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9" r:id="rId2"/>
    <p:sldId id="290" r:id="rId3"/>
    <p:sldId id="256" r:id="rId4"/>
    <p:sldId id="257" r:id="rId5"/>
    <p:sldId id="258" r:id="rId6"/>
    <p:sldId id="259" r:id="rId7"/>
    <p:sldId id="261" r:id="rId8"/>
    <p:sldId id="260" r:id="rId9"/>
    <p:sldId id="265" r:id="rId10"/>
    <p:sldId id="264" r:id="rId11"/>
    <p:sldId id="263" r:id="rId12"/>
    <p:sldId id="262" r:id="rId13"/>
    <p:sldId id="266" r:id="rId14"/>
    <p:sldId id="267" r:id="rId15"/>
    <p:sldId id="269" r:id="rId16"/>
    <p:sldId id="268" r:id="rId17"/>
    <p:sldId id="270" r:id="rId18"/>
    <p:sldId id="271" r:id="rId19"/>
    <p:sldId id="272" r:id="rId20"/>
    <p:sldId id="273" r:id="rId21"/>
    <p:sldId id="274" r:id="rId22"/>
    <p:sldId id="276" r:id="rId23"/>
    <p:sldId id="275" r:id="rId24"/>
    <p:sldId id="277" r:id="rId25"/>
    <p:sldId id="278" r:id="rId26"/>
    <p:sldId id="279" r:id="rId27"/>
    <p:sldId id="281" r:id="rId28"/>
    <p:sldId id="280" r:id="rId29"/>
    <p:sldId id="283" r:id="rId30"/>
    <p:sldId id="282" r:id="rId31"/>
    <p:sldId id="284" r:id="rId32"/>
    <p:sldId id="286" r:id="rId33"/>
    <p:sldId id="285" r:id="rId34"/>
    <p:sldId id="288"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2" r:id="rId157"/>
    <p:sldId id="413" r:id="rId158"/>
    <p:sldId id="414" r:id="rId159"/>
    <p:sldId id="415" r:id="rId160"/>
    <p:sldId id="416" r:id="rId161"/>
    <p:sldId id="417" r:id="rId162"/>
    <p:sldId id="418" r:id="rId163"/>
    <p:sldId id="419" r:id="rId164"/>
    <p:sldId id="420" r:id="rId165"/>
    <p:sldId id="421" r:id="rId166"/>
    <p:sldId id="422" r:id="rId167"/>
    <p:sldId id="423"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437" r:id="rId182"/>
    <p:sldId id="438" r:id="rId183"/>
    <p:sldId id="439" r:id="rId184"/>
    <p:sldId id="440" r:id="rId185"/>
    <p:sldId id="441" r:id="rId186"/>
    <p:sldId id="442" r:id="rId187"/>
    <p:sldId id="443" r:id="rId188"/>
    <p:sldId id="444" r:id="rId189"/>
    <p:sldId id="445" r:id="rId190"/>
    <p:sldId id="446" r:id="rId191"/>
    <p:sldId id="447" r:id="rId192"/>
    <p:sldId id="448" r:id="rId193"/>
    <p:sldId id="449" r:id="rId194"/>
    <p:sldId id="450" r:id="rId195"/>
    <p:sldId id="451" r:id="rId196"/>
    <p:sldId id="452" r:id="rId197"/>
    <p:sldId id="453" r:id="rId198"/>
    <p:sldId id="454" r:id="rId199"/>
    <p:sldId id="455" r:id="rId200"/>
    <p:sldId id="456" r:id="rId201"/>
    <p:sldId id="457" r:id="rId202"/>
    <p:sldId id="458" r:id="rId203"/>
    <p:sldId id="459" r:id="rId204"/>
    <p:sldId id="460" r:id="rId205"/>
    <p:sldId id="461" r:id="rId206"/>
    <p:sldId id="462" r:id="rId207"/>
    <p:sldId id="463" r:id="rId208"/>
    <p:sldId id="464" r:id="rId209"/>
    <p:sldId id="465" r:id="rId210"/>
    <p:sldId id="466" r:id="rId211"/>
    <p:sldId id="467" r:id="rId212"/>
    <p:sldId id="468" r:id="rId213"/>
    <p:sldId id="469" r:id="rId214"/>
    <p:sldId id="470" r:id="rId215"/>
    <p:sldId id="471" r:id="rId216"/>
    <p:sldId id="472" r:id="rId217"/>
    <p:sldId id="473" r:id="rId218"/>
    <p:sldId id="474" r:id="rId219"/>
    <p:sldId id="475" r:id="rId220"/>
    <p:sldId id="476" r:id="rId221"/>
    <p:sldId id="477" r:id="rId222"/>
    <p:sldId id="478" r:id="rId223"/>
    <p:sldId id="479" r:id="rId224"/>
    <p:sldId id="480" r:id="rId225"/>
    <p:sldId id="481" r:id="rId226"/>
    <p:sldId id="482" r:id="rId227"/>
    <p:sldId id="483" r:id="rId228"/>
    <p:sldId id="484" r:id="rId229"/>
    <p:sldId id="485" r:id="rId230"/>
    <p:sldId id="486" r:id="rId231"/>
    <p:sldId id="487" r:id="rId232"/>
    <p:sldId id="488" r:id="rId233"/>
    <p:sldId id="489" r:id="rId234"/>
    <p:sldId id="490" r:id="rId235"/>
    <p:sldId id="491" r:id="rId236"/>
    <p:sldId id="492" r:id="rId237"/>
    <p:sldId id="493" r:id="rId238"/>
    <p:sldId id="494" r:id="rId239"/>
    <p:sldId id="495" r:id="rId240"/>
    <p:sldId id="496" r:id="rId241"/>
    <p:sldId id="497" r:id="rId242"/>
    <p:sldId id="498" r:id="rId243"/>
    <p:sldId id="499" r:id="rId244"/>
    <p:sldId id="500" r:id="rId245"/>
    <p:sldId id="501" r:id="rId246"/>
    <p:sldId id="502" r:id="rId247"/>
    <p:sldId id="503" r:id="rId248"/>
    <p:sldId id="504" r:id="rId249"/>
    <p:sldId id="505" r:id="rId250"/>
    <p:sldId id="506" r:id="rId251"/>
    <p:sldId id="507" r:id="rId252"/>
    <p:sldId id="508" r:id="rId253"/>
    <p:sldId id="509" r:id="rId254"/>
    <p:sldId id="510" r:id="rId255"/>
    <p:sldId id="511" r:id="rId256"/>
    <p:sldId id="512" r:id="rId257"/>
    <p:sldId id="513" r:id="rId258"/>
    <p:sldId id="514" r:id="rId259"/>
    <p:sldId id="515" r:id="rId260"/>
    <p:sldId id="516" r:id="rId261"/>
    <p:sldId id="517" r:id="rId262"/>
    <p:sldId id="518" r:id="rId263"/>
    <p:sldId id="519" r:id="rId264"/>
    <p:sldId id="520" r:id="rId265"/>
    <p:sldId id="521" r:id="rId266"/>
    <p:sldId id="522" r:id="rId267"/>
    <p:sldId id="523" r:id="rId268"/>
    <p:sldId id="524" r:id="rId269"/>
    <p:sldId id="525" r:id="rId270"/>
    <p:sldId id="526" r:id="rId271"/>
    <p:sldId id="527" r:id="rId272"/>
    <p:sldId id="528" r:id="rId273"/>
    <p:sldId id="529" r:id="rId274"/>
    <p:sldId id="530" r:id="rId275"/>
    <p:sldId id="531" r:id="rId276"/>
    <p:sldId id="532" r:id="rId277"/>
    <p:sldId id="533" r:id="rId278"/>
    <p:sldId id="534" r:id="rId279"/>
    <p:sldId id="535" r:id="rId280"/>
    <p:sldId id="536" r:id="rId281"/>
    <p:sldId id="537" r:id="rId282"/>
    <p:sldId id="538" r:id="rId283"/>
    <p:sldId id="539" r:id="rId284"/>
    <p:sldId id="540" r:id="rId285"/>
    <p:sldId id="541" r:id="rId286"/>
    <p:sldId id="542" r:id="rId287"/>
    <p:sldId id="543" r:id="rId288"/>
    <p:sldId id="544" r:id="rId289"/>
    <p:sldId id="545" r:id="rId290"/>
    <p:sldId id="546" r:id="rId291"/>
    <p:sldId id="547" r:id="rId292"/>
    <p:sldId id="548" r:id="rId293"/>
    <p:sldId id="549" r:id="rId294"/>
    <p:sldId id="550" r:id="rId295"/>
    <p:sldId id="551" r:id="rId296"/>
    <p:sldId id="552" r:id="rId297"/>
    <p:sldId id="553" r:id="rId298"/>
    <p:sldId id="554" r:id="rId299"/>
    <p:sldId id="555" r:id="rId300"/>
    <p:sldId id="556" r:id="rId301"/>
    <p:sldId id="557" r:id="rId302"/>
    <p:sldId id="558" r:id="rId303"/>
    <p:sldId id="559" r:id="rId304"/>
    <p:sldId id="560" r:id="rId305"/>
    <p:sldId id="561" r:id="rId306"/>
    <p:sldId id="562" r:id="rId307"/>
    <p:sldId id="563" r:id="rId308"/>
    <p:sldId id="564" r:id="rId309"/>
    <p:sldId id="565" r:id="rId310"/>
    <p:sldId id="566" r:id="rId311"/>
    <p:sldId id="567" r:id="rId312"/>
    <p:sldId id="568" r:id="rId313"/>
    <p:sldId id="569" r:id="rId314"/>
    <p:sldId id="570" r:id="rId315"/>
    <p:sldId id="571" r:id="rId316"/>
    <p:sldId id="572" r:id="rId317"/>
    <p:sldId id="573" r:id="rId318"/>
    <p:sldId id="574" r:id="rId319"/>
    <p:sldId id="575" r:id="rId320"/>
    <p:sldId id="576" r:id="rId321"/>
    <p:sldId id="577" r:id="rId322"/>
    <p:sldId id="578" r:id="rId323"/>
    <p:sldId id="579" r:id="rId324"/>
    <p:sldId id="580" r:id="rId325"/>
    <p:sldId id="581" r:id="rId326"/>
    <p:sldId id="582" r:id="rId327"/>
    <p:sldId id="583" r:id="rId328"/>
    <p:sldId id="584" r:id="rId329"/>
    <p:sldId id="585" r:id="rId330"/>
    <p:sldId id="586" r:id="rId331"/>
    <p:sldId id="587" r:id="rId332"/>
    <p:sldId id="588" r:id="rId333"/>
    <p:sldId id="589" r:id="rId334"/>
    <p:sldId id="590" r:id="rId335"/>
    <p:sldId id="591" r:id="rId336"/>
    <p:sldId id="592" r:id="rId337"/>
    <p:sldId id="593" r:id="rId338"/>
    <p:sldId id="594" r:id="rId339"/>
    <p:sldId id="595" r:id="rId340"/>
    <p:sldId id="596" r:id="rId341"/>
    <p:sldId id="597" r:id="rId342"/>
    <p:sldId id="598" r:id="rId343"/>
    <p:sldId id="599" r:id="rId344"/>
    <p:sldId id="600" r:id="rId345"/>
    <p:sldId id="601" r:id="rId346"/>
    <p:sldId id="602" r:id="rId347"/>
    <p:sldId id="603" r:id="rId348"/>
    <p:sldId id="604" r:id="rId349"/>
    <p:sldId id="605" r:id="rId350"/>
    <p:sldId id="606" r:id="rId351"/>
    <p:sldId id="607" r:id="rId352"/>
    <p:sldId id="608" r:id="rId353"/>
    <p:sldId id="609" r:id="rId354"/>
    <p:sldId id="610" r:id="rId355"/>
    <p:sldId id="611" r:id="rId356"/>
    <p:sldId id="612" r:id="rId357"/>
    <p:sldId id="613" r:id="rId358"/>
    <p:sldId id="614" r:id="rId359"/>
    <p:sldId id="615" r:id="rId360"/>
    <p:sldId id="616" r:id="rId361"/>
    <p:sldId id="617" r:id="rId362"/>
    <p:sldId id="618" r:id="rId363"/>
    <p:sldId id="619" r:id="rId364"/>
    <p:sldId id="620" r:id="rId365"/>
    <p:sldId id="621" r:id="rId366"/>
    <p:sldId id="622" r:id="rId367"/>
    <p:sldId id="623" r:id="rId368"/>
    <p:sldId id="624" r:id="rId369"/>
    <p:sldId id="625" r:id="rId370"/>
    <p:sldId id="626" r:id="rId371"/>
    <p:sldId id="627" r:id="rId372"/>
    <p:sldId id="628" r:id="rId373"/>
    <p:sldId id="629" r:id="rId374"/>
    <p:sldId id="630" r:id="rId375"/>
    <p:sldId id="631" r:id="rId376"/>
    <p:sldId id="632" r:id="rId377"/>
    <p:sldId id="633" r:id="rId378"/>
    <p:sldId id="634" r:id="rId379"/>
    <p:sldId id="635" r:id="rId380"/>
    <p:sldId id="636" r:id="rId381"/>
    <p:sldId id="637" r:id="rId382"/>
    <p:sldId id="638" r:id="rId383"/>
    <p:sldId id="639" r:id="rId384"/>
    <p:sldId id="640" r:id="rId385"/>
    <p:sldId id="641" r:id="rId386"/>
    <p:sldId id="642" r:id="rId387"/>
    <p:sldId id="643" r:id="rId388"/>
    <p:sldId id="644" r:id="rId389"/>
    <p:sldId id="645" r:id="rId390"/>
    <p:sldId id="646" r:id="rId391"/>
    <p:sldId id="647" r:id="rId392"/>
    <p:sldId id="648" r:id="rId393"/>
    <p:sldId id="649" r:id="rId394"/>
    <p:sldId id="650" r:id="rId395"/>
    <p:sldId id="651" r:id="rId396"/>
    <p:sldId id="652" r:id="rId397"/>
    <p:sldId id="653" r:id="rId398"/>
    <p:sldId id="654" r:id="rId399"/>
    <p:sldId id="655" r:id="rId400"/>
    <p:sldId id="656" r:id="rId401"/>
    <p:sldId id="657" r:id="rId402"/>
    <p:sldId id="658" r:id="rId403"/>
    <p:sldId id="659" r:id="rId404"/>
    <p:sldId id="660" r:id="rId405"/>
    <p:sldId id="661" r:id="rId406"/>
    <p:sldId id="662" r:id="rId407"/>
    <p:sldId id="663" r:id="rId408"/>
    <p:sldId id="664" r:id="rId409"/>
    <p:sldId id="665" r:id="rId410"/>
    <p:sldId id="666" r:id="rId411"/>
    <p:sldId id="667" r:id="rId412"/>
    <p:sldId id="668" r:id="rId413"/>
    <p:sldId id="669" r:id="rId414"/>
    <p:sldId id="670" r:id="rId415"/>
    <p:sldId id="671" r:id="rId416"/>
    <p:sldId id="672" r:id="rId417"/>
    <p:sldId id="673" r:id="rId418"/>
    <p:sldId id="674" r:id="rId419"/>
    <p:sldId id="675" r:id="rId420"/>
    <p:sldId id="676" r:id="rId421"/>
    <p:sldId id="677" r:id="rId422"/>
    <p:sldId id="678" r:id="rId423"/>
    <p:sldId id="679" r:id="rId424"/>
    <p:sldId id="680" r:id="rId425"/>
    <p:sldId id="681" r:id="rId426"/>
    <p:sldId id="682" r:id="rId427"/>
    <p:sldId id="683" r:id="rId428"/>
    <p:sldId id="684" r:id="rId429"/>
    <p:sldId id="685" r:id="rId430"/>
    <p:sldId id="686" r:id="rId431"/>
    <p:sldId id="687" r:id="rId432"/>
    <p:sldId id="688" r:id="rId433"/>
    <p:sldId id="689" r:id="rId434"/>
    <p:sldId id="690" r:id="rId435"/>
    <p:sldId id="691" r:id="rId436"/>
    <p:sldId id="692" r:id="rId437"/>
    <p:sldId id="693" r:id="rId438"/>
    <p:sldId id="694" r:id="rId439"/>
    <p:sldId id="695" r:id="rId440"/>
    <p:sldId id="696" r:id="rId441"/>
    <p:sldId id="697" r:id="rId442"/>
    <p:sldId id="698" r:id="rId443"/>
    <p:sldId id="699" r:id="rId444"/>
    <p:sldId id="700" r:id="rId445"/>
    <p:sldId id="701" r:id="rId446"/>
    <p:sldId id="702" r:id="rId447"/>
    <p:sldId id="703" r:id="rId448"/>
    <p:sldId id="704" r:id="rId449"/>
    <p:sldId id="705" r:id="rId450"/>
    <p:sldId id="706" r:id="rId451"/>
    <p:sldId id="707" r:id="rId452"/>
    <p:sldId id="708" r:id="rId453"/>
    <p:sldId id="709" r:id="rId454"/>
    <p:sldId id="710" r:id="rId455"/>
    <p:sldId id="711" r:id="rId456"/>
    <p:sldId id="712" r:id="rId457"/>
    <p:sldId id="713" r:id="rId458"/>
    <p:sldId id="714" r:id="rId459"/>
    <p:sldId id="715" r:id="rId460"/>
    <p:sldId id="716" r:id="rId461"/>
    <p:sldId id="717" r:id="rId462"/>
    <p:sldId id="718" r:id="rId463"/>
    <p:sldId id="719" r:id="rId464"/>
    <p:sldId id="720" r:id="rId465"/>
    <p:sldId id="721" r:id="rId466"/>
    <p:sldId id="722" r:id="rId467"/>
    <p:sldId id="723" r:id="rId468"/>
    <p:sldId id="724" r:id="rId469"/>
    <p:sldId id="725" r:id="rId470"/>
    <p:sldId id="726" r:id="rId471"/>
    <p:sldId id="727" r:id="rId472"/>
    <p:sldId id="728" r:id="rId473"/>
    <p:sldId id="729" r:id="rId474"/>
    <p:sldId id="730" r:id="rId475"/>
    <p:sldId id="731" r:id="rId476"/>
    <p:sldId id="732" r:id="rId477"/>
    <p:sldId id="733" r:id="rId478"/>
    <p:sldId id="734" r:id="rId479"/>
    <p:sldId id="735" r:id="rId480"/>
    <p:sldId id="736" r:id="rId481"/>
    <p:sldId id="737" r:id="rId482"/>
    <p:sldId id="738" r:id="rId483"/>
    <p:sldId id="739" r:id="rId484"/>
    <p:sldId id="740" r:id="rId485"/>
    <p:sldId id="741" r:id="rId486"/>
    <p:sldId id="742" r:id="rId487"/>
    <p:sldId id="743" r:id="rId488"/>
    <p:sldId id="744" r:id="rId489"/>
    <p:sldId id="745" r:id="rId490"/>
    <p:sldId id="746" r:id="rId491"/>
    <p:sldId id="747" r:id="rId492"/>
    <p:sldId id="748" r:id="rId493"/>
    <p:sldId id="749" r:id="rId494"/>
    <p:sldId id="750" r:id="rId495"/>
    <p:sldId id="751" r:id="rId496"/>
    <p:sldId id="752" r:id="rId497"/>
    <p:sldId id="753" r:id="rId498"/>
    <p:sldId id="754" r:id="rId499"/>
    <p:sldId id="755" r:id="rId500"/>
    <p:sldId id="756" r:id="rId501"/>
    <p:sldId id="757" r:id="rId502"/>
    <p:sldId id="758" r:id="rId503"/>
    <p:sldId id="759" r:id="rId504"/>
    <p:sldId id="760" r:id="rId505"/>
    <p:sldId id="761" r:id="rId506"/>
    <p:sldId id="762" r:id="rId507"/>
    <p:sldId id="763" r:id="rId508"/>
    <p:sldId id="764" r:id="rId509"/>
    <p:sldId id="765" r:id="rId510"/>
    <p:sldId id="766" r:id="rId511"/>
    <p:sldId id="767" r:id="rId512"/>
    <p:sldId id="768" r:id="rId513"/>
    <p:sldId id="769" r:id="rId514"/>
    <p:sldId id="770" r:id="rId515"/>
    <p:sldId id="771" r:id="rId516"/>
    <p:sldId id="772" r:id="rId517"/>
    <p:sldId id="773" r:id="rId518"/>
    <p:sldId id="774" r:id="rId519"/>
    <p:sldId id="775" r:id="rId520"/>
    <p:sldId id="776" r:id="rId521"/>
    <p:sldId id="777" r:id="rId522"/>
    <p:sldId id="778" r:id="rId523"/>
    <p:sldId id="779" r:id="rId524"/>
    <p:sldId id="780" r:id="rId525"/>
    <p:sldId id="781" r:id="rId526"/>
    <p:sldId id="782" r:id="rId527"/>
    <p:sldId id="783" r:id="rId528"/>
    <p:sldId id="784" r:id="rId529"/>
    <p:sldId id="785" r:id="rId530"/>
    <p:sldId id="786" r:id="rId531"/>
    <p:sldId id="787" r:id="rId532"/>
    <p:sldId id="788" r:id="rId533"/>
    <p:sldId id="789" r:id="rId534"/>
    <p:sldId id="790" r:id="rId535"/>
    <p:sldId id="791" r:id="rId536"/>
    <p:sldId id="792" r:id="rId537"/>
    <p:sldId id="793" r:id="rId538"/>
    <p:sldId id="794" r:id="rId539"/>
    <p:sldId id="795" r:id="rId540"/>
    <p:sldId id="796" r:id="rId541"/>
    <p:sldId id="797" r:id="rId542"/>
    <p:sldId id="798" r:id="rId543"/>
    <p:sldId id="799" r:id="rId544"/>
    <p:sldId id="800" r:id="rId545"/>
    <p:sldId id="801" r:id="rId546"/>
    <p:sldId id="802" r:id="rId547"/>
    <p:sldId id="803" r:id="rId548"/>
    <p:sldId id="804" r:id="rId549"/>
    <p:sldId id="805" r:id="rId550"/>
    <p:sldId id="806" r:id="rId551"/>
    <p:sldId id="807" r:id="rId552"/>
    <p:sldId id="808" r:id="rId553"/>
    <p:sldId id="809" r:id="rId554"/>
    <p:sldId id="810" r:id="rId555"/>
    <p:sldId id="811" r:id="rId556"/>
    <p:sldId id="812" r:id="rId557"/>
    <p:sldId id="813" r:id="rId558"/>
    <p:sldId id="814" r:id="rId559"/>
    <p:sldId id="815" r:id="rId560"/>
    <p:sldId id="816" r:id="rId561"/>
    <p:sldId id="817" r:id="rId562"/>
    <p:sldId id="818" r:id="rId563"/>
    <p:sldId id="819" r:id="rId564"/>
    <p:sldId id="820" r:id="rId565"/>
    <p:sldId id="821" r:id="rId566"/>
    <p:sldId id="822" r:id="rId567"/>
    <p:sldId id="823" r:id="rId568"/>
    <p:sldId id="824" r:id="rId569"/>
    <p:sldId id="825" r:id="rId570"/>
    <p:sldId id="826" r:id="rId571"/>
    <p:sldId id="827" r:id="rId572"/>
    <p:sldId id="828" r:id="rId573"/>
    <p:sldId id="829" r:id="rId574"/>
    <p:sldId id="830" r:id="rId575"/>
    <p:sldId id="831" r:id="rId576"/>
    <p:sldId id="832" r:id="rId577"/>
    <p:sldId id="833" r:id="rId578"/>
    <p:sldId id="834" r:id="rId579"/>
    <p:sldId id="835" r:id="rId580"/>
    <p:sldId id="836" r:id="rId581"/>
    <p:sldId id="837" r:id="rId582"/>
    <p:sldId id="838" r:id="rId583"/>
    <p:sldId id="839" r:id="rId584"/>
    <p:sldId id="840" r:id="rId585"/>
    <p:sldId id="841" r:id="rId586"/>
    <p:sldId id="842" r:id="rId587"/>
    <p:sldId id="843" r:id="rId588"/>
    <p:sldId id="844" r:id="rId589"/>
    <p:sldId id="845" r:id="rId590"/>
    <p:sldId id="846" r:id="rId591"/>
    <p:sldId id="847" r:id="rId592"/>
    <p:sldId id="848" r:id="rId593"/>
    <p:sldId id="849" r:id="rId594"/>
    <p:sldId id="850" r:id="rId595"/>
    <p:sldId id="851" r:id="rId596"/>
    <p:sldId id="852" r:id="rId597"/>
    <p:sldId id="853" r:id="rId598"/>
    <p:sldId id="854" r:id="rId599"/>
    <p:sldId id="855" r:id="rId600"/>
    <p:sldId id="856" r:id="rId601"/>
    <p:sldId id="857" r:id="rId602"/>
    <p:sldId id="858" r:id="rId603"/>
    <p:sldId id="859" r:id="rId604"/>
    <p:sldId id="860" r:id="rId605"/>
    <p:sldId id="861" r:id="rId606"/>
    <p:sldId id="862" r:id="rId607"/>
    <p:sldId id="863" r:id="rId608"/>
    <p:sldId id="864" r:id="rId609"/>
    <p:sldId id="865" r:id="rId610"/>
    <p:sldId id="866" r:id="rId611"/>
    <p:sldId id="867" r:id="rId612"/>
    <p:sldId id="868" r:id="rId613"/>
    <p:sldId id="869" r:id="rId614"/>
    <p:sldId id="870" r:id="rId615"/>
    <p:sldId id="871" r:id="rId616"/>
    <p:sldId id="872" r:id="rId617"/>
    <p:sldId id="873" r:id="rId618"/>
    <p:sldId id="874" r:id="rId619"/>
    <p:sldId id="875" r:id="rId620"/>
    <p:sldId id="876" r:id="rId621"/>
    <p:sldId id="877" r:id="rId622"/>
    <p:sldId id="878" r:id="rId623"/>
    <p:sldId id="879" r:id="rId624"/>
    <p:sldId id="880" r:id="rId625"/>
    <p:sldId id="881" r:id="rId626"/>
    <p:sldId id="882" r:id="rId627"/>
    <p:sldId id="883" r:id="rId628"/>
    <p:sldId id="884" r:id="rId629"/>
    <p:sldId id="885" r:id="rId630"/>
    <p:sldId id="886" r:id="rId631"/>
    <p:sldId id="887" r:id="rId632"/>
    <p:sldId id="888" r:id="rId633"/>
    <p:sldId id="889" r:id="rId634"/>
    <p:sldId id="890" r:id="rId635"/>
    <p:sldId id="891" r:id="rId636"/>
    <p:sldId id="892" r:id="rId637"/>
    <p:sldId id="893" r:id="rId638"/>
    <p:sldId id="894" r:id="rId639"/>
    <p:sldId id="895" r:id="rId640"/>
    <p:sldId id="896" r:id="rId641"/>
    <p:sldId id="897" r:id="rId642"/>
    <p:sldId id="898" r:id="rId643"/>
    <p:sldId id="899" r:id="rId644"/>
    <p:sldId id="900" r:id="rId645"/>
    <p:sldId id="901" r:id="rId646"/>
    <p:sldId id="902" r:id="rId647"/>
    <p:sldId id="903" r:id="rId648"/>
    <p:sldId id="904" r:id="rId649"/>
    <p:sldId id="905" r:id="rId650"/>
    <p:sldId id="906" r:id="rId651"/>
    <p:sldId id="907" r:id="rId652"/>
    <p:sldId id="908" r:id="rId653"/>
    <p:sldId id="909" r:id="rId654"/>
    <p:sldId id="910" r:id="rId655"/>
    <p:sldId id="911" r:id="rId656"/>
    <p:sldId id="912" r:id="rId657"/>
    <p:sldId id="913" r:id="rId658"/>
    <p:sldId id="914" r:id="rId659"/>
    <p:sldId id="915" r:id="rId660"/>
    <p:sldId id="916" r:id="rId661"/>
    <p:sldId id="917" r:id="rId662"/>
    <p:sldId id="918" r:id="rId663"/>
    <p:sldId id="919" r:id="rId664"/>
    <p:sldId id="920" r:id="rId665"/>
    <p:sldId id="921" r:id="rId666"/>
    <p:sldId id="922" r:id="rId667"/>
    <p:sldId id="923" r:id="rId668"/>
    <p:sldId id="924" r:id="rId669"/>
    <p:sldId id="925" r:id="rId670"/>
    <p:sldId id="926" r:id="rId671"/>
    <p:sldId id="927" r:id="rId672"/>
    <p:sldId id="928" r:id="rId673"/>
    <p:sldId id="929" r:id="rId674"/>
    <p:sldId id="930" r:id="rId675"/>
    <p:sldId id="931" r:id="rId676"/>
    <p:sldId id="932" r:id="rId677"/>
    <p:sldId id="933" r:id="rId678"/>
    <p:sldId id="934" r:id="rId679"/>
    <p:sldId id="935" r:id="rId680"/>
    <p:sldId id="936" r:id="rId681"/>
    <p:sldId id="937" r:id="rId682"/>
    <p:sldId id="938" r:id="rId683"/>
    <p:sldId id="939" r:id="rId684"/>
    <p:sldId id="940" r:id="rId685"/>
    <p:sldId id="941" r:id="rId686"/>
    <p:sldId id="942" r:id="rId687"/>
    <p:sldId id="943" r:id="rId688"/>
    <p:sldId id="944" r:id="rId689"/>
    <p:sldId id="945" r:id="rId690"/>
    <p:sldId id="946" r:id="rId691"/>
    <p:sldId id="947" r:id="rId692"/>
    <p:sldId id="948" r:id="rId693"/>
    <p:sldId id="949" r:id="rId694"/>
    <p:sldId id="950" r:id="rId695"/>
    <p:sldId id="951" r:id="rId696"/>
    <p:sldId id="952" r:id="rId697"/>
    <p:sldId id="953" r:id="rId698"/>
    <p:sldId id="954" r:id="rId699"/>
    <p:sldId id="955" r:id="rId700"/>
    <p:sldId id="956" r:id="rId701"/>
    <p:sldId id="957" r:id="rId702"/>
    <p:sldId id="958" r:id="rId703"/>
    <p:sldId id="959" r:id="rId704"/>
    <p:sldId id="960" r:id="rId705"/>
    <p:sldId id="961" r:id="rId706"/>
    <p:sldId id="962" r:id="rId707"/>
    <p:sldId id="963" r:id="rId708"/>
    <p:sldId id="964" r:id="rId709"/>
    <p:sldId id="965" r:id="rId710"/>
    <p:sldId id="966" r:id="rId711"/>
    <p:sldId id="967" r:id="rId712"/>
    <p:sldId id="968" r:id="rId713"/>
    <p:sldId id="969" r:id="rId714"/>
    <p:sldId id="970" r:id="rId715"/>
    <p:sldId id="971" r:id="rId716"/>
    <p:sldId id="972" r:id="rId717"/>
    <p:sldId id="973" r:id="rId718"/>
    <p:sldId id="974" r:id="rId719"/>
    <p:sldId id="975" r:id="rId720"/>
    <p:sldId id="976" r:id="rId721"/>
    <p:sldId id="977" r:id="rId722"/>
    <p:sldId id="978" r:id="rId723"/>
    <p:sldId id="979" r:id="rId724"/>
    <p:sldId id="980" r:id="rId725"/>
    <p:sldId id="981" r:id="rId726"/>
    <p:sldId id="982" r:id="rId727"/>
    <p:sldId id="983" r:id="rId728"/>
    <p:sldId id="984" r:id="rId729"/>
    <p:sldId id="985" r:id="rId730"/>
    <p:sldId id="986" r:id="rId731"/>
    <p:sldId id="987" r:id="rId732"/>
    <p:sldId id="988" r:id="rId733"/>
    <p:sldId id="989" r:id="rId734"/>
    <p:sldId id="990" r:id="rId735"/>
    <p:sldId id="991" r:id="rId736"/>
    <p:sldId id="992" r:id="rId737"/>
    <p:sldId id="993" r:id="rId738"/>
    <p:sldId id="994" r:id="rId739"/>
    <p:sldId id="995" r:id="rId740"/>
    <p:sldId id="996" r:id="rId741"/>
    <p:sldId id="997" r:id="rId742"/>
    <p:sldId id="998" r:id="rId743"/>
    <p:sldId id="999" r:id="rId744"/>
    <p:sldId id="1000" r:id="rId745"/>
    <p:sldId id="1001" r:id="rId746"/>
    <p:sldId id="1002" r:id="rId747"/>
    <p:sldId id="1003" r:id="rId748"/>
    <p:sldId id="1004" r:id="rId749"/>
    <p:sldId id="1005" r:id="rId750"/>
    <p:sldId id="1006" r:id="rId751"/>
    <p:sldId id="1007" r:id="rId752"/>
    <p:sldId id="1008" r:id="rId753"/>
    <p:sldId id="1009" r:id="rId754"/>
    <p:sldId id="1010" r:id="rId755"/>
    <p:sldId id="1011" r:id="rId756"/>
    <p:sldId id="1012" r:id="rId757"/>
    <p:sldId id="1013" r:id="rId758"/>
    <p:sldId id="1014" r:id="rId759"/>
    <p:sldId id="1015" r:id="rId760"/>
    <p:sldId id="1016" r:id="rId761"/>
    <p:sldId id="1017" r:id="rId762"/>
    <p:sldId id="1018" r:id="rId763"/>
    <p:sldId id="1019" r:id="rId764"/>
    <p:sldId id="1020" r:id="rId765"/>
    <p:sldId id="1021" r:id="rId766"/>
    <p:sldId id="1022" r:id="rId767"/>
    <p:sldId id="1023" r:id="rId768"/>
    <p:sldId id="1024" r:id="rId769"/>
    <p:sldId id="1025" r:id="rId770"/>
    <p:sldId id="1026" r:id="rId771"/>
    <p:sldId id="1027" r:id="rId772"/>
    <p:sldId id="1028" r:id="rId773"/>
    <p:sldId id="1029" r:id="rId774"/>
    <p:sldId id="1030" r:id="rId775"/>
    <p:sldId id="1031" r:id="rId776"/>
    <p:sldId id="1032" r:id="rId777"/>
    <p:sldId id="1033" r:id="rId778"/>
    <p:sldId id="1034" r:id="rId779"/>
    <p:sldId id="1035" r:id="rId780"/>
    <p:sldId id="1036" r:id="rId781"/>
    <p:sldId id="1037" r:id="rId782"/>
    <p:sldId id="1038" r:id="rId783"/>
    <p:sldId id="1039" r:id="rId784"/>
    <p:sldId id="1040" r:id="rId785"/>
    <p:sldId id="1041" r:id="rId786"/>
    <p:sldId id="1042" r:id="rId787"/>
    <p:sldId id="1043" r:id="rId788"/>
    <p:sldId id="1044" r:id="rId789"/>
    <p:sldId id="1045" r:id="rId790"/>
    <p:sldId id="1046" r:id="rId791"/>
    <p:sldId id="1047" r:id="rId792"/>
    <p:sldId id="1048" r:id="rId793"/>
    <p:sldId id="1049" r:id="rId794"/>
    <p:sldId id="1050" r:id="rId795"/>
    <p:sldId id="1051" r:id="rId796"/>
    <p:sldId id="1052" r:id="rId797"/>
    <p:sldId id="1053" r:id="rId798"/>
    <p:sldId id="1054" r:id="rId799"/>
    <p:sldId id="1055" r:id="rId800"/>
    <p:sldId id="1056" r:id="rId801"/>
    <p:sldId id="1057" r:id="rId802"/>
    <p:sldId id="1058" r:id="rId803"/>
    <p:sldId id="1059" r:id="rId804"/>
    <p:sldId id="1060" r:id="rId805"/>
    <p:sldId id="1061" r:id="rId806"/>
    <p:sldId id="1062" r:id="rId807"/>
    <p:sldId id="1063" r:id="rId808"/>
    <p:sldId id="1064" r:id="rId809"/>
    <p:sldId id="1065" r:id="rId810"/>
    <p:sldId id="1066" r:id="rId811"/>
    <p:sldId id="1067" r:id="rId812"/>
    <p:sldId id="1068" r:id="rId813"/>
    <p:sldId id="1069" r:id="rId814"/>
    <p:sldId id="1070" r:id="rId815"/>
    <p:sldId id="1071" r:id="rId816"/>
    <p:sldId id="1072" r:id="rId817"/>
    <p:sldId id="1073" r:id="rId818"/>
    <p:sldId id="1074" r:id="rId819"/>
    <p:sldId id="1075" r:id="rId820"/>
    <p:sldId id="1076" r:id="rId821"/>
    <p:sldId id="1077" r:id="rId822"/>
    <p:sldId id="1078" r:id="rId823"/>
    <p:sldId id="1079" r:id="rId824"/>
    <p:sldId id="1080" r:id="rId825"/>
    <p:sldId id="1081" r:id="rId826"/>
    <p:sldId id="1082" r:id="rId827"/>
    <p:sldId id="1083" r:id="rId828"/>
    <p:sldId id="1084" r:id="rId829"/>
    <p:sldId id="1085" r:id="rId830"/>
    <p:sldId id="1086" r:id="rId831"/>
    <p:sldId id="1087" r:id="rId832"/>
    <p:sldId id="1088" r:id="rId833"/>
    <p:sldId id="1089" r:id="rId834"/>
    <p:sldId id="1090" r:id="rId835"/>
    <p:sldId id="1091" r:id="rId836"/>
    <p:sldId id="1092" r:id="rId837"/>
    <p:sldId id="1093" r:id="rId838"/>
    <p:sldId id="1094" r:id="rId839"/>
    <p:sldId id="1095" r:id="rId840"/>
    <p:sldId id="1096" r:id="rId841"/>
    <p:sldId id="1097" r:id="rId842"/>
    <p:sldId id="1098" r:id="rId843"/>
    <p:sldId id="1099" r:id="rId844"/>
    <p:sldId id="1100" r:id="rId845"/>
    <p:sldId id="1101" r:id="rId846"/>
    <p:sldId id="1102" r:id="rId847"/>
    <p:sldId id="1103" r:id="rId848"/>
    <p:sldId id="1104" r:id="rId849"/>
    <p:sldId id="1105" r:id="rId850"/>
    <p:sldId id="1106" r:id="rId851"/>
    <p:sldId id="1107" r:id="rId852"/>
    <p:sldId id="1108" r:id="rId853"/>
    <p:sldId id="1109" r:id="rId854"/>
    <p:sldId id="1110" r:id="rId855"/>
    <p:sldId id="1111" r:id="rId856"/>
    <p:sldId id="1112" r:id="rId857"/>
    <p:sldId id="1113" r:id="rId858"/>
    <p:sldId id="1114" r:id="rId859"/>
    <p:sldId id="1115" r:id="rId860"/>
    <p:sldId id="1116" r:id="rId861"/>
    <p:sldId id="1117" r:id="rId862"/>
    <p:sldId id="1118" r:id="rId863"/>
    <p:sldId id="1119" r:id="rId864"/>
    <p:sldId id="1120" r:id="rId865"/>
    <p:sldId id="1121" r:id="rId866"/>
    <p:sldId id="1122" r:id="rId867"/>
    <p:sldId id="1123" r:id="rId868"/>
    <p:sldId id="1124" r:id="rId869"/>
    <p:sldId id="1125" r:id="rId870"/>
    <p:sldId id="1126" r:id="rId871"/>
    <p:sldId id="1127" r:id="rId872"/>
    <p:sldId id="1128" r:id="rId873"/>
    <p:sldId id="1129" r:id="rId874"/>
    <p:sldId id="1130" r:id="rId875"/>
    <p:sldId id="1131" r:id="rId876"/>
    <p:sldId id="1132" r:id="rId877"/>
    <p:sldId id="1133" r:id="rId878"/>
    <p:sldId id="1134" r:id="rId879"/>
    <p:sldId id="1135" r:id="rId880"/>
    <p:sldId id="1136" r:id="rId881"/>
    <p:sldId id="1137" r:id="rId882"/>
    <p:sldId id="1138" r:id="rId883"/>
    <p:sldId id="1139" r:id="rId884"/>
    <p:sldId id="1140" r:id="rId885"/>
    <p:sldId id="1141" r:id="rId886"/>
    <p:sldId id="1142" r:id="rId887"/>
    <p:sldId id="1143" r:id="rId888"/>
    <p:sldId id="1144" r:id="rId889"/>
    <p:sldId id="1145" r:id="rId890"/>
    <p:sldId id="1146" r:id="rId891"/>
    <p:sldId id="1147" r:id="rId892"/>
    <p:sldId id="1148" r:id="rId893"/>
    <p:sldId id="1149" r:id="rId894"/>
    <p:sldId id="1150" r:id="rId895"/>
    <p:sldId id="1151" r:id="rId896"/>
    <p:sldId id="1152" r:id="rId897"/>
    <p:sldId id="1153" r:id="rId898"/>
    <p:sldId id="1154" r:id="rId899"/>
    <p:sldId id="1155" r:id="rId900"/>
    <p:sldId id="1156" r:id="rId901"/>
    <p:sldId id="1157" r:id="rId902"/>
    <p:sldId id="1158" r:id="rId903"/>
    <p:sldId id="1159" r:id="rId904"/>
    <p:sldId id="1160" r:id="rId905"/>
    <p:sldId id="1161" r:id="rId906"/>
    <p:sldId id="1162" r:id="rId907"/>
    <p:sldId id="1163" r:id="rId908"/>
    <p:sldId id="1164" r:id="rId909"/>
    <p:sldId id="1165" r:id="rId910"/>
    <p:sldId id="1166" r:id="rId911"/>
    <p:sldId id="1167" r:id="rId912"/>
    <p:sldId id="1168" r:id="rId913"/>
    <p:sldId id="1169" r:id="rId914"/>
    <p:sldId id="1170" r:id="rId915"/>
    <p:sldId id="1171" r:id="rId916"/>
    <p:sldId id="1172" r:id="rId917"/>
    <p:sldId id="1173" r:id="rId918"/>
    <p:sldId id="1174" r:id="rId919"/>
    <p:sldId id="1175" r:id="rId920"/>
    <p:sldId id="1176" r:id="rId921"/>
    <p:sldId id="1177" r:id="rId922"/>
    <p:sldId id="1178" r:id="rId923"/>
    <p:sldId id="1179" r:id="rId924"/>
    <p:sldId id="1180" r:id="rId925"/>
    <p:sldId id="1181" r:id="rId926"/>
    <p:sldId id="1182" r:id="rId927"/>
    <p:sldId id="1183" r:id="rId928"/>
    <p:sldId id="1184" r:id="rId929"/>
    <p:sldId id="1185" r:id="rId930"/>
    <p:sldId id="1186" r:id="rId931"/>
    <p:sldId id="1187" r:id="rId932"/>
    <p:sldId id="1188" r:id="rId933"/>
    <p:sldId id="1189" r:id="rId934"/>
    <p:sldId id="1190" r:id="rId935"/>
    <p:sldId id="1191" r:id="rId936"/>
    <p:sldId id="1192" r:id="rId937"/>
    <p:sldId id="1193" r:id="rId938"/>
    <p:sldId id="1194" r:id="rId939"/>
    <p:sldId id="1195" r:id="rId940"/>
    <p:sldId id="1196" r:id="rId941"/>
    <p:sldId id="1197" r:id="rId942"/>
    <p:sldId id="1198" r:id="rId943"/>
    <p:sldId id="1199" r:id="rId944"/>
    <p:sldId id="1200" r:id="rId945"/>
    <p:sldId id="1201" r:id="rId946"/>
    <p:sldId id="1202" r:id="rId947"/>
    <p:sldId id="1203" r:id="rId948"/>
    <p:sldId id="1204" r:id="rId949"/>
    <p:sldId id="1205" r:id="rId950"/>
    <p:sldId id="1206" r:id="rId951"/>
    <p:sldId id="1207" r:id="rId952"/>
    <p:sldId id="1208" r:id="rId953"/>
    <p:sldId id="1209" r:id="rId954"/>
    <p:sldId id="1210" r:id="rId955"/>
    <p:sldId id="1211" r:id="rId956"/>
    <p:sldId id="1212" r:id="rId957"/>
    <p:sldId id="1213" r:id="rId958"/>
    <p:sldId id="1214" r:id="rId959"/>
    <p:sldId id="1215" r:id="rId960"/>
    <p:sldId id="1216" r:id="rId961"/>
    <p:sldId id="1217" r:id="rId962"/>
    <p:sldId id="1218" r:id="rId963"/>
    <p:sldId id="1219" r:id="rId964"/>
    <p:sldId id="1220" r:id="rId965"/>
    <p:sldId id="1221" r:id="rId966"/>
    <p:sldId id="1222" r:id="rId967"/>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86" autoAdjust="0"/>
    <p:restoredTop sz="90929"/>
  </p:normalViewPr>
  <p:slideViewPr>
    <p:cSldViewPr>
      <p:cViewPr varScale="1">
        <p:scale>
          <a:sx n="116" d="100"/>
          <a:sy n="116" d="100"/>
        </p:scale>
        <p:origin x="151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903" Type="http://schemas.openxmlformats.org/officeDocument/2006/relationships/slide" Target="slides/slide902.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914" Type="http://schemas.openxmlformats.org/officeDocument/2006/relationships/slide" Target="slides/slide913.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925" Type="http://schemas.openxmlformats.org/officeDocument/2006/relationships/slide" Target="slides/slide924.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936" Type="http://schemas.openxmlformats.org/officeDocument/2006/relationships/slide" Target="slides/slide93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947" Type="http://schemas.openxmlformats.org/officeDocument/2006/relationships/slide" Target="slides/slide946.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958" Type="http://schemas.openxmlformats.org/officeDocument/2006/relationships/slide" Target="slides/slide957.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871" Type="http://schemas.openxmlformats.org/officeDocument/2006/relationships/slide" Target="slides/slide870.xml"/><Relationship Id="rId969" Type="http://schemas.openxmlformats.org/officeDocument/2006/relationships/viewProps" Target="viewProps.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slide" Target="slides/slide892.xml"/><Relationship Id="rId907" Type="http://schemas.openxmlformats.org/officeDocument/2006/relationships/slide" Target="slides/slide906.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960" Type="http://schemas.openxmlformats.org/officeDocument/2006/relationships/slide" Target="slides/slide959.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918" Type="http://schemas.openxmlformats.org/officeDocument/2006/relationships/slide" Target="slides/slide917.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971" Type="http://schemas.openxmlformats.org/officeDocument/2006/relationships/tableStyles" Target="tableStyles.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929" Type="http://schemas.openxmlformats.org/officeDocument/2006/relationships/slide" Target="slides/slide92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940" Type="http://schemas.openxmlformats.org/officeDocument/2006/relationships/slide" Target="slides/slide93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884" Type="http://schemas.openxmlformats.org/officeDocument/2006/relationships/slide" Target="slides/slide88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951" Type="http://schemas.openxmlformats.org/officeDocument/2006/relationships/slide" Target="slides/slide950.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895" Type="http://schemas.openxmlformats.org/officeDocument/2006/relationships/slide" Target="slides/slide894.xml"/><Relationship Id="rId909" Type="http://schemas.openxmlformats.org/officeDocument/2006/relationships/slide" Target="slides/slide908.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20" Type="http://schemas.openxmlformats.org/officeDocument/2006/relationships/slide" Target="slides/slide919.xml"/><Relationship Id="rId962" Type="http://schemas.openxmlformats.org/officeDocument/2006/relationships/slide" Target="slides/slide96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931" Type="http://schemas.openxmlformats.org/officeDocument/2006/relationships/slide" Target="slides/slide930.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900" Type="http://schemas.openxmlformats.org/officeDocument/2006/relationships/slide" Target="slides/slide899.xml"/><Relationship Id="rId942" Type="http://schemas.openxmlformats.org/officeDocument/2006/relationships/slide" Target="slides/slide94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911" Type="http://schemas.openxmlformats.org/officeDocument/2006/relationships/slide" Target="slides/slide910.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953" Type="http://schemas.openxmlformats.org/officeDocument/2006/relationships/slide" Target="slides/slide95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897" Type="http://schemas.openxmlformats.org/officeDocument/2006/relationships/slide" Target="slides/slide896.xml"/><Relationship Id="rId922" Type="http://schemas.openxmlformats.org/officeDocument/2006/relationships/slide" Target="slides/slide92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964" Type="http://schemas.openxmlformats.org/officeDocument/2006/relationships/slide" Target="slides/slide96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933" Type="http://schemas.openxmlformats.org/officeDocument/2006/relationships/slide" Target="slides/slide93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902" Type="http://schemas.openxmlformats.org/officeDocument/2006/relationships/slide" Target="slides/slide901.xml"/><Relationship Id="rId944" Type="http://schemas.openxmlformats.org/officeDocument/2006/relationships/slide" Target="slides/slide943.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888" Type="http://schemas.openxmlformats.org/officeDocument/2006/relationships/slide" Target="slides/slide887.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913" Type="http://schemas.openxmlformats.org/officeDocument/2006/relationships/slide" Target="slides/slide912.xml"/><Relationship Id="rId955" Type="http://schemas.openxmlformats.org/officeDocument/2006/relationships/slide" Target="slides/slide95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899" Type="http://schemas.openxmlformats.org/officeDocument/2006/relationships/slide" Target="slides/slide898.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924" Type="http://schemas.openxmlformats.org/officeDocument/2006/relationships/slide" Target="slides/slide923.xml"/><Relationship Id="rId966" Type="http://schemas.openxmlformats.org/officeDocument/2006/relationships/slide" Target="slides/slide96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935" Type="http://schemas.openxmlformats.org/officeDocument/2006/relationships/slide" Target="slides/slide93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slide" Target="slides/slide878.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890" Type="http://schemas.openxmlformats.org/officeDocument/2006/relationships/slide" Target="slides/slide889.xml"/><Relationship Id="rId904" Type="http://schemas.openxmlformats.org/officeDocument/2006/relationships/slide" Target="slides/slide90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946" Type="http://schemas.openxmlformats.org/officeDocument/2006/relationships/slide" Target="slides/slide94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915" Type="http://schemas.openxmlformats.org/officeDocument/2006/relationships/slide" Target="slides/slide91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957" Type="http://schemas.openxmlformats.org/officeDocument/2006/relationships/slide" Target="slides/slide95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926" Type="http://schemas.openxmlformats.org/officeDocument/2006/relationships/slide" Target="slides/slide925.xml"/><Relationship Id="rId968" Type="http://schemas.openxmlformats.org/officeDocument/2006/relationships/presProps" Target="presProps.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slide" Target="slides/slide880.xml"/><Relationship Id="rId937" Type="http://schemas.openxmlformats.org/officeDocument/2006/relationships/slide" Target="slides/slide936.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892" Type="http://schemas.openxmlformats.org/officeDocument/2006/relationships/slide" Target="slides/slide891.xml"/><Relationship Id="rId906" Type="http://schemas.openxmlformats.org/officeDocument/2006/relationships/slide" Target="slides/slide905.xml"/><Relationship Id="rId948" Type="http://schemas.openxmlformats.org/officeDocument/2006/relationships/slide" Target="slides/slide94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917" Type="http://schemas.openxmlformats.org/officeDocument/2006/relationships/slide" Target="slides/slide916.xml"/><Relationship Id="rId959" Type="http://schemas.openxmlformats.org/officeDocument/2006/relationships/slide" Target="slides/slide95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970" Type="http://schemas.openxmlformats.org/officeDocument/2006/relationships/theme" Target="theme/theme1.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928" Type="http://schemas.openxmlformats.org/officeDocument/2006/relationships/slide" Target="slides/slide92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939" Type="http://schemas.openxmlformats.org/officeDocument/2006/relationships/slide" Target="slides/slide93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950" Type="http://schemas.openxmlformats.org/officeDocument/2006/relationships/slide" Target="slides/slide94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908" Type="http://schemas.openxmlformats.org/officeDocument/2006/relationships/slide" Target="slides/slide90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894" Type="http://schemas.openxmlformats.org/officeDocument/2006/relationships/slide" Target="slides/slide89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61" Type="http://schemas.openxmlformats.org/officeDocument/2006/relationships/slide" Target="slides/slide960.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919" Type="http://schemas.openxmlformats.org/officeDocument/2006/relationships/slide" Target="slides/slide91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930" Type="http://schemas.openxmlformats.org/officeDocument/2006/relationships/slide" Target="slides/slide92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941" Type="http://schemas.openxmlformats.org/officeDocument/2006/relationships/slide" Target="slides/slide940.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910" Type="http://schemas.openxmlformats.org/officeDocument/2006/relationships/slide" Target="slides/slide909.xml"/><Relationship Id="rId952" Type="http://schemas.openxmlformats.org/officeDocument/2006/relationships/slide" Target="slides/slide95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896" Type="http://schemas.openxmlformats.org/officeDocument/2006/relationships/slide" Target="slides/slide895.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921" Type="http://schemas.openxmlformats.org/officeDocument/2006/relationships/slide" Target="slides/slide920.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63" Type="http://schemas.openxmlformats.org/officeDocument/2006/relationships/slide" Target="slides/slide962.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932" Type="http://schemas.openxmlformats.org/officeDocument/2006/relationships/slide" Target="slides/slide93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901" Type="http://schemas.openxmlformats.org/officeDocument/2006/relationships/slide" Target="slides/slide900.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943" Type="http://schemas.openxmlformats.org/officeDocument/2006/relationships/slide" Target="slides/slide942.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912" Type="http://schemas.openxmlformats.org/officeDocument/2006/relationships/slide" Target="slides/slide911.xml"/><Relationship Id="rId954" Type="http://schemas.openxmlformats.org/officeDocument/2006/relationships/slide" Target="slides/slide95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898" Type="http://schemas.openxmlformats.org/officeDocument/2006/relationships/slide" Target="slides/slide897.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923" Type="http://schemas.openxmlformats.org/officeDocument/2006/relationships/slide" Target="slides/slide922.xml"/><Relationship Id="rId965" Type="http://schemas.openxmlformats.org/officeDocument/2006/relationships/slide" Target="slides/slide96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934" Type="http://schemas.openxmlformats.org/officeDocument/2006/relationships/slide" Target="slides/slide933.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945" Type="http://schemas.openxmlformats.org/officeDocument/2006/relationships/slide" Target="slides/slide944.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956" Type="http://schemas.openxmlformats.org/officeDocument/2006/relationships/slide" Target="slides/slide955.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7" Type="http://schemas.openxmlformats.org/officeDocument/2006/relationships/slide" Target="slides/slide966.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slide" Target="slides/slide890.xml"/><Relationship Id="rId905" Type="http://schemas.openxmlformats.org/officeDocument/2006/relationships/slide" Target="slides/slide904.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916" Type="http://schemas.openxmlformats.org/officeDocument/2006/relationships/slide" Target="slides/slide915.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927" Type="http://schemas.openxmlformats.org/officeDocument/2006/relationships/slide" Target="slides/slide926.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938" Type="http://schemas.openxmlformats.org/officeDocument/2006/relationships/slide" Target="slides/slide937.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949" Type="http://schemas.openxmlformats.org/officeDocument/2006/relationships/slide" Target="slides/slide948.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15.png"/></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116.png"/></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17.png"/></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18.png"/></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119.png"/></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20.png"/></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21.png"/></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22.png"/></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23.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24.png"/></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25.png"/></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126.png"/></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127.png"/></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128.png"/></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31.png"/></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133.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134.png"/></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135.png"/></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136.png"/></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137.png"/></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138.png"/></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139.png"/></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140.png"/></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141.png"/></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142.png"/></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122.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144.png"/></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145.png"/></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146.png"/></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147.png"/></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148.png"/></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149.png"/></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151.png"/></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152.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153.png"/></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155.png"/></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156.png"/></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159.png"/></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161.png"/></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164.png"/></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166.png"/></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167.png"/></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168.png"/></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169.w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170.png"/></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171.png"/></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172.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173.w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175.w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176.png"/></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177.png"/></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178.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52.png"/></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55.png"/></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58.png"/></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62.png"/></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64.png"/></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65.png"/></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66.png"/></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67.png"/></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68.png"/></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69.png"/></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70.png"/></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7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73.png"/></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75.png"/></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76.png"/></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77.png"/></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78.png"/></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79.png"/></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80.png"/></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8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83.png"/></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84.png"/></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86.png"/></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87.png"/></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89.png"/></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90.png"/></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9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image" Target="../media/image92.png"/></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95.png"/></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96.png"/></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99.png"/></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02.png"/></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03.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04.png"/></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05.png"/></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06.png"/></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07.png"/></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08.png"/></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09.png"/></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10.png"/></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11.png"/></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112.png"/></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13.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cxnSp>
        <p:nvCxnSpPr>
          <p:cNvPr id="4" name="直接连接符 14"/>
          <p:cNvCxnSpPr/>
          <p:nvPr/>
        </p:nvCxnSpPr>
        <p:spPr>
          <a:xfrm>
            <a:off x="1463675" y="3549650"/>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5" name="直接连接符 15"/>
          <p:cNvCxnSpPr/>
          <p:nvPr/>
        </p:nvCxnSpPr>
        <p:spPr>
          <a:xfrm>
            <a:off x="4708525" y="3549650"/>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6" name="椭圆 16"/>
          <p:cNvSpPr/>
          <p:nvPr/>
        </p:nvSpPr>
        <p:spPr>
          <a:xfrm>
            <a:off x="4540250" y="3525838"/>
            <a:ext cx="46038" cy="46037"/>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anchor="ctr"/>
          <a:lstStyle/>
          <a:p>
            <a:pPr algn="ctr">
              <a:defRPr/>
            </a:pPr>
            <a:endParaRPr kumimoji="0" lang="en-US"/>
          </a:p>
        </p:txBody>
      </p:sp>
      <p:sp>
        <p:nvSpPr>
          <p:cNvPr id="9" name="副标题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smtClean="0"/>
              <a:t>单击此处编辑母版副标题样式</a:t>
            </a:r>
            <a:endParaRPr lang="en-US"/>
          </a:p>
        </p:txBody>
      </p:sp>
      <p:sp>
        <p:nvSpPr>
          <p:cNvPr id="28" name="标题 27"/>
          <p:cNvSpPr>
            <a:spLocks noGrp="1"/>
          </p:cNvSpPr>
          <p:nvPr>
            <p:ph type="ctrTitle"/>
          </p:nvPr>
        </p:nvSpPr>
        <p:spPr>
          <a:xfrm>
            <a:off x="457200" y="1433732"/>
            <a:ext cx="8305800" cy="1981200"/>
          </a:xfrm>
          <a:ln w="6350" cap="rnd">
            <a:noFill/>
          </a:ln>
        </p:spPr>
        <p:txBody>
          <a:bodyPr>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lang="zh-CN" altLang="en-US" smtClean="0"/>
              <a:t>单击此处编辑母版标题样式</a:t>
            </a:r>
            <a:endParaRPr lang="en-US"/>
          </a:p>
        </p:txBody>
      </p:sp>
      <p:sp>
        <p:nvSpPr>
          <p:cNvPr id="7" name="日期占位符 14"/>
          <p:cNvSpPr>
            <a:spLocks noGrp="1"/>
          </p:cNvSpPr>
          <p:nvPr>
            <p:ph type="dt" sz="half" idx="10"/>
          </p:nvPr>
        </p:nvSpPr>
        <p:spPr/>
        <p:txBody>
          <a:bodyPr/>
          <a:lstStyle>
            <a:lvl1pPr>
              <a:defRPr/>
            </a:lvl1pPr>
          </a:lstStyle>
          <a:p>
            <a:pPr>
              <a:defRPr/>
            </a:pPr>
            <a:endParaRPr lang="en-US" altLang="zh-CN"/>
          </a:p>
        </p:txBody>
      </p:sp>
      <p:sp>
        <p:nvSpPr>
          <p:cNvPr id="8" name="灯片编号占位符 15"/>
          <p:cNvSpPr>
            <a:spLocks noGrp="1"/>
          </p:cNvSpPr>
          <p:nvPr>
            <p:ph type="sldNum" sz="quarter" idx="11"/>
          </p:nvPr>
        </p:nvSpPr>
        <p:spPr/>
        <p:txBody>
          <a:bodyPr/>
          <a:lstStyle>
            <a:lvl1pPr>
              <a:defRPr/>
            </a:lvl1pPr>
          </a:lstStyle>
          <a:p>
            <a:fld id="{C9E5780D-56AB-4808-B240-86BAEB704EAB}" type="slidenum">
              <a:rPr lang="en-US" altLang="zh-CN"/>
              <a:pPr/>
              <a:t>‹#›</a:t>
            </a:fld>
            <a:endParaRPr lang="en-US" altLang="zh-CN"/>
          </a:p>
        </p:txBody>
      </p:sp>
      <p:sp>
        <p:nvSpPr>
          <p:cNvPr id="10" name="页脚占位符 16"/>
          <p:cNvSpPr>
            <a:spLocks noGrp="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893484072"/>
      </p:ext>
    </p:extLst>
  </p:cSld>
  <p:clrMapOvr>
    <a:masterClrMapping/>
  </p:clrMapOvr>
  <p:transition>
    <p:blinds/>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fld id="{CA69185C-1AEC-4C6D-B67A-5EC3BEF83D4B}" type="slidenum">
              <a:rPr lang="en-US" altLang="zh-CN"/>
              <a:pPr/>
              <a:t>‹#›</a:t>
            </a:fld>
            <a:endParaRPr lang="en-US" altLang="zh-CN"/>
          </a:p>
        </p:txBody>
      </p:sp>
    </p:spTree>
    <p:extLst>
      <p:ext uri="{BB962C8B-B14F-4D97-AF65-F5344CB8AC3E}">
        <p14:creationId xmlns:p14="http://schemas.microsoft.com/office/powerpoint/2010/main" val="590734603"/>
      </p:ext>
    </p:extLst>
  </p:cSld>
  <p:clrMapOvr>
    <a:masterClrMapping/>
  </p:clrMapOvr>
  <p:transition>
    <p:blinds/>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fld id="{46012B88-7B93-4273-934A-5EFB37892EF2}" type="slidenum">
              <a:rPr lang="en-US" altLang="zh-CN"/>
              <a:pPr/>
              <a:t>‹#›</a:t>
            </a:fld>
            <a:endParaRPr lang="en-US" altLang="zh-CN"/>
          </a:p>
        </p:txBody>
      </p:sp>
    </p:spTree>
    <p:extLst>
      <p:ext uri="{BB962C8B-B14F-4D97-AF65-F5344CB8AC3E}">
        <p14:creationId xmlns:p14="http://schemas.microsoft.com/office/powerpoint/2010/main" val="1090729109"/>
      </p:ext>
    </p:extLst>
  </p:cSld>
  <p:clrMapOvr>
    <a:masterClrMapping/>
  </p:clrMapOvr>
  <p:transition>
    <p:blinds/>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9" name="内容占位符 8"/>
          <p:cNvSpPr>
            <a:spLocks noGrp="1"/>
          </p:cNvSpPr>
          <p:nvPr>
            <p:ph idx="1"/>
          </p:nvPr>
        </p:nvSpPr>
        <p:spPr>
          <a:xfrm>
            <a:off x="457200" y="1524000"/>
            <a:ext cx="8229600" cy="4572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17" name="标题 16"/>
          <p:cNvSpPr>
            <a:spLocks noGrp="1"/>
          </p:cNvSpPr>
          <p:nvPr>
            <p:ph type="title"/>
          </p:nvPr>
        </p:nvSpPr>
        <p:spPr/>
        <p:txBody>
          <a:bodyPr rtlCol="0"/>
          <a:lstStyle/>
          <a:p>
            <a:r>
              <a:rPr lang="zh-CN" altLang="en-US" smtClean="0"/>
              <a:t>单击此处编辑母版标题样式</a:t>
            </a:r>
            <a:endParaRPr lang="en-US"/>
          </a:p>
        </p:txBody>
      </p:sp>
      <p:sp>
        <p:nvSpPr>
          <p:cNvPr id="4" name="日期占位符 13"/>
          <p:cNvSpPr>
            <a:spLocks noGrp="1"/>
          </p:cNvSpPr>
          <p:nvPr>
            <p:ph type="dt" sz="half" idx="10"/>
          </p:nvPr>
        </p:nvSpPr>
        <p:spPr/>
        <p:txBody>
          <a:bodyPr/>
          <a:lstStyle>
            <a:lvl1pPr>
              <a:defRPr/>
            </a:lvl1pPr>
          </a:lstStyle>
          <a:p>
            <a:pPr>
              <a:defRPr/>
            </a:pPr>
            <a:endParaRPr lang="en-US" altLang="zh-CN"/>
          </a:p>
        </p:txBody>
      </p:sp>
      <p:sp>
        <p:nvSpPr>
          <p:cNvPr id="5" name="灯片编号占位符 14"/>
          <p:cNvSpPr>
            <a:spLocks noGrp="1"/>
          </p:cNvSpPr>
          <p:nvPr>
            <p:ph type="sldNum" sz="quarter" idx="11"/>
          </p:nvPr>
        </p:nvSpPr>
        <p:spPr/>
        <p:txBody>
          <a:bodyPr/>
          <a:lstStyle>
            <a:lvl1pPr>
              <a:defRPr/>
            </a:lvl1pPr>
          </a:lstStyle>
          <a:p>
            <a:fld id="{1A77AE21-A6FB-4A48-A69B-A917760396E9}" type="slidenum">
              <a:rPr lang="en-US" altLang="zh-CN"/>
              <a:pPr/>
              <a:t>‹#›</a:t>
            </a:fld>
            <a:endParaRPr lang="en-US" altLang="zh-CN"/>
          </a:p>
        </p:txBody>
      </p:sp>
      <p:sp>
        <p:nvSpPr>
          <p:cNvPr id="6" name="页脚占位符 15"/>
          <p:cNvSpPr>
            <a:spLocks noGrp="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649494104"/>
      </p:ext>
    </p:extLst>
  </p:cSld>
  <p:clrMapOvr>
    <a:masterClrMapping/>
  </p:clrMapOvr>
  <p:transition>
    <p:blinds/>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cxnSp>
        <p:nvCxnSpPr>
          <p:cNvPr id="4" name="直接连接符 14"/>
          <p:cNvCxnSpPr/>
          <p:nvPr/>
        </p:nvCxnSpPr>
        <p:spPr>
          <a:xfrm>
            <a:off x="685800" y="4916488"/>
            <a:ext cx="7924800" cy="4762"/>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685800" y="4958864"/>
            <a:ext cx="7924800" cy="984736"/>
          </a:xfrm>
        </p:spPr>
        <p:txBody>
          <a:bodyPr/>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fld id="{8B50D02A-03BE-4605-928D-38DB60FD5DCC}" type="slidenum">
              <a:rPr lang="en-US" altLang="zh-CN"/>
              <a:pPr/>
              <a:t>‹#›</a:t>
            </a:fld>
            <a:endParaRPr lang="en-US" altLang="zh-CN"/>
          </a:p>
        </p:txBody>
      </p:sp>
    </p:spTree>
    <p:extLst>
      <p:ext uri="{BB962C8B-B14F-4D97-AF65-F5344CB8AC3E}">
        <p14:creationId xmlns:p14="http://schemas.microsoft.com/office/powerpoint/2010/main" val="672444224"/>
      </p:ext>
    </p:extLst>
  </p:cSld>
  <p:clrMapOvr>
    <a:masterClrMapping/>
  </p:clrMapOvr>
  <p:transition>
    <p:blinds/>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11" name="内容占位符 10"/>
          <p:cNvSpPr>
            <a:spLocks noGrp="1"/>
          </p:cNvSpPr>
          <p:nvPr>
            <p:ph sz="half" idx="1"/>
          </p:nvPr>
        </p:nvSpPr>
        <p:spPr>
          <a:xfrm>
            <a:off x="457200" y="1524000"/>
            <a:ext cx="4059936" cy="4572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13" name="内容占位符 12"/>
          <p:cNvSpPr>
            <a:spLocks noGrp="1"/>
          </p:cNvSpPr>
          <p:nvPr>
            <p:ph sz="half" idx="2"/>
          </p:nvPr>
        </p:nvSpPr>
        <p:spPr>
          <a:xfrm>
            <a:off x="4648200" y="1524000"/>
            <a:ext cx="4059936" cy="4572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p:txBody>
          <a:bodyPr/>
          <a:lstStyle>
            <a:lvl1pPr>
              <a:defRPr/>
            </a:lvl1pPr>
          </a:lstStyle>
          <a:p>
            <a:fld id="{8D6EE5D2-77D4-4776-88C6-A0F01A06D679}" type="slidenum">
              <a:rPr lang="en-US" altLang="zh-CN"/>
              <a:pPr/>
              <a:t>‹#›</a:t>
            </a:fld>
            <a:endParaRPr lang="en-US" altLang="zh-CN"/>
          </a:p>
        </p:txBody>
      </p:sp>
    </p:spTree>
    <p:extLst>
      <p:ext uri="{BB962C8B-B14F-4D97-AF65-F5344CB8AC3E}">
        <p14:creationId xmlns:p14="http://schemas.microsoft.com/office/powerpoint/2010/main" val="3947965559"/>
      </p:ext>
    </p:extLst>
  </p:cSld>
  <p:clrMapOvr>
    <a:masterClrMapping/>
  </p:clrMapOvr>
  <p:transition>
    <p:blinds/>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cxnSp>
        <p:nvCxnSpPr>
          <p:cNvPr id="7" name="直接连接符 14"/>
          <p:cNvCxnSpPr/>
          <p:nvPr/>
        </p:nvCxnSpPr>
        <p:spPr>
          <a:xfrm>
            <a:off x="563563" y="2179638"/>
            <a:ext cx="3748087" cy="1587"/>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8" name="直接连接符 15"/>
          <p:cNvCxnSpPr/>
          <p:nvPr/>
        </p:nvCxnSpPr>
        <p:spPr>
          <a:xfrm>
            <a:off x="4754563" y="2179638"/>
            <a:ext cx="3749675" cy="1587"/>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32" name="内容占位符 31"/>
          <p:cNvSpPr>
            <a:spLocks noGrp="1"/>
          </p:cNvSpPr>
          <p:nvPr>
            <p:ph sz="half" idx="2"/>
          </p:nvPr>
        </p:nvSpPr>
        <p:spPr>
          <a:xfrm>
            <a:off x="457200" y="2201896"/>
            <a:ext cx="4038600" cy="391363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34" name="内容占位符 33"/>
          <p:cNvSpPr>
            <a:spLocks noGrp="1"/>
          </p:cNvSpPr>
          <p:nvPr>
            <p:ph sz="quarter" idx="4"/>
          </p:nvPr>
        </p:nvSpPr>
        <p:spPr>
          <a:xfrm>
            <a:off x="4649788" y="2201896"/>
            <a:ext cx="4038600" cy="391363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2" name="标题 1"/>
          <p:cNvSpPr>
            <a:spLocks noGrp="1"/>
          </p:cNvSpPr>
          <p:nvPr>
            <p:ph type="title"/>
          </p:nvPr>
        </p:nvSpPr>
        <p:spPr>
          <a:xfrm>
            <a:off x="457200" y="155448"/>
            <a:ext cx="8229600" cy="1143000"/>
          </a:xfrm>
        </p:spPr>
        <p:txBody>
          <a:bodyPr/>
          <a:lstStyle>
            <a:lvl1pPr>
              <a:defRPr/>
            </a:lvl1pPr>
          </a:lstStyle>
          <a:p>
            <a:r>
              <a:rPr lang="zh-CN" altLang="en-US" smtClean="0"/>
              <a:t>单击此处编辑母版标题样式</a:t>
            </a:r>
            <a:endParaRPr lang="en-US"/>
          </a:p>
        </p:txBody>
      </p:sp>
      <p:sp>
        <p:nvSpPr>
          <p:cNvPr id="12" name="文本占位符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9" name="灯片编号占位符 8"/>
          <p:cNvSpPr>
            <a:spLocks noGrp="1"/>
          </p:cNvSpPr>
          <p:nvPr>
            <p:ph type="sldNum" sz="quarter" idx="10"/>
          </p:nvPr>
        </p:nvSpPr>
        <p:spPr/>
        <p:txBody>
          <a:bodyPr/>
          <a:lstStyle>
            <a:lvl1pPr>
              <a:defRPr/>
            </a:lvl1pPr>
          </a:lstStyle>
          <a:p>
            <a:fld id="{DCA6CBC5-92A2-47EC-A90B-1F4CBADE8C2C}" type="slidenum">
              <a:rPr lang="en-US" altLang="zh-CN"/>
              <a:pPr/>
              <a:t>‹#›</a:t>
            </a:fld>
            <a:endParaRPr lang="en-US" altLang="zh-CN"/>
          </a:p>
        </p:txBody>
      </p:sp>
      <p:sp>
        <p:nvSpPr>
          <p:cNvPr id="10" name="页脚占位符 7"/>
          <p:cNvSpPr>
            <a:spLocks noGrp="1"/>
          </p:cNvSpPr>
          <p:nvPr>
            <p:ph type="ftr" sz="quarter" idx="11"/>
          </p:nvPr>
        </p:nvSpPr>
        <p:spPr/>
        <p:txBody>
          <a:bodyPr/>
          <a:lstStyle>
            <a:lvl1pPr>
              <a:defRPr/>
            </a:lvl1pPr>
          </a:lstStyle>
          <a:p>
            <a:pPr>
              <a:defRPr/>
            </a:pPr>
            <a:endParaRPr lang="en-US" altLang="zh-CN"/>
          </a:p>
        </p:txBody>
      </p:sp>
      <p:sp>
        <p:nvSpPr>
          <p:cNvPr id="11" name="日期占位符 6"/>
          <p:cNvSpPr>
            <a:spLocks noGrp="1"/>
          </p:cNvSpPr>
          <p:nvPr>
            <p:ph type="dt" sz="half"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511968380"/>
      </p:ext>
    </p:extLst>
  </p:cSld>
  <p:clrMapOvr>
    <a:masterClrMapping/>
  </p:clrMapOvr>
  <p:transition>
    <p:blinds/>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日期占位符 2"/>
          <p:cNvSpPr>
            <a:spLocks noGrp="1"/>
          </p:cNvSpPr>
          <p:nvPr>
            <p:ph type="dt" sz="half" idx="10"/>
          </p:nvPr>
        </p:nvSpPr>
        <p:spPr/>
        <p:txBody>
          <a:bodyPr/>
          <a:lstStyle>
            <a:lvl1pPr>
              <a:defRPr/>
            </a:lvl1pPr>
          </a:lstStyle>
          <a:p>
            <a:pPr>
              <a:defRPr/>
            </a:pPr>
            <a:endParaRPr lang="en-US" altLang="zh-CN"/>
          </a:p>
        </p:txBody>
      </p:sp>
      <p:sp>
        <p:nvSpPr>
          <p:cNvPr id="4" name="页脚占位符 3"/>
          <p:cNvSpPr>
            <a:spLocks noGrp="1"/>
          </p:cNvSpPr>
          <p:nvPr>
            <p:ph type="ftr" sz="quarter" idx="11"/>
          </p:nvPr>
        </p:nvSpPr>
        <p:spPr/>
        <p:txBody>
          <a:bodyPr/>
          <a:lstStyle>
            <a:lvl1pPr>
              <a:defRPr/>
            </a:lvl1pPr>
          </a:lstStyle>
          <a:p>
            <a:pPr>
              <a:defRPr/>
            </a:pPr>
            <a:endParaRPr lang="en-US" altLang="zh-CN"/>
          </a:p>
        </p:txBody>
      </p:sp>
      <p:sp>
        <p:nvSpPr>
          <p:cNvPr id="5" name="灯片编号占位符 4"/>
          <p:cNvSpPr>
            <a:spLocks noGrp="1"/>
          </p:cNvSpPr>
          <p:nvPr>
            <p:ph type="sldNum" sz="quarter" idx="12"/>
          </p:nvPr>
        </p:nvSpPr>
        <p:spPr/>
        <p:txBody>
          <a:bodyPr/>
          <a:lstStyle>
            <a:lvl1pPr>
              <a:defRPr/>
            </a:lvl1pPr>
          </a:lstStyle>
          <a:p>
            <a:fld id="{1536AFB2-2978-4492-8B6A-B7EEECE70546}" type="slidenum">
              <a:rPr lang="en-US" altLang="zh-CN"/>
              <a:pPr/>
              <a:t>‹#›</a:t>
            </a:fld>
            <a:endParaRPr lang="en-US" altLang="zh-CN"/>
          </a:p>
        </p:txBody>
      </p:sp>
    </p:spTree>
    <p:extLst>
      <p:ext uri="{BB962C8B-B14F-4D97-AF65-F5344CB8AC3E}">
        <p14:creationId xmlns:p14="http://schemas.microsoft.com/office/powerpoint/2010/main" val="2783479720"/>
      </p:ext>
    </p:extLst>
  </p:cSld>
  <p:clrMapOvr>
    <a:masterClrMapping/>
  </p:clrMapOvr>
  <p:transition>
    <p:blinds/>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en-US" altLang="zh-CN"/>
          </a:p>
        </p:txBody>
      </p:sp>
      <p:sp>
        <p:nvSpPr>
          <p:cNvPr id="3" name="页脚占位符 2"/>
          <p:cNvSpPr>
            <a:spLocks noGrp="1"/>
          </p:cNvSpPr>
          <p:nvPr>
            <p:ph type="ftr" sz="quarter" idx="11"/>
          </p:nvPr>
        </p:nvSpPr>
        <p:spPr/>
        <p:txBody>
          <a:bodyPr/>
          <a:lstStyle>
            <a:lvl1pPr>
              <a:defRPr/>
            </a:lvl1pPr>
          </a:lstStyle>
          <a:p>
            <a:pPr>
              <a:defRPr/>
            </a:pPr>
            <a:endParaRPr lang="en-US" altLang="zh-CN"/>
          </a:p>
        </p:txBody>
      </p:sp>
      <p:sp>
        <p:nvSpPr>
          <p:cNvPr id="4" name="灯片编号占位符 3"/>
          <p:cNvSpPr>
            <a:spLocks noGrp="1"/>
          </p:cNvSpPr>
          <p:nvPr>
            <p:ph type="sldNum" sz="quarter" idx="12"/>
          </p:nvPr>
        </p:nvSpPr>
        <p:spPr/>
        <p:txBody>
          <a:bodyPr/>
          <a:lstStyle>
            <a:lvl1pPr>
              <a:defRPr/>
            </a:lvl1pPr>
          </a:lstStyle>
          <a:p>
            <a:fld id="{A733D12A-1A4C-49B7-AEE1-DCEE92AF6273}" type="slidenum">
              <a:rPr lang="en-US" altLang="zh-CN"/>
              <a:pPr/>
              <a:t>‹#›</a:t>
            </a:fld>
            <a:endParaRPr lang="en-US" altLang="zh-CN"/>
          </a:p>
        </p:txBody>
      </p:sp>
    </p:spTree>
    <p:extLst>
      <p:ext uri="{BB962C8B-B14F-4D97-AF65-F5344CB8AC3E}">
        <p14:creationId xmlns:p14="http://schemas.microsoft.com/office/powerpoint/2010/main" val="4291052208"/>
      </p:ext>
    </p:extLst>
  </p:cSld>
  <p:clrMapOvr>
    <a:masterClrMapping/>
  </p:clrMapOvr>
  <p:transition>
    <p:blinds/>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9" name="内容占位符 28"/>
          <p:cNvSpPr>
            <a:spLocks noGrp="1"/>
          </p:cNvSpPr>
          <p:nvPr>
            <p:ph sz="quarter" idx="1"/>
          </p:nvPr>
        </p:nvSpPr>
        <p:spPr>
          <a:xfrm>
            <a:off x="457200" y="457200"/>
            <a:ext cx="6248400" cy="5715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3" name="文本占位符 2"/>
          <p:cNvSpPr>
            <a:spLocks noGrp="1"/>
          </p:cNvSpPr>
          <p:nvPr>
            <p:ph type="body" idx="2"/>
          </p:nvPr>
        </p:nvSpPr>
        <p:spPr>
          <a:xfrm>
            <a:off x="6781800" y="1600200"/>
            <a:ext cx="1984248" cy="3733800"/>
          </a:xfrm>
        </p:spPr>
        <p:txBody>
          <a:bodyPr/>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zh-CN" altLang="en-US" smtClean="0"/>
              <a:t>单击此处编辑母版文本样式</a:t>
            </a:r>
          </a:p>
        </p:txBody>
      </p:sp>
      <p:sp>
        <p:nvSpPr>
          <p:cNvPr id="31" name="标题 30"/>
          <p:cNvSpPr>
            <a:spLocks noGrp="1"/>
          </p:cNvSpPr>
          <p:nvPr>
            <p:ph type="title"/>
          </p:nvPr>
        </p:nvSpPr>
        <p:spPr>
          <a:xfrm>
            <a:off x="6781800" y="457200"/>
            <a:ext cx="1981200" cy="1066800"/>
          </a:xfrm>
        </p:spPr>
        <p:txBody>
          <a:bodyPr lIns="91440" tIns="91440"/>
          <a:lstStyle>
            <a:lvl1pPr algn="l">
              <a:buNone/>
              <a:defRPr sz="1800" b="1" spc="-50" baseline="0">
                <a:ln w="3175">
                  <a:noFill/>
                </a:ln>
                <a:solidFill>
                  <a:schemeClr val="tx2"/>
                </a:solidFill>
                <a:effectLst/>
                <a:latin typeface="+mn-lt"/>
                <a:ea typeface="+mn-ea"/>
                <a:cs typeface="+mn-cs"/>
              </a:defRPr>
            </a:lvl1pPr>
          </a:lstStyle>
          <a:p>
            <a:r>
              <a:rPr lang="zh-CN" altLang="en-US" smtClean="0"/>
              <a:t>单击此处编辑母版标题样式</a:t>
            </a:r>
            <a:endParaRPr lang="en-US"/>
          </a:p>
        </p:txBody>
      </p:sp>
      <p:sp>
        <p:nvSpPr>
          <p:cNvPr id="5" name="日期占位符 7"/>
          <p:cNvSpPr>
            <a:spLocks noGrp="1"/>
          </p:cNvSpPr>
          <p:nvPr>
            <p:ph type="dt" sz="half" idx="10"/>
          </p:nvPr>
        </p:nvSpPr>
        <p:spPr/>
        <p:txBody>
          <a:bodyPr/>
          <a:lstStyle>
            <a:lvl1pPr>
              <a:defRPr/>
            </a:lvl1pPr>
          </a:lstStyle>
          <a:p>
            <a:pPr>
              <a:defRPr/>
            </a:pPr>
            <a:endParaRPr lang="en-US" altLang="zh-CN"/>
          </a:p>
        </p:txBody>
      </p:sp>
      <p:sp>
        <p:nvSpPr>
          <p:cNvPr id="6" name="灯片编号占位符 8"/>
          <p:cNvSpPr>
            <a:spLocks noGrp="1"/>
          </p:cNvSpPr>
          <p:nvPr>
            <p:ph type="sldNum" sz="quarter" idx="11"/>
          </p:nvPr>
        </p:nvSpPr>
        <p:spPr/>
        <p:txBody>
          <a:bodyPr/>
          <a:lstStyle>
            <a:lvl1pPr>
              <a:defRPr/>
            </a:lvl1pPr>
          </a:lstStyle>
          <a:p>
            <a:fld id="{2093D10F-9C48-4984-90FA-1FE9A5E79EDD}" type="slidenum">
              <a:rPr lang="en-US" altLang="zh-CN"/>
              <a:pPr/>
              <a:t>‹#›</a:t>
            </a:fld>
            <a:endParaRPr lang="en-US" altLang="zh-CN"/>
          </a:p>
        </p:txBody>
      </p:sp>
      <p:sp>
        <p:nvSpPr>
          <p:cNvPr id="7" name="页脚占位符 9"/>
          <p:cNvSpPr>
            <a:spLocks noGrp="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203909895"/>
      </p:ext>
    </p:extLst>
  </p:cSld>
  <p:clrMapOvr>
    <a:masterClrMapping/>
  </p:clrMapOvr>
  <p:transition>
    <p:blinds/>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629400" y="457200"/>
            <a:ext cx="2057400" cy="1066800"/>
          </a:xfrm>
        </p:spPr>
        <p:txBody>
          <a:bodyPr lIns="91440" tIns="91440"/>
          <a:lstStyle>
            <a:lvl1pPr algn="l">
              <a:buNone/>
              <a:defRPr sz="1800" b="1" spc="-50" baseline="0">
                <a:ln w="3175">
                  <a:noFill/>
                </a:ln>
                <a:solidFill>
                  <a:schemeClr val="tx2"/>
                </a:solidFill>
                <a:effectLst/>
                <a:latin typeface="+mn-lt"/>
                <a:ea typeface="+mn-ea"/>
                <a:cs typeface="+mn-cs"/>
              </a:defRPr>
            </a:lvl1pPr>
          </a:lstStyle>
          <a:p>
            <a:r>
              <a:rPr lang="zh-CN" altLang="en-US" smtClean="0"/>
              <a:t>单击此处编辑母版标题样式</a:t>
            </a:r>
            <a:endParaRPr lang="en-US"/>
          </a:p>
        </p:txBody>
      </p:sp>
      <p:sp>
        <p:nvSpPr>
          <p:cNvPr id="3" name="图片占位符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normAutofit/>
          </a:bodyPr>
          <a:lstStyle>
            <a:lvl1pPr marL="0" indent="0">
              <a:buNone/>
              <a:defRPr sz="3200">
                <a:solidFill>
                  <a:schemeClr val="bg1"/>
                </a:solidFill>
              </a:defRPr>
            </a:lvl1pPr>
          </a:lstStyle>
          <a:p>
            <a:pPr lvl="0"/>
            <a:r>
              <a:rPr lang="zh-CN" altLang="en-US" noProof="0" smtClean="0"/>
              <a:t>单击图标添加图片</a:t>
            </a:r>
            <a:endParaRPr lang="en-US" noProof="0"/>
          </a:p>
        </p:txBody>
      </p:sp>
      <p:sp>
        <p:nvSpPr>
          <p:cNvPr id="4" name="文本占位符 3"/>
          <p:cNvSpPr>
            <a:spLocks noGrp="1"/>
          </p:cNvSpPr>
          <p:nvPr>
            <p:ph type="body" sz="half" idx="2"/>
          </p:nvPr>
        </p:nvSpPr>
        <p:spPr>
          <a:xfrm>
            <a:off x="6629400" y="1600200"/>
            <a:ext cx="2057400" cy="4419600"/>
          </a:xfrm>
        </p:spPr>
        <p:txBody>
          <a:bodyPr/>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a:r>
              <a:rPr lang="zh-CN" altLang="en-US" smtClean="0"/>
              <a:t>单击此处编辑母版文本样式</a:t>
            </a:r>
          </a:p>
        </p:txBody>
      </p:sp>
      <p:sp>
        <p:nvSpPr>
          <p:cNvPr id="5" name="日期占位符 7"/>
          <p:cNvSpPr>
            <a:spLocks noGrp="1"/>
          </p:cNvSpPr>
          <p:nvPr>
            <p:ph type="dt" sz="half" idx="10"/>
          </p:nvPr>
        </p:nvSpPr>
        <p:spPr/>
        <p:txBody>
          <a:bodyPr/>
          <a:lstStyle>
            <a:lvl1pPr>
              <a:defRPr/>
            </a:lvl1pPr>
          </a:lstStyle>
          <a:p>
            <a:pPr>
              <a:defRPr/>
            </a:pPr>
            <a:endParaRPr lang="en-US" altLang="zh-CN"/>
          </a:p>
        </p:txBody>
      </p:sp>
      <p:sp>
        <p:nvSpPr>
          <p:cNvPr id="6" name="灯片编号占位符 8"/>
          <p:cNvSpPr>
            <a:spLocks noGrp="1"/>
          </p:cNvSpPr>
          <p:nvPr>
            <p:ph type="sldNum" sz="quarter" idx="11"/>
          </p:nvPr>
        </p:nvSpPr>
        <p:spPr/>
        <p:txBody>
          <a:bodyPr/>
          <a:lstStyle>
            <a:lvl1pPr>
              <a:defRPr/>
            </a:lvl1pPr>
          </a:lstStyle>
          <a:p>
            <a:fld id="{D3E1B2F9-7147-4330-91BC-0DA43B356D32}" type="slidenum">
              <a:rPr lang="en-US" altLang="zh-CN"/>
              <a:pPr/>
              <a:t>‹#›</a:t>
            </a:fld>
            <a:endParaRPr lang="en-US" altLang="zh-CN"/>
          </a:p>
        </p:txBody>
      </p:sp>
      <p:sp>
        <p:nvSpPr>
          <p:cNvPr id="7" name="页脚占位符 9"/>
          <p:cNvSpPr>
            <a:spLocks noGrp="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47075083"/>
      </p:ext>
    </p:extLst>
  </p:cSld>
  <p:clrMapOvr>
    <a:masterClrMapping/>
  </p:clrMapOvr>
  <p:transition>
    <p:blinds/>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7.gif"/><Relationship Id="rId2" Type="http://schemas.openxmlformats.org/officeDocument/2006/relationships/slideLayout" Target="../slideLayouts/slideLayout2.xml"/><Relationship Id="rId16" Type="http://schemas.openxmlformats.org/officeDocument/2006/relationships/image" Target="../media/image6.gi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5.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69986" name="文本占位符 8"/>
          <p:cNvSpPr>
            <a:spLocks noGrp="1"/>
          </p:cNvSpPr>
          <p:nvPr>
            <p:ph type="body" idx="1"/>
          </p:nvPr>
        </p:nvSpPr>
        <p:spPr bwMode="auto">
          <a:xfrm>
            <a:off x="457200" y="1447800"/>
            <a:ext cx="82296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smtClean="0"/>
          </a:p>
        </p:txBody>
      </p:sp>
      <p:sp>
        <p:nvSpPr>
          <p:cNvPr id="24" name="日期占位符 23"/>
          <p:cNvSpPr>
            <a:spLocks noGrp="1"/>
          </p:cNvSpPr>
          <p:nvPr>
            <p:ph type="dt" sz="half" idx="2"/>
          </p:nvPr>
        </p:nvSpPr>
        <p:spPr>
          <a:xfrm>
            <a:off x="5791200" y="6203950"/>
            <a:ext cx="2590800" cy="384175"/>
          </a:xfrm>
          <a:prstGeom prst="rect">
            <a:avLst/>
          </a:prstGeom>
        </p:spPr>
        <p:txBody>
          <a:bodyPr vert="horz" anchor="ctr" anchorCtr="0"/>
          <a:lstStyle>
            <a:lvl1pPr algn="l" eaLnBrk="1" latinLnBrk="0" hangingPunct="1">
              <a:defRPr kumimoji="0" sz="1200">
                <a:solidFill>
                  <a:schemeClr val="tx2"/>
                </a:solidFill>
              </a:defRPr>
            </a:lvl1pPr>
          </a:lstStyle>
          <a:p>
            <a:pPr>
              <a:defRPr/>
            </a:pPr>
            <a:endParaRPr lang="en-US" altLang="zh-CN"/>
          </a:p>
        </p:txBody>
      </p:sp>
      <p:sp>
        <p:nvSpPr>
          <p:cNvPr id="10" name="页脚占位符 9"/>
          <p:cNvSpPr>
            <a:spLocks noGrp="1"/>
          </p:cNvSpPr>
          <p:nvPr>
            <p:ph type="ftr" sz="quarter" idx="3"/>
          </p:nvPr>
        </p:nvSpPr>
        <p:spPr>
          <a:xfrm>
            <a:off x="2133600" y="6203950"/>
            <a:ext cx="3581400" cy="384175"/>
          </a:xfrm>
          <a:prstGeom prst="rect">
            <a:avLst/>
          </a:prstGeom>
        </p:spPr>
        <p:txBody>
          <a:bodyPr vert="horz" anchor="ctr" anchorCtr="0"/>
          <a:lstStyle>
            <a:lvl1pPr algn="r" eaLnBrk="1" latinLnBrk="0" hangingPunct="1">
              <a:defRPr kumimoji="0" sz="1200">
                <a:solidFill>
                  <a:schemeClr val="tx2"/>
                </a:solidFill>
              </a:defRPr>
            </a:lvl1pPr>
          </a:lstStyle>
          <a:p>
            <a:pPr>
              <a:defRPr/>
            </a:pPr>
            <a:endParaRPr lang="en-US" altLang="zh-CN"/>
          </a:p>
        </p:txBody>
      </p:sp>
      <p:sp>
        <p:nvSpPr>
          <p:cNvPr id="22" name="灯片编号占位符 21"/>
          <p:cNvSpPr>
            <a:spLocks noGrp="1"/>
          </p:cNvSpPr>
          <p:nvPr>
            <p:ph type="sldNum" sz="quarter" idx="4"/>
          </p:nvPr>
        </p:nvSpPr>
        <p:spPr>
          <a:xfrm>
            <a:off x="8410575" y="6181725"/>
            <a:ext cx="609600" cy="457200"/>
          </a:xfrm>
          <a:prstGeom prst="rect">
            <a:avLst/>
          </a:prstGeom>
          <a:noFill/>
        </p:spPr>
        <p:txBody>
          <a:bodyPr vert="horz" wrap="square" lIns="0" tIns="0" rIns="0" bIns="0" numCol="1" anchor="ctr" anchorCtr="0" compatLnSpc="1">
            <a:prstTxWarp prst="textNoShape">
              <a:avLst/>
            </a:prstTxWarp>
            <a:noAutofit/>
          </a:bodyPr>
          <a:lstStyle>
            <a:lvl1pPr algn="ctr">
              <a:defRPr kumimoji="0" sz="1600">
                <a:solidFill>
                  <a:schemeClr val="tx2"/>
                </a:solidFill>
              </a:defRPr>
            </a:lvl1pPr>
          </a:lstStyle>
          <a:p>
            <a:fld id="{FD522374-9C08-45B2-BB27-462C6CC3C1B6}" type="slidenum">
              <a:rPr lang="en-US" altLang="zh-CN"/>
              <a:pPr/>
              <a:t>‹#›</a:t>
            </a:fld>
            <a:endParaRPr lang="en-US" altLang="zh-CN"/>
          </a:p>
        </p:txBody>
      </p:sp>
      <p:sp>
        <p:nvSpPr>
          <p:cNvPr id="5" name="标题占位符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lang="zh-CN" altLang="en-US" smtClean="0"/>
              <a:t>单击此处编辑母版标题样式</a:t>
            </a:r>
            <a:endParaRPr lang="en-US"/>
          </a:p>
        </p:txBody>
      </p:sp>
      <p:pic>
        <p:nvPicPr>
          <p:cNvPr id="169991" name="Picture 7" descr="E:\课件素材\背景图片2\BJ2048.JP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867400"/>
            <a:ext cx="9144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92" name="Picture 8" descr="E:\课件素材\背景图片2\BJ2095.JPG"/>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229600" y="0"/>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93" name="Picture 9" descr="E:\课件素材\GIF动画插件2\GIF-396.GIF"/>
          <p:cNvPicPr>
            <a:picLocks noChangeAspect="1" noChangeArrowheads="1" noCrop="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457200"/>
            <a:ext cx="5105400"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94" name="Picture 10" descr="E:\课件素材\GIF动画插件2\GIF-450.gif"/>
          <p:cNvPicPr>
            <a:picLocks noChangeAspect="1" noChangeArrowheads="1" noCrop="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0" y="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1"/>
          <p:cNvSpPr txBox="1">
            <a:spLocks noChangeArrowheads="1"/>
          </p:cNvSpPr>
          <p:nvPr userDrawn="1"/>
        </p:nvSpPr>
        <p:spPr bwMode="auto">
          <a:xfrm>
            <a:off x="990600" y="76200"/>
            <a:ext cx="1863725" cy="457200"/>
          </a:xfrm>
          <a:prstGeom prst="rect">
            <a:avLst/>
          </a:prstGeom>
          <a:noFill/>
          <a:ln w="9525">
            <a:noFill/>
            <a:miter lim="800000"/>
            <a:headEnd/>
            <a:tailEnd/>
          </a:ln>
          <a:effectLst/>
        </p:spPr>
        <p:txBody>
          <a:bodyPr wrap="none">
            <a:spAutoFit/>
          </a:bodyPr>
          <a:lstStyle/>
          <a:p>
            <a:pPr>
              <a:defRPr/>
            </a:pPr>
            <a:r>
              <a:rPr lang="en-US" altLang="zh-CN">
                <a:latin typeface="华文行楷" pitchFamily="2" charset="-122"/>
                <a:ea typeface="华文行楷" pitchFamily="2" charset="-122"/>
              </a:rPr>
              <a:t>Java</a:t>
            </a:r>
            <a:r>
              <a:rPr lang="zh-CN" altLang="en-US">
                <a:latin typeface="华文行楷" pitchFamily="2" charset="-122"/>
                <a:ea typeface="华文行楷" pitchFamily="2" charset="-122"/>
              </a:rPr>
              <a:t>实用教程</a:t>
            </a:r>
          </a:p>
        </p:txBody>
      </p:sp>
      <p:pic>
        <p:nvPicPr>
          <p:cNvPr id="169996" name="Picture 12" descr="E:\课件素材\GIF动画插件2\GIF-378.GIF"/>
          <p:cNvPicPr>
            <a:picLocks noChangeAspect="1" noChangeArrowheads="1" noCrop="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4337050" y="0"/>
            <a:ext cx="46831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ransition>
    <p:blinds/>
  </p:transition>
  <p:timing>
    <p:tnLst>
      <p:par>
        <p:cTn id="1" dur="indefinite" restart="never" nodeType="tmRoot"/>
      </p:par>
    </p:tnLst>
  </p:timing>
  <p:txStyles>
    <p:title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a:lvl2pPr algn="l" rtl="0" fontAlgn="base">
        <a:spcBef>
          <a:spcPct val="0"/>
        </a:spcBef>
        <a:spcAft>
          <a:spcPct val="0"/>
        </a:spcAft>
        <a:defRPr sz="4200">
          <a:solidFill>
            <a:srgbClr val="F9F9F9"/>
          </a:solidFill>
          <a:latin typeface="Constantia" panose="02030602050306030303" pitchFamily="18" charset="0"/>
          <a:ea typeface="华文新魏" pitchFamily="2" charset="-122"/>
        </a:defRPr>
      </a:lvl2pPr>
      <a:lvl3pPr algn="l" rtl="0" fontAlgn="base">
        <a:spcBef>
          <a:spcPct val="0"/>
        </a:spcBef>
        <a:spcAft>
          <a:spcPct val="0"/>
        </a:spcAft>
        <a:defRPr sz="4200">
          <a:solidFill>
            <a:srgbClr val="F9F9F9"/>
          </a:solidFill>
          <a:latin typeface="Constantia" panose="02030602050306030303" pitchFamily="18" charset="0"/>
          <a:ea typeface="华文新魏" pitchFamily="2" charset="-122"/>
        </a:defRPr>
      </a:lvl3pPr>
      <a:lvl4pPr algn="l" rtl="0" fontAlgn="base">
        <a:spcBef>
          <a:spcPct val="0"/>
        </a:spcBef>
        <a:spcAft>
          <a:spcPct val="0"/>
        </a:spcAft>
        <a:defRPr sz="4200">
          <a:solidFill>
            <a:srgbClr val="F9F9F9"/>
          </a:solidFill>
          <a:latin typeface="Constantia" panose="02030602050306030303" pitchFamily="18" charset="0"/>
          <a:ea typeface="华文新魏" pitchFamily="2" charset="-122"/>
        </a:defRPr>
      </a:lvl4pPr>
      <a:lvl5pPr algn="l" rtl="0" fontAlgn="base">
        <a:spcBef>
          <a:spcPct val="0"/>
        </a:spcBef>
        <a:spcAft>
          <a:spcPct val="0"/>
        </a:spcAft>
        <a:defRPr sz="4200">
          <a:solidFill>
            <a:srgbClr val="F9F9F9"/>
          </a:solidFill>
          <a:latin typeface="Constantia" panose="02030602050306030303" pitchFamily="18" charset="0"/>
          <a:ea typeface="华文新魏" pitchFamily="2" charset="-122"/>
        </a:defRPr>
      </a:lvl5pPr>
      <a:lvl6pPr marL="457200" algn="l" rtl="0" fontAlgn="base">
        <a:spcBef>
          <a:spcPct val="0"/>
        </a:spcBef>
        <a:spcAft>
          <a:spcPct val="0"/>
        </a:spcAft>
        <a:defRPr sz="4200">
          <a:solidFill>
            <a:srgbClr val="F9F9F9"/>
          </a:solidFill>
          <a:latin typeface="Constantia" panose="02030602050306030303" pitchFamily="18" charset="0"/>
          <a:ea typeface="华文新魏" pitchFamily="2" charset="-122"/>
        </a:defRPr>
      </a:lvl6pPr>
      <a:lvl7pPr marL="914400" algn="l" rtl="0" fontAlgn="base">
        <a:spcBef>
          <a:spcPct val="0"/>
        </a:spcBef>
        <a:spcAft>
          <a:spcPct val="0"/>
        </a:spcAft>
        <a:defRPr sz="4200">
          <a:solidFill>
            <a:srgbClr val="F9F9F9"/>
          </a:solidFill>
          <a:latin typeface="Constantia" panose="02030602050306030303" pitchFamily="18" charset="0"/>
          <a:ea typeface="华文新魏" pitchFamily="2" charset="-122"/>
        </a:defRPr>
      </a:lvl7pPr>
      <a:lvl8pPr marL="1371600" algn="l" rtl="0" fontAlgn="base">
        <a:spcBef>
          <a:spcPct val="0"/>
        </a:spcBef>
        <a:spcAft>
          <a:spcPct val="0"/>
        </a:spcAft>
        <a:defRPr sz="4200">
          <a:solidFill>
            <a:srgbClr val="F9F9F9"/>
          </a:solidFill>
          <a:latin typeface="Constantia" panose="02030602050306030303" pitchFamily="18" charset="0"/>
          <a:ea typeface="华文新魏" pitchFamily="2" charset="-122"/>
        </a:defRPr>
      </a:lvl8pPr>
      <a:lvl9pPr marL="1828800" algn="l" rtl="0" fontAlgn="base">
        <a:spcBef>
          <a:spcPct val="0"/>
        </a:spcBef>
        <a:spcAft>
          <a:spcPct val="0"/>
        </a:spcAft>
        <a:defRPr sz="4200">
          <a:solidFill>
            <a:srgbClr val="F9F9F9"/>
          </a:solidFill>
          <a:latin typeface="Constantia" panose="02030602050306030303" pitchFamily="18" charset="0"/>
          <a:ea typeface="华文新魏" pitchFamily="2" charset="-122"/>
        </a:defRPr>
      </a:lvl9pPr>
    </p:titleStyle>
    <p:bodyStyle>
      <a:lvl1pPr marL="273050" indent="-273050" algn="l" rtl="0" fontAlgn="base">
        <a:spcBef>
          <a:spcPts val="600"/>
        </a:spcBef>
        <a:spcAft>
          <a:spcPct val="0"/>
        </a:spcAft>
        <a:buClr>
          <a:schemeClr val="accent2"/>
        </a:buClr>
        <a:buSzPct val="85000"/>
        <a:buFont typeface="Wingdings 2" panose="05020102010507070707" pitchFamily="18" charset="2"/>
        <a:buChar char=""/>
        <a:defRPr sz="2600" kern="1200">
          <a:solidFill>
            <a:schemeClr val="tx1"/>
          </a:solidFill>
          <a:latin typeface="+mn-lt"/>
          <a:ea typeface="+mn-ea"/>
          <a:cs typeface="+mn-cs"/>
        </a:defRPr>
      </a:lvl1pPr>
      <a:lvl2pPr marL="639763" indent="-273050" algn="l" rtl="0" fontAlgn="base">
        <a:spcBef>
          <a:spcPts val="300"/>
        </a:spcBef>
        <a:spcAft>
          <a:spcPct val="0"/>
        </a:spcAft>
        <a:buClr>
          <a:srgbClr val="D6903D"/>
        </a:buClr>
        <a:buSzPct val="85000"/>
        <a:buFont typeface="Wingdings 2" panose="05020102010507070707" pitchFamily="18" charset="2"/>
        <a:buChar char=""/>
        <a:defRPr sz="2400" kern="1200">
          <a:solidFill>
            <a:schemeClr val="tx2"/>
          </a:solidFill>
          <a:latin typeface="+mn-lt"/>
          <a:ea typeface="+mn-ea"/>
          <a:cs typeface="+mn-cs"/>
        </a:defRPr>
      </a:lvl2pPr>
      <a:lvl3pPr marL="1004888" indent="-228600" algn="l" rtl="0" fontAlgn="base">
        <a:spcBef>
          <a:spcPts val="300"/>
        </a:spcBef>
        <a:spcAft>
          <a:spcPct val="0"/>
        </a:spcAft>
        <a:buClr>
          <a:srgbClr val="B37732"/>
        </a:buClr>
        <a:buSzPct val="85000"/>
        <a:buFont typeface="Wingdings 2" panose="05020102010507070707" pitchFamily="18" charset="2"/>
        <a:buChar char=""/>
        <a:defRPr sz="2100" kern="1200">
          <a:solidFill>
            <a:schemeClr val="tx1"/>
          </a:solidFill>
          <a:latin typeface="+mn-lt"/>
          <a:ea typeface="+mn-ea"/>
          <a:cs typeface="+mn-cs"/>
        </a:defRPr>
      </a:lvl3pPr>
      <a:lvl4pPr marL="1279525" indent="-228600" algn="l" rtl="0" fontAlgn="base">
        <a:spcBef>
          <a:spcPts val="300"/>
        </a:spcBef>
        <a:spcAft>
          <a:spcPct val="0"/>
        </a:spcAft>
        <a:buClr>
          <a:srgbClr val="D6903D"/>
        </a:buClr>
        <a:buSzPct val="85000"/>
        <a:buFont typeface="Wingdings 2" panose="05020102010507070707" pitchFamily="18" charset="2"/>
        <a:buChar char=""/>
        <a:defRPr sz="1900" kern="1200">
          <a:solidFill>
            <a:schemeClr val="tx1"/>
          </a:solidFill>
          <a:latin typeface="+mn-lt"/>
          <a:ea typeface="+mn-ea"/>
          <a:cs typeface="+mn-cs"/>
        </a:defRPr>
      </a:lvl4pPr>
      <a:lvl5pPr marL="1554163" indent="-228600" algn="l" rtl="0" fontAlgn="base">
        <a:spcBef>
          <a:spcPts val="338"/>
        </a:spcBef>
        <a:spcAft>
          <a:spcPct val="0"/>
        </a:spcAft>
        <a:buClr>
          <a:srgbClr val="D6903D"/>
        </a:buClr>
        <a:buSzPct val="85000"/>
        <a:buFont typeface="Wingdings 2" panose="05020102010507070707" pitchFamily="18" charset="2"/>
        <a:buChar char=""/>
        <a:defRPr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26.vml"/><Relationship Id="rId4" Type="http://schemas.openxmlformats.org/officeDocument/2006/relationships/image" Target="../media/image3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27.vml"/><Relationship Id="rId4" Type="http://schemas.openxmlformats.org/officeDocument/2006/relationships/image" Target="../media/image3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28.vml"/><Relationship Id="rId4" Type="http://schemas.openxmlformats.org/officeDocument/2006/relationships/image" Target="../media/image4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slide" Target="slide36.xml"/><Relationship Id="rId7" Type="http://schemas.openxmlformats.org/officeDocument/2006/relationships/image" Target="../media/image11.gif"/><Relationship Id="rId2"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hyperlink" Target="Java&#23454;&#29992;&#25945;&#31243;&#65288;&#34203;&#20142;&#65289;/&#23553;&#38754;&#21450;&#30446;&#24405;.ppt#-1,2,PowerPoint &#28436;&#31034;&#25991;&#31295;" TargetMode="External"/><Relationship Id="rId5" Type="http://schemas.openxmlformats.org/officeDocument/2006/relationships/slide" Target="slide90.xml"/><Relationship Id="rId4" Type="http://schemas.openxmlformats.org/officeDocument/2006/relationships/slide" Target="slide3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29.vml"/><Relationship Id="rId4" Type="http://schemas.openxmlformats.org/officeDocument/2006/relationships/image" Target="../media/image4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30.vml"/><Relationship Id="rId4" Type="http://schemas.openxmlformats.org/officeDocument/2006/relationships/image" Target="../media/image4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31.vml"/><Relationship Id="rId4" Type="http://schemas.openxmlformats.org/officeDocument/2006/relationships/image" Target="../media/image4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32.vml"/><Relationship Id="rId4" Type="http://schemas.openxmlformats.org/officeDocument/2006/relationships/image" Target="../media/image4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7.xml"/><Relationship Id="rId1" Type="http://schemas.openxmlformats.org/officeDocument/2006/relationships/vmlDrawing" Target="../drawings/vmlDrawing33.vml"/><Relationship Id="rId4" Type="http://schemas.openxmlformats.org/officeDocument/2006/relationships/image" Target="../media/image4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34.vml"/><Relationship Id="rId4" Type="http://schemas.openxmlformats.org/officeDocument/2006/relationships/image" Target="../media/image46.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35.vml"/><Relationship Id="rId4" Type="http://schemas.openxmlformats.org/officeDocument/2006/relationships/image" Target="../media/image47.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36.vml"/><Relationship Id="rId4" Type="http://schemas.openxmlformats.org/officeDocument/2006/relationships/image" Target="../media/image48.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3.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37.vml"/><Relationship Id="rId4" Type="http://schemas.openxmlformats.org/officeDocument/2006/relationships/image" Target="../media/image49.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38.vml"/><Relationship Id="rId4" Type="http://schemas.openxmlformats.org/officeDocument/2006/relationships/image" Target="../media/image50.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Java&#23454;&#29992;&#25945;&#31243;&#65288;&#34203;&#20142;&#65289;/&#31532;7&#31456;.ppt#-1,1,PowerPoint &#28436;&#31034;&#25991;&#31295;" TargetMode="External"/><Relationship Id="rId13" Type="http://schemas.openxmlformats.org/officeDocument/2006/relationships/hyperlink" Target="Java&#23454;&#29992;&#25945;&#31243;&#65288;&#34203;&#20142;&#65289;/&#31532;12&#31456;.ppt#-1,1,PowerPoint &#28436;&#31034;&#25991;&#31295;" TargetMode="External"/><Relationship Id="rId3" Type="http://schemas.openxmlformats.org/officeDocument/2006/relationships/hyperlink" Target="Java&#23454;&#29992;&#25945;&#31243;&#65288;&#34203;&#20142;&#65289;/&#31532;2&#31456;.ppt#-1,1,PowerPoint &#28436;&#31034;&#25991;&#31295;" TargetMode="External"/><Relationship Id="rId7" Type="http://schemas.openxmlformats.org/officeDocument/2006/relationships/hyperlink" Target="Java&#23454;&#29992;&#25945;&#31243;&#65288;&#34203;&#20142;&#65289;/&#31532;6&#31456;.ppt#-1,1,PowerPoint &#28436;&#31034;&#25991;&#31295;" TargetMode="External"/><Relationship Id="rId12" Type="http://schemas.openxmlformats.org/officeDocument/2006/relationships/hyperlink" Target="Java&#23454;&#29992;&#25945;&#31243;&#65288;&#34203;&#20142;&#65289;/&#31532;11&#31456;.ppt#-1,1,PowerPoint &#28436;&#31034;&#25991;&#31295;" TargetMode="External"/><Relationship Id="rId2" Type="http://schemas.openxmlformats.org/officeDocument/2006/relationships/hyperlink" Target="Java&#23454;&#29992;&#25945;&#31243;&#65288;&#34203;&#20142;&#65289;/&#31532;1&#31456;.ppt#-1,1,PowerPoint &#28436;&#31034;&#25991;&#31295;" TargetMode="External"/><Relationship Id="rId1" Type="http://schemas.openxmlformats.org/officeDocument/2006/relationships/slideLayout" Target="../slideLayouts/slideLayout7.xml"/><Relationship Id="rId6" Type="http://schemas.openxmlformats.org/officeDocument/2006/relationships/hyperlink" Target="Java&#23454;&#29992;&#25945;&#31243;&#65288;&#34203;&#20142;&#65289;/&#31532;5&#31456;.ppt#-1,1,PowerPoint &#28436;&#31034;&#25991;&#31295;" TargetMode="External"/><Relationship Id="rId11" Type="http://schemas.openxmlformats.org/officeDocument/2006/relationships/hyperlink" Target="Java&#23454;&#29992;&#25945;&#31243;&#65288;&#34203;&#20142;&#65289;/&#31532;10&#31456;.ppt#-1,1,PowerPoint &#28436;&#31034;&#25991;&#31295;" TargetMode="External"/><Relationship Id="rId5" Type="http://schemas.openxmlformats.org/officeDocument/2006/relationships/hyperlink" Target="Java&#23454;&#29992;&#25945;&#31243;&#65288;&#34203;&#20142;&#65289;/&#31532;4&#31456;.ppt#-1,1,PowerPoint &#28436;&#31034;&#25991;&#31295;" TargetMode="External"/><Relationship Id="rId15" Type="http://schemas.openxmlformats.org/officeDocument/2006/relationships/hyperlink" Target="Java&#23454;&#29992;&#25945;&#31243;&#65288;&#34203;&#20142;&#65289;/&#31532;14&#31456;.ppt#-1,1,PowerPoint &#28436;&#31034;&#25991;&#31295;" TargetMode="External"/><Relationship Id="rId10" Type="http://schemas.openxmlformats.org/officeDocument/2006/relationships/hyperlink" Target="Java&#23454;&#29992;&#25945;&#31243;&#65288;&#34203;&#20142;&#65289;/&#31532;9&#31456;.ppt#-1,1,PowerPoint &#28436;&#31034;&#25991;&#31295;" TargetMode="External"/><Relationship Id="rId4" Type="http://schemas.openxmlformats.org/officeDocument/2006/relationships/hyperlink" Target="Java&#23454;&#29992;&#25945;&#31243;&#65288;&#34203;&#20142;&#65289;/&#31532;3&#31456;.ppt#-1,1,PowerPoint &#28436;&#31034;&#25991;&#31295;" TargetMode="External"/><Relationship Id="rId9" Type="http://schemas.openxmlformats.org/officeDocument/2006/relationships/hyperlink" Target="Java&#23454;&#29992;&#25945;&#31243;&#65288;&#34203;&#20142;&#65289;/&#31532;8&#31456;.ppt#-1,1,PowerPoint &#28436;&#31034;&#25991;&#31295;" TargetMode="External"/><Relationship Id="rId14" Type="http://schemas.openxmlformats.org/officeDocument/2006/relationships/hyperlink" Target="Java&#23454;&#29992;&#25945;&#31243;&#65288;&#34203;&#20142;&#65289;/&#31532;13&#31456;.ppt#-1,1,PowerPoint &#28436;&#31034;&#25991;&#31295;" TargetMode="Externa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7.xml"/><Relationship Id="rId1" Type="http://schemas.openxmlformats.org/officeDocument/2006/relationships/vmlDrawing" Target="../drawings/vmlDrawing39.vml"/><Relationship Id="rId4" Type="http://schemas.openxmlformats.org/officeDocument/2006/relationships/image" Target="../media/image51.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40.vml"/><Relationship Id="rId4" Type="http://schemas.openxmlformats.org/officeDocument/2006/relationships/image" Target="../media/image52.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image" Target="../media/image11.gif"/><Relationship Id="rId3" Type="http://schemas.openxmlformats.org/officeDocument/2006/relationships/slide" Target="slide11.xml"/><Relationship Id="rId7" Type="http://schemas.openxmlformats.org/officeDocument/2006/relationships/slide" Target="slide40.xml"/><Relationship Id="rId12" Type="http://schemas.openxmlformats.org/officeDocument/2006/relationships/hyperlink" Target="Java&#23454;&#29992;&#25945;&#31243;&#65288;&#34203;&#20142;&#65289;/&#23553;&#38754;&#21450;&#30446;&#24405;.ppt#-1,2,PowerPoint &#28436;&#31034;&#25991;&#31295;" TargetMode="External"/><Relationship Id="rId2"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slide" Target="slide33.xml"/><Relationship Id="rId11" Type="http://schemas.openxmlformats.org/officeDocument/2006/relationships/slide" Target="slide76.xml"/><Relationship Id="rId5" Type="http://schemas.openxmlformats.org/officeDocument/2006/relationships/slide" Target="slide31.xml"/><Relationship Id="rId10" Type="http://schemas.openxmlformats.org/officeDocument/2006/relationships/slide" Target="slide61.xml"/><Relationship Id="rId4" Type="http://schemas.openxmlformats.org/officeDocument/2006/relationships/slide" Target="slide25.xml"/><Relationship Id="rId9" Type="http://schemas.openxmlformats.org/officeDocument/2006/relationships/slide" Target="slide5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5.png"/></Relationships>
</file>

<file path=ppt/slides/_rels/slide220.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41.vml"/><Relationship Id="rId4" Type="http://schemas.openxmlformats.org/officeDocument/2006/relationships/image" Target="../media/image53.wmf"/></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42.vml"/><Relationship Id="rId4" Type="http://schemas.openxmlformats.org/officeDocument/2006/relationships/image" Target="../media/image54.png"/></Relationships>
</file>

<file path=ppt/slides/_rels/slide224.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7.xml"/><Relationship Id="rId1" Type="http://schemas.openxmlformats.org/officeDocument/2006/relationships/vmlDrawing" Target="../drawings/vmlDrawing43.vml"/><Relationship Id="rId4" Type="http://schemas.openxmlformats.org/officeDocument/2006/relationships/image" Target="../media/image55.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oleObject" Target="../embeddings/Microsoft_Word_97_-_2003_Document6.doc"/><Relationship Id="rId2" Type="http://schemas.openxmlformats.org/officeDocument/2006/relationships/slideLayout" Target="../slideLayouts/slideLayout7.xml"/><Relationship Id="rId1" Type="http://schemas.openxmlformats.org/officeDocument/2006/relationships/vmlDrawing" Target="../drawings/vmlDrawing44.vml"/><Relationship Id="rId4" Type="http://schemas.openxmlformats.org/officeDocument/2006/relationships/image" Target="../media/image56.wmf"/></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7.xml"/><Relationship Id="rId1" Type="http://schemas.openxmlformats.org/officeDocument/2006/relationships/vmlDrawing" Target="../drawings/vmlDrawing45.vml"/><Relationship Id="rId4" Type="http://schemas.openxmlformats.org/officeDocument/2006/relationships/image" Target="../media/image57.png"/></Relationships>
</file>

<file path=ppt/slides/_rels/slide233.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7.xml"/><Relationship Id="rId1" Type="http://schemas.openxmlformats.org/officeDocument/2006/relationships/vmlDrawing" Target="../drawings/vmlDrawing46.vml"/><Relationship Id="rId4" Type="http://schemas.openxmlformats.org/officeDocument/2006/relationships/image" Target="../media/image58.png"/></Relationships>
</file>

<file path=ppt/slides/_rels/slide234.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7.xml"/><Relationship Id="rId1" Type="http://schemas.openxmlformats.org/officeDocument/2006/relationships/vmlDrawing" Target="../drawings/vmlDrawing47.vml"/><Relationship Id="rId4" Type="http://schemas.openxmlformats.org/officeDocument/2006/relationships/image" Target="../media/image59.wmf"/></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7.xml"/><Relationship Id="rId1" Type="http://schemas.openxmlformats.org/officeDocument/2006/relationships/vmlDrawing" Target="../drawings/vmlDrawing48.v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16.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oleObject" Target="../embeddings/Microsoft_Word_97_-_2003_Document7.doc"/><Relationship Id="rId2" Type="http://schemas.openxmlformats.org/officeDocument/2006/relationships/slideLayout" Target="../slideLayouts/slideLayout7.xml"/><Relationship Id="rId1" Type="http://schemas.openxmlformats.org/officeDocument/2006/relationships/vmlDrawing" Target="../drawings/vmlDrawing49.vml"/><Relationship Id="rId4" Type="http://schemas.openxmlformats.org/officeDocument/2006/relationships/image" Target="../media/image61.wmf"/></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7.xml"/><Relationship Id="rId1" Type="http://schemas.openxmlformats.org/officeDocument/2006/relationships/vmlDrawing" Target="../drawings/vmlDrawing50.vml"/><Relationship Id="rId4" Type="http://schemas.openxmlformats.org/officeDocument/2006/relationships/image" Target="../media/image62.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7.xml"/><Relationship Id="rId1" Type="http://schemas.openxmlformats.org/officeDocument/2006/relationships/vmlDrawing" Target="../drawings/vmlDrawing51.vml"/><Relationship Id="rId4" Type="http://schemas.openxmlformats.org/officeDocument/2006/relationships/image" Target="../media/image63.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7.xml"/><Relationship Id="rId1" Type="http://schemas.openxmlformats.org/officeDocument/2006/relationships/vmlDrawing" Target="../drawings/vmlDrawing52.vml"/><Relationship Id="rId4" Type="http://schemas.openxmlformats.org/officeDocument/2006/relationships/image" Target="../media/image64.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7.xml"/><Relationship Id="rId1" Type="http://schemas.openxmlformats.org/officeDocument/2006/relationships/vmlDrawing" Target="../drawings/vmlDrawing53.vml"/><Relationship Id="rId4" Type="http://schemas.openxmlformats.org/officeDocument/2006/relationships/image" Target="../media/image65.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7.xml"/><Relationship Id="rId1" Type="http://schemas.openxmlformats.org/officeDocument/2006/relationships/vmlDrawing" Target="../drawings/vmlDrawing54.vml"/><Relationship Id="rId4" Type="http://schemas.openxmlformats.org/officeDocument/2006/relationships/image" Target="../media/image66.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7.xml"/><Relationship Id="rId1" Type="http://schemas.openxmlformats.org/officeDocument/2006/relationships/vmlDrawing" Target="../drawings/vmlDrawing55.vml"/><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17.png"/></Relationships>
</file>

<file path=ppt/slides/_rels/slide270.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7.xml"/><Relationship Id="rId1" Type="http://schemas.openxmlformats.org/officeDocument/2006/relationships/vmlDrawing" Target="../drawings/vmlDrawing56.vml"/><Relationship Id="rId4" Type="http://schemas.openxmlformats.org/officeDocument/2006/relationships/image" Target="../media/image68.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7.xml"/><Relationship Id="rId1" Type="http://schemas.openxmlformats.org/officeDocument/2006/relationships/vmlDrawing" Target="../drawings/vmlDrawing57.vml"/><Relationship Id="rId4" Type="http://schemas.openxmlformats.org/officeDocument/2006/relationships/image" Target="../media/image69.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18.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8" Type="http://schemas.openxmlformats.org/officeDocument/2006/relationships/hyperlink" Target="Java&#23454;&#29992;&#25945;&#31243;&#65288;&#34203;&#20142;&#65289;/&#23553;&#38754;&#21450;&#30446;&#24405;.ppt#-1,2,PowerPoint &#28436;&#31034;&#25991;&#31295;" TargetMode="External"/><Relationship Id="rId3" Type="http://schemas.openxmlformats.org/officeDocument/2006/relationships/slide" Target="slide5.xml"/><Relationship Id="rId7" Type="http://schemas.openxmlformats.org/officeDocument/2006/relationships/slide" Target="slide47.xml"/><Relationship Id="rId2"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slide" Target="slide25.xml"/><Relationship Id="rId5" Type="http://schemas.openxmlformats.org/officeDocument/2006/relationships/slide" Target="slide18.xml"/><Relationship Id="rId4" Type="http://schemas.openxmlformats.org/officeDocument/2006/relationships/slide" Target="slide6.xml"/><Relationship Id="rId9" Type="http://schemas.openxmlformats.org/officeDocument/2006/relationships/image" Target="../media/image11.gif"/></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slide" Target="slide5.xml"/><Relationship Id="rId7" Type="http://schemas.openxmlformats.org/officeDocument/2006/relationships/slide" Target="slide25.xml"/><Relationship Id="rId2"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slide" Target="slide15.xml"/><Relationship Id="rId5" Type="http://schemas.openxmlformats.org/officeDocument/2006/relationships/slide" Target="slide14.xml"/><Relationship Id="rId10" Type="http://schemas.openxmlformats.org/officeDocument/2006/relationships/image" Target="../media/image11.gif"/><Relationship Id="rId4" Type="http://schemas.openxmlformats.org/officeDocument/2006/relationships/slide" Target="slide11.xml"/><Relationship Id="rId9" Type="http://schemas.openxmlformats.org/officeDocument/2006/relationships/hyperlink" Target="Java&#23454;&#29992;&#25945;&#31243;&#65288;&#34203;&#20142;&#65289;/&#23553;&#38754;&#21450;&#30446;&#24405;.ppt#-1,2,PowerPoint &#28436;&#31034;&#25991;&#31295;"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7.xml"/><Relationship Id="rId1" Type="http://schemas.openxmlformats.org/officeDocument/2006/relationships/vmlDrawing" Target="../drawings/vmlDrawing58.vml"/><Relationship Id="rId4" Type="http://schemas.openxmlformats.org/officeDocument/2006/relationships/image" Target="../media/image70.png"/></Relationships>
</file>

<file path=ppt/slides/_rels/slide307.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7.xml"/><Relationship Id="rId1" Type="http://schemas.openxmlformats.org/officeDocument/2006/relationships/vmlDrawing" Target="../drawings/vmlDrawing59.vml"/><Relationship Id="rId4" Type="http://schemas.openxmlformats.org/officeDocument/2006/relationships/image" Target="../media/image71.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oleObject" Target="../embeddings/Microsoft_Word_97_-_2003_Document8.doc"/><Relationship Id="rId2" Type="http://schemas.openxmlformats.org/officeDocument/2006/relationships/slideLayout" Target="../slideLayouts/slideLayout7.xml"/><Relationship Id="rId1" Type="http://schemas.openxmlformats.org/officeDocument/2006/relationships/vmlDrawing" Target="../drawings/vmlDrawing60.vml"/><Relationship Id="rId4" Type="http://schemas.openxmlformats.org/officeDocument/2006/relationships/image" Target="../media/image72.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7.xml"/><Relationship Id="rId1" Type="http://schemas.openxmlformats.org/officeDocument/2006/relationships/vmlDrawing" Target="../drawings/vmlDrawing61.vml"/><Relationship Id="rId4" Type="http://schemas.openxmlformats.org/officeDocument/2006/relationships/image" Target="../media/image73.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oleObject" Target="../embeddings/Microsoft_Word_97_-_2003_Document9.doc"/><Relationship Id="rId2" Type="http://schemas.openxmlformats.org/officeDocument/2006/relationships/slideLayout" Target="../slideLayouts/slideLayout7.xml"/><Relationship Id="rId1" Type="http://schemas.openxmlformats.org/officeDocument/2006/relationships/vmlDrawing" Target="../drawings/vmlDrawing62.vml"/><Relationship Id="rId4" Type="http://schemas.openxmlformats.org/officeDocument/2006/relationships/image" Target="../media/image74.wmf"/></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7.xml"/><Relationship Id="rId1" Type="http://schemas.openxmlformats.org/officeDocument/2006/relationships/vmlDrawing" Target="../drawings/vmlDrawing63.vml"/><Relationship Id="rId4" Type="http://schemas.openxmlformats.org/officeDocument/2006/relationships/image" Target="../media/image75.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19.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7.xml"/><Relationship Id="rId1" Type="http://schemas.openxmlformats.org/officeDocument/2006/relationships/vmlDrawing" Target="../drawings/vmlDrawing64.vml"/><Relationship Id="rId4" Type="http://schemas.openxmlformats.org/officeDocument/2006/relationships/image" Target="../media/image76.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7.xml"/><Relationship Id="rId1" Type="http://schemas.openxmlformats.org/officeDocument/2006/relationships/vmlDrawing" Target="../drawings/vmlDrawing65.vml"/><Relationship Id="rId4" Type="http://schemas.openxmlformats.org/officeDocument/2006/relationships/image" Target="../media/image77.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slide" Target="slide65.xml"/><Relationship Id="rId7" Type="http://schemas.openxmlformats.org/officeDocument/2006/relationships/image" Target="../media/image11.gif"/><Relationship Id="rId2"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hyperlink" Target="Java&#23454;&#29992;&#25945;&#31243;&#65288;&#34203;&#20142;&#65289;/&#23553;&#38754;&#21450;&#30446;&#24405;.ppt#-1,2,PowerPoint &#28436;&#31034;&#25991;&#31295;" TargetMode="External"/><Relationship Id="rId5" Type="http://schemas.openxmlformats.org/officeDocument/2006/relationships/slide" Target="slide101.xml"/><Relationship Id="rId4" Type="http://schemas.openxmlformats.org/officeDocument/2006/relationships/slide" Target="slide7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hyperlink" Target="Java&#23454;&#29992;&#25945;&#31243;&#65288;&#34203;&#20142;&#65289;/&#23553;&#38754;&#21450;&#30446;&#24405;.ppt#-1,2,PowerPoint &#28436;&#31034;&#25991;&#31295;" TargetMode="External"/><Relationship Id="rId3" Type="http://schemas.openxmlformats.org/officeDocument/2006/relationships/slide" Target="slide17.xml"/><Relationship Id="rId7" Type="http://schemas.openxmlformats.org/officeDocument/2006/relationships/slide" Target="slide82.xml"/><Relationship Id="rId2"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slide" Target="slide74.xml"/><Relationship Id="rId5" Type="http://schemas.openxmlformats.org/officeDocument/2006/relationships/slide" Target="slide51.xml"/><Relationship Id="rId4" Type="http://schemas.openxmlformats.org/officeDocument/2006/relationships/slide" Target="slide29.xml"/><Relationship Id="rId9" Type="http://schemas.openxmlformats.org/officeDocument/2006/relationships/image" Target="../media/image11.gif"/></Relationships>
</file>

<file path=ppt/slides/_rels/slide350.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7.xml"/><Relationship Id="rId1" Type="http://schemas.openxmlformats.org/officeDocument/2006/relationships/vmlDrawing" Target="../drawings/vmlDrawing66.vml"/><Relationship Id="rId4" Type="http://schemas.openxmlformats.org/officeDocument/2006/relationships/image" Target="../media/image78.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7.xml"/><Relationship Id="rId1" Type="http://schemas.openxmlformats.org/officeDocument/2006/relationships/vmlDrawing" Target="../drawings/vmlDrawing67.vml"/><Relationship Id="rId4" Type="http://schemas.openxmlformats.org/officeDocument/2006/relationships/image" Target="../media/image79.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7.xml"/><Relationship Id="rId1" Type="http://schemas.openxmlformats.org/officeDocument/2006/relationships/vmlDrawing" Target="../drawings/vmlDrawing68.vml"/><Relationship Id="rId4" Type="http://schemas.openxmlformats.org/officeDocument/2006/relationships/image" Target="../media/image80.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7.xml"/><Relationship Id="rId1" Type="http://schemas.openxmlformats.org/officeDocument/2006/relationships/vmlDrawing" Target="../drawings/vmlDrawing69.vml"/><Relationship Id="rId4" Type="http://schemas.openxmlformats.org/officeDocument/2006/relationships/image" Target="../media/image81.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oleObject" Target="../embeddings/Microsoft_Word_97_-_2003_Document10.doc"/><Relationship Id="rId2" Type="http://schemas.openxmlformats.org/officeDocument/2006/relationships/slideLayout" Target="../slideLayouts/slideLayout7.xml"/><Relationship Id="rId1" Type="http://schemas.openxmlformats.org/officeDocument/2006/relationships/vmlDrawing" Target="../drawings/vmlDrawing70.vml"/><Relationship Id="rId4" Type="http://schemas.openxmlformats.org/officeDocument/2006/relationships/image" Target="../media/image82.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7.xml"/><Relationship Id="rId1" Type="http://schemas.openxmlformats.org/officeDocument/2006/relationships/vmlDrawing" Target="../drawings/vmlDrawing71.vml"/><Relationship Id="rId4" Type="http://schemas.openxmlformats.org/officeDocument/2006/relationships/image" Target="../media/image8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20.wmf"/></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7.xml"/><Relationship Id="rId1" Type="http://schemas.openxmlformats.org/officeDocument/2006/relationships/vmlDrawing" Target="../drawings/vmlDrawing72.vml"/><Relationship Id="rId4" Type="http://schemas.openxmlformats.org/officeDocument/2006/relationships/image" Target="../media/image84.png"/></Relationships>
</file>

<file path=ppt/slides/_rels/slide384.xml.rels><?xml version="1.0" encoding="UTF-8" standalone="yes"?>
<Relationships xmlns="http://schemas.openxmlformats.org/package/2006/relationships"><Relationship Id="rId3" Type="http://schemas.openxmlformats.org/officeDocument/2006/relationships/oleObject" Target="../embeddings/Microsoft_Word_97_-_2003_Document11.doc"/><Relationship Id="rId2" Type="http://schemas.openxmlformats.org/officeDocument/2006/relationships/slideLayout" Target="../slideLayouts/slideLayout7.xml"/><Relationship Id="rId1" Type="http://schemas.openxmlformats.org/officeDocument/2006/relationships/vmlDrawing" Target="../drawings/vmlDrawing73.vml"/><Relationship Id="rId4" Type="http://schemas.openxmlformats.org/officeDocument/2006/relationships/image" Target="../media/image85.wmf"/></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22.wmf"/><Relationship Id="rId5" Type="http://schemas.openxmlformats.org/officeDocument/2006/relationships/oleObject" Target="../embeddings/oleObject11.bin"/><Relationship Id="rId4" Type="http://schemas.openxmlformats.org/officeDocument/2006/relationships/image" Target="../media/image21.wmf"/></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7.xml"/><Relationship Id="rId1" Type="http://schemas.openxmlformats.org/officeDocument/2006/relationships/vmlDrawing" Target="../drawings/vmlDrawing74.vml"/><Relationship Id="rId4" Type="http://schemas.openxmlformats.org/officeDocument/2006/relationships/image" Target="../media/image86.png"/></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7.xml"/><Relationship Id="rId1" Type="http://schemas.openxmlformats.org/officeDocument/2006/relationships/vmlDrawing" Target="../drawings/vmlDrawing75.vml"/><Relationship Id="rId4" Type="http://schemas.openxmlformats.org/officeDocument/2006/relationships/image" Target="../media/image87.png"/></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23.wmf"/></Relationships>
</file>

<file path=ppt/slides/_rels/slide400.xml.rels><?xml version="1.0" encoding="UTF-8" standalone="yes"?>
<Relationships xmlns="http://schemas.openxmlformats.org/package/2006/relationships"><Relationship Id="rId3" Type="http://schemas.openxmlformats.org/officeDocument/2006/relationships/oleObject" Target="../embeddings/Microsoft_Word_97_-_2003_Document12.doc"/><Relationship Id="rId2" Type="http://schemas.openxmlformats.org/officeDocument/2006/relationships/slideLayout" Target="../slideLayouts/slideLayout7.xml"/><Relationship Id="rId1" Type="http://schemas.openxmlformats.org/officeDocument/2006/relationships/vmlDrawing" Target="../drawings/vmlDrawing76.vml"/><Relationship Id="rId4" Type="http://schemas.openxmlformats.org/officeDocument/2006/relationships/image" Target="../media/image88.wmf"/></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7.xml"/><Relationship Id="rId1" Type="http://schemas.openxmlformats.org/officeDocument/2006/relationships/vmlDrawing" Target="../drawings/vmlDrawing77.vml"/><Relationship Id="rId4" Type="http://schemas.openxmlformats.org/officeDocument/2006/relationships/image" Target="../media/image89.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24.wmf"/></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7.xml"/><Relationship Id="rId1" Type="http://schemas.openxmlformats.org/officeDocument/2006/relationships/vmlDrawing" Target="../drawings/vmlDrawing78.vml"/><Relationship Id="rId4" Type="http://schemas.openxmlformats.org/officeDocument/2006/relationships/image" Target="../media/image90.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25.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7.xml"/><Relationship Id="rId1" Type="http://schemas.openxmlformats.org/officeDocument/2006/relationships/vmlDrawing" Target="../drawings/vmlDrawing79.vml"/><Relationship Id="rId4" Type="http://schemas.openxmlformats.org/officeDocument/2006/relationships/image" Target="../media/image91.png"/></Relationships>
</file>

<file path=ppt/slides/_rels/slide44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oleObject" Target="../embeddings/oleObject69.bin"/><Relationship Id="rId7" Type="http://schemas.openxmlformats.org/officeDocument/2006/relationships/oleObject" Target="../embeddings/oleObject71.bin"/><Relationship Id="rId2" Type="http://schemas.openxmlformats.org/officeDocument/2006/relationships/slideLayout" Target="../slideLayouts/slideLayout7.xml"/><Relationship Id="rId1" Type="http://schemas.openxmlformats.org/officeDocument/2006/relationships/vmlDrawing" Target="../drawings/vmlDrawing80.vml"/><Relationship Id="rId6" Type="http://schemas.openxmlformats.org/officeDocument/2006/relationships/image" Target="../media/image93.png"/><Relationship Id="rId5" Type="http://schemas.openxmlformats.org/officeDocument/2006/relationships/oleObject" Target="../embeddings/oleObject70.bin"/><Relationship Id="rId4" Type="http://schemas.openxmlformats.org/officeDocument/2006/relationships/image" Target="../media/image92.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7.xml"/><Relationship Id="rId1" Type="http://schemas.openxmlformats.org/officeDocument/2006/relationships/vmlDrawing" Target="../drawings/vmlDrawing81.vml"/><Relationship Id="rId4" Type="http://schemas.openxmlformats.org/officeDocument/2006/relationships/image" Target="../media/image95.png"/></Relationships>
</file>

<file path=ppt/slides/_rels/slide446.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7.xml"/><Relationship Id="rId1" Type="http://schemas.openxmlformats.org/officeDocument/2006/relationships/vmlDrawing" Target="../drawings/vmlDrawing82.vml"/><Relationship Id="rId4" Type="http://schemas.openxmlformats.org/officeDocument/2006/relationships/image" Target="../media/image96.png"/></Relationships>
</file>

<file path=ppt/slides/_rels/slide447.xml.rels><?xml version="1.0" encoding="UTF-8" standalone="yes"?>
<Relationships xmlns="http://schemas.openxmlformats.org/package/2006/relationships"><Relationship Id="rId3" Type="http://schemas.openxmlformats.org/officeDocument/2006/relationships/slide" Target="slide23.xml"/><Relationship Id="rId7" Type="http://schemas.openxmlformats.org/officeDocument/2006/relationships/image" Target="../media/image11.gif"/><Relationship Id="rId2"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hyperlink" Target="Java&#23454;&#29992;&#25945;&#31243;&#65288;&#34203;&#20142;&#65289;/&#23553;&#38754;&#21450;&#30446;&#24405;.ppt#-1,2,PowerPoint &#28436;&#31034;&#25991;&#31295;" TargetMode="External"/><Relationship Id="rId5" Type="http://schemas.openxmlformats.org/officeDocument/2006/relationships/slide" Target="slide86.xml"/><Relationship Id="rId4" Type="http://schemas.openxmlformats.org/officeDocument/2006/relationships/slide" Target="slide70.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7.xml"/><Relationship Id="rId1" Type="http://schemas.openxmlformats.org/officeDocument/2006/relationships/vmlDrawing" Target="../drawings/vmlDrawing83.vml"/><Relationship Id="rId4" Type="http://schemas.openxmlformats.org/officeDocument/2006/relationships/image" Target="../media/image97.wmf"/></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oleObject" Target="../embeddings/Microsoft_Word_97_-_2003_Document13.doc"/><Relationship Id="rId2" Type="http://schemas.openxmlformats.org/officeDocument/2006/relationships/slideLayout" Target="../slideLayouts/slideLayout7.xml"/><Relationship Id="rId1" Type="http://schemas.openxmlformats.org/officeDocument/2006/relationships/vmlDrawing" Target="../drawings/vmlDrawing84.vml"/><Relationship Id="rId4" Type="http://schemas.openxmlformats.org/officeDocument/2006/relationships/image" Target="../media/image98.wmf"/></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7.xml"/><Relationship Id="rId1" Type="http://schemas.openxmlformats.org/officeDocument/2006/relationships/vmlDrawing" Target="../drawings/vmlDrawing85.vml"/><Relationship Id="rId4" Type="http://schemas.openxmlformats.org/officeDocument/2006/relationships/image" Target="../media/image99.png"/></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7.xml"/><Relationship Id="rId1" Type="http://schemas.openxmlformats.org/officeDocument/2006/relationships/vmlDrawing" Target="../drawings/vmlDrawing86.vml"/><Relationship Id="rId4" Type="http://schemas.openxmlformats.org/officeDocument/2006/relationships/image" Target="../media/image100.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3" Type="http://schemas.openxmlformats.org/officeDocument/2006/relationships/oleObject" Target="../embeddings/Microsoft_Word_97_-_2003_Document14.doc"/><Relationship Id="rId2" Type="http://schemas.openxmlformats.org/officeDocument/2006/relationships/slideLayout" Target="../slideLayouts/slideLayout7.xml"/><Relationship Id="rId1" Type="http://schemas.openxmlformats.org/officeDocument/2006/relationships/vmlDrawing" Target="../drawings/vmlDrawing87.vml"/><Relationship Id="rId4" Type="http://schemas.openxmlformats.org/officeDocument/2006/relationships/image" Target="../media/image101.wmf"/></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7.xml"/><Relationship Id="rId1" Type="http://schemas.openxmlformats.org/officeDocument/2006/relationships/vmlDrawing" Target="../drawings/vmlDrawing88.vml"/><Relationship Id="rId4" Type="http://schemas.openxmlformats.org/officeDocument/2006/relationships/image" Target="../media/image102.png"/></Relationships>
</file>

<file path=ppt/slides/_rels/slide479.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7.xml"/><Relationship Id="rId1" Type="http://schemas.openxmlformats.org/officeDocument/2006/relationships/vmlDrawing" Target="../drawings/vmlDrawing89.vml"/><Relationship Id="rId4" Type="http://schemas.openxmlformats.org/officeDocument/2006/relationships/image" Target="../media/image103.png"/></Relationships>
</file>

<file path=ppt/slides/_rels/slide48.xml.rels><?xml version="1.0" encoding="UTF-8" standalone="yes"?>
<Relationships xmlns="http://schemas.openxmlformats.org/package/2006/relationships"><Relationship Id="rId3" Type="http://schemas.openxmlformats.org/officeDocument/2006/relationships/oleObject" Target="../embeddings/Microsoft_Word_97_-_2003_Document1.doc"/><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26.wmf"/></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7.xml"/><Relationship Id="rId1" Type="http://schemas.openxmlformats.org/officeDocument/2006/relationships/vmlDrawing" Target="../drawings/vmlDrawing90.vml"/><Relationship Id="rId4" Type="http://schemas.openxmlformats.org/officeDocument/2006/relationships/image" Target="../media/image104.png"/></Relationships>
</file>

<file path=ppt/slides/_rels/slide486.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7.xml"/><Relationship Id="rId1" Type="http://schemas.openxmlformats.org/officeDocument/2006/relationships/vmlDrawing" Target="../drawings/vmlDrawing91.vml"/><Relationship Id="rId4" Type="http://schemas.openxmlformats.org/officeDocument/2006/relationships/image" Target="../media/image105.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7.xml"/><Relationship Id="rId1" Type="http://schemas.openxmlformats.org/officeDocument/2006/relationships/vmlDrawing" Target="../drawings/vmlDrawing92.vml"/><Relationship Id="rId4" Type="http://schemas.openxmlformats.org/officeDocument/2006/relationships/image" Target="../media/image106.png"/></Relationships>
</file>

<file path=ppt/slides/_rels/slide495.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7.xml"/><Relationship Id="rId1" Type="http://schemas.openxmlformats.org/officeDocument/2006/relationships/vmlDrawing" Target="../drawings/vmlDrawing93.vml"/><Relationship Id="rId4" Type="http://schemas.openxmlformats.org/officeDocument/2006/relationships/image" Target="../media/image107.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Microsoft_Word_97_-_2003_Document2.doc"/><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image" Target="../media/image27.wmf"/></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7.xml"/><Relationship Id="rId1" Type="http://schemas.openxmlformats.org/officeDocument/2006/relationships/vmlDrawing" Target="../drawings/vmlDrawing94.vml"/><Relationship Id="rId4" Type="http://schemas.openxmlformats.org/officeDocument/2006/relationships/image" Target="../media/image108.png"/></Relationships>
</file>

<file path=ppt/slides/_rels/slide503.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7.xml"/><Relationship Id="rId1" Type="http://schemas.openxmlformats.org/officeDocument/2006/relationships/vmlDrawing" Target="../drawings/vmlDrawing95.vml"/><Relationship Id="rId4" Type="http://schemas.openxmlformats.org/officeDocument/2006/relationships/image" Target="../media/image109.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7.xml"/><Relationship Id="rId1" Type="http://schemas.openxmlformats.org/officeDocument/2006/relationships/vmlDrawing" Target="../drawings/vmlDrawing96.vml"/><Relationship Id="rId4" Type="http://schemas.openxmlformats.org/officeDocument/2006/relationships/image" Target="../media/image110.png"/></Relationships>
</file>

<file path=ppt/slides/_rels/slide515.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7.xml"/><Relationship Id="rId1" Type="http://schemas.openxmlformats.org/officeDocument/2006/relationships/vmlDrawing" Target="../drawings/vmlDrawing97.vml"/><Relationship Id="rId4" Type="http://schemas.openxmlformats.org/officeDocument/2006/relationships/image" Target="../media/image111.png"/></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7.xml"/><Relationship Id="rId1" Type="http://schemas.openxmlformats.org/officeDocument/2006/relationships/vmlDrawing" Target="../drawings/vmlDrawing98.vml"/><Relationship Id="rId4" Type="http://schemas.openxmlformats.org/officeDocument/2006/relationships/image" Target="../media/image112.png"/></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7.xml"/><Relationship Id="rId1" Type="http://schemas.openxmlformats.org/officeDocument/2006/relationships/vmlDrawing" Target="../drawings/vmlDrawing99.vml"/><Relationship Id="rId4" Type="http://schemas.openxmlformats.org/officeDocument/2006/relationships/image" Target="../media/image113.png"/></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slide" Target="slide6.xml"/><Relationship Id="rId7" Type="http://schemas.openxmlformats.org/officeDocument/2006/relationships/hyperlink" Target="Java&#23454;&#29992;&#25945;&#31243;&#65288;&#34203;&#20142;&#65289;/&#23553;&#38754;&#21450;&#30446;&#24405;.ppt#-1,2,PowerPoint &#28436;&#31034;&#25991;&#31295;" TargetMode="External"/><Relationship Id="rId2"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slide" Target="slide40.xml"/><Relationship Id="rId5" Type="http://schemas.openxmlformats.org/officeDocument/2006/relationships/slide" Target="slide34.xml"/><Relationship Id="rId4" Type="http://schemas.openxmlformats.org/officeDocument/2006/relationships/slide" Target="slide14.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oleObject" Target="../embeddings/Microsoft_Word_97_-_2003_Document15.doc"/><Relationship Id="rId2" Type="http://schemas.openxmlformats.org/officeDocument/2006/relationships/slideLayout" Target="../slideLayouts/slideLayout7.xml"/><Relationship Id="rId1" Type="http://schemas.openxmlformats.org/officeDocument/2006/relationships/vmlDrawing" Target="../drawings/vmlDrawing100.vml"/><Relationship Id="rId4" Type="http://schemas.openxmlformats.org/officeDocument/2006/relationships/image" Target="../media/image114.wmf"/></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7.xml"/><Relationship Id="rId1" Type="http://schemas.openxmlformats.org/officeDocument/2006/relationships/vmlDrawing" Target="../drawings/vmlDrawing101.vml"/><Relationship Id="rId4" Type="http://schemas.openxmlformats.org/officeDocument/2006/relationships/image" Target="../media/image115.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7.xml"/><Relationship Id="rId1" Type="http://schemas.openxmlformats.org/officeDocument/2006/relationships/vmlDrawing" Target="../drawings/vmlDrawing102.vml"/><Relationship Id="rId4" Type="http://schemas.openxmlformats.org/officeDocument/2006/relationships/image" Target="../media/image116.png"/></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7.xml"/><Relationship Id="rId1" Type="http://schemas.openxmlformats.org/officeDocument/2006/relationships/vmlDrawing" Target="../drawings/vmlDrawing103.vml"/><Relationship Id="rId4" Type="http://schemas.openxmlformats.org/officeDocument/2006/relationships/image" Target="../media/image117.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7.xml"/><Relationship Id="rId1" Type="http://schemas.openxmlformats.org/officeDocument/2006/relationships/vmlDrawing" Target="../drawings/vmlDrawing104.vml"/><Relationship Id="rId4" Type="http://schemas.openxmlformats.org/officeDocument/2006/relationships/image" Target="../media/image118.png"/></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7.xml"/><Relationship Id="rId1" Type="http://schemas.openxmlformats.org/officeDocument/2006/relationships/vmlDrawing" Target="../drawings/vmlDrawing105.vml"/><Relationship Id="rId4" Type="http://schemas.openxmlformats.org/officeDocument/2006/relationships/image" Target="../media/image119.png"/></Relationships>
</file>

<file path=ppt/slides/_rels/slide568.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7.xml"/><Relationship Id="rId1" Type="http://schemas.openxmlformats.org/officeDocument/2006/relationships/vmlDrawing" Target="../drawings/vmlDrawing106.vml"/><Relationship Id="rId4" Type="http://schemas.openxmlformats.org/officeDocument/2006/relationships/image" Target="../media/image120.png"/></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7.xml"/><Relationship Id="rId1" Type="http://schemas.openxmlformats.org/officeDocument/2006/relationships/vmlDrawing" Target="../drawings/vmlDrawing107.vml"/><Relationship Id="rId4" Type="http://schemas.openxmlformats.org/officeDocument/2006/relationships/image" Target="../media/image121.png"/></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7.xml"/><Relationship Id="rId1" Type="http://schemas.openxmlformats.org/officeDocument/2006/relationships/vmlDrawing" Target="../drawings/vmlDrawing108.vml"/><Relationship Id="rId4" Type="http://schemas.openxmlformats.org/officeDocument/2006/relationships/image" Target="../media/image1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image" Target="../media/image11.gif"/><Relationship Id="rId2"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hyperlink" Target="Java&#23454;&#29992;&#25945;&#31243;&#65288;&#34203;&#20142;&#65289;/&#23553;&#38754;&#21450;&#30446;&#24405;.ppt#-1,2,PowerPoint &#28436;&#31034;&#25991;&#31295;" TargetMode="External"/><Relationship Id="rId5" Type="http://schemas.openxmlformats.org/officeDocument/2006/relationships/slide" Target="slide49.xml"/><Relationship Id="rId4" Type="http://schemas.openxmlformats.org/officeDocument/2006/relationships/slide" Target="slide33.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7.xml"/><Relationship Id="rId1" Type="http://schemas.openxmlformats.org/officeDocument/2006/relationships/vmlDrawing" Target="../drawings/vmlDrawing109.vml"/><Relationship Id="rId4" Type="http://schemas.openxmlformats.org/officeDocument/2006/relationships/image" Target="../media/image123.png"/></Relationships>
</file>

<file path=ppt/slides/_rels/slide615.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7.xml"/><Relationship Id="rId1" Type="http://schemas.openxmlformats.org/officeDocument/2006/relationships/vmlDrawing" Target="../drawings/vmlDrawing110.vml"/><Relationship Id="rId4" Type="http://schemas.openxmlformats.org/officeDocument/2006/relationships/image" Target="../media/image124.png"/></Relationships>
</file>

<file path=ppt/slides/_rels/slide616.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7.xml"/><Relationship Id="rId1" Type="http://schemas.openxmlformats.org/officeDocument/2006/relationships/vmlDrawing" Target="../drawings/vmlDrawing111.vml"/><Relationship Id="rId4" Type="http://schemas.openxmlformats.org/officeDocument/2006/relationships/image" Target="../media/image125.png"/></Relationships>
</file>

<file path=ppt/slides/_rels/slide617.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7.xml"/><Relationship Id="rId1" Type="http://schemas.openxmlformats.org/officeDocument/2006/relationships/vmlDrawing" Target="../drawings/vmlDrawing112.vml"/><Relationship Id="rId4" Type="http://schemas.openxmlformats.org/officeDocument/2006/relationships/image" Target="../media/image126.png"/></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16.vml"/><Relationship Id="rId4" Type="http://schemas.openxmlformats.org/officeDocument/2006/relationships/image" Target="../media/image28.pn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7.xml"/><Relationship Id="rId1" Type="http://schemas.openxmlformats.org/officeDocument/2006/relationships/vmlDrawing" Target="../drawings/vmlDrawing113.vml"/><Relationship Id="rId4" Type="http://schemas.openxmlformats.org/officeDocument/2006/relationships/image" Target="../media/image127.png"/></Relationships>
</file>

<file path=ppt/slides/_rels/slide628.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7.xml"/><Relationship Id="rId1" Type="http://schemas.openxmlformats.org/officeDocument/2006/relationships/vmlDrawing" Target="../drawings/vmlDrawing114.vml"/><Relationship Id="rId4" Type="http://schemas.openxmlformats.org/officeDocument/2006/relationships/image" Target="../media/image128.png"/></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8" Type="http://schemas.openxmlformats.org/officeDocument/2006/relationships/hyperlink" Target="Java&#23454;&#29992;&#25945;&#31243;&#65288;&#34203;&#20142;&#65289;/&#23553;&#38754;&#21450;&#30446;&#24405;.ppt#-1,2,PowerPoint &#28436;&#31034;&#25991;&#31295;" TargetMode="External"/><Relationship Id="rId3" Type="http://schemas.openxmlformats.org/officeDocument/2006/relationships/slide" Target="slide11.xml"/><Relationship Id="rId7" Type="http://schemas.openxmlformats.org/officeDocument/2006/relationships/slide" Target="slide50.xml"/><Relationship Id="rId2"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slide" Target="slide44.xml"/><Relationship Id="rId5" Type="http://schemas.openxmlformats.org/officeDocument/2006/relationships/slide" Target="slide26.xml"/><Relationship Id="rId4" Type="http://schemas.openxmlformats.org/officeDocument/2006/relationships/slide" Target="slide20.xml"/><Relationship Id="rId9" Type="http://schemas.openxmlformats.org/officeDocument/2006/relationships/image" Target="../media/image11.gif"/></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7.xml"/><Relationship Id="rId1" Type="http://schemas.openxmlformats.org/officeDocument/2006/relationships/vmlDrawing" Target="../drawings/vmlDrawing115.vml"/><Relationship Id="rId4" Type="http://schemas.openxmlformats.org/officeDocument/2006/relationships/image" Target="../media/image129.wmf"/></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Layout" Target="../slideLayouts/slideLayout7.xml"/><Relationship Id="rId1" Type="http://schemas.openxmlformats.org/officeDocument/2006/relationships/vmlDrawing" Target="../drawings/vmlDrawing116.vml"/><Relationship Id="rId4" Type="http://schemas.openxmlformats.org/officeDocument/2006/relationships/image" Target="../media/image130.wmf"/></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7.xml"/><Relationship Id="rId1" Type="http://schemas.openxmlformats.org/officeDocument/2006/relationships/vmlDrawing" Target="../drawings/vmlDrawing117.vml"/><Relationship Id="rId4" Type="http://schemas.openxmlformats.org/officeDocument/2006/relationships/image" Target="../media/image131.png"/></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3" Type="http://schemas.openxmlformats.org/officeDocument/2006/relationships/oleObject" Target="../embeddings/Microsoft_Word_97_-_2003_Document16.doc"/><Relationship Id="rId2" Type="http://schemas.openxmlformats.org/officeDocument/2006/relationships/slideLayout" Target="../slideLayouts/slideLayout7.xml"/><Relationship Id="rId1" Type="http://schemas.openxmlformats.org/officeDocument/2006/relationships/vmlDrawing" Target="../drawings/vmlDrawing118.vml"/><Relationship Id="rId4" Type="http://schemas.openxmlformats.org/officeDocument/2006/relationships/image" Target="../media/image132.wmf"/></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Layout" Target="../slideLayouts/slideLayout7.xml"/><Relationship Id="rId1" Type="http://schemas.openxmlformats.org/officeDocument/2006/relationships/vmlDrawing" Target="../drawings/vmlDrawing119.vml"/><Relationship Id="rId4" Type="http://schemas.openxmlformats.org/officeDocument/2006/relationships/image" Target="../media/image133.png"/></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7.xml"/><Relationship Id="rId1" Type="http://schemas.openxmlformats.org/officeDocument/2006/relationships/vmlDrawing" Target="../drawings/vmlDrawing120.vml"/><Relationship Id="rId4" Type="http://schemas.openxmlformats.org/officeDocument/2006/relationships/image" Target="../media/image134.png"/></Relationships>
</file>

<file path=ppt/slides/_rels/slide658.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7.xml"/><Relationship Id="rId1" Type="http://schemas.openxmlformats.org/officeDocument/2006/relationships/vmlDrawing" Target="../drawings/vmlDrawing121.vml"/><Relationship Id="rId4" Type="http://schemas.openxmlformats.org/officeDocument/2006/relationships/image" Target="../media/image135.png"/></Relationships>
</file>

<file path=ppt/slides/_rels/slide659.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7.xml"/><Relationship Id="rId1" Type="http://schemas.openxmlformats.org/officeDocument/2006/relationships/vmlDrawing" Target="../drawings/vmlDrawing122.vml"/><Relationship Id="rId4" Type="http://schemas.openxmlformats.org/officeDocument/2006/relationships/image" Target="../media/image1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7.xml"/><Relationship Id="rId1" Type="http://schemas.openxmlformats.org/officeDocument/2006/relationships/vmlDrawing" Target="../drawings/vmlDrawing123.vml"/><Relationship Id="rId4" Type="http://schemas.openxmlformats.org/officeDocument/2006/relationships/image" Target="../media/image137.png"/></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7.xml"/><Relationship Id="rId1" Type="http://schemas.openxmlformats.org/officeDocument/2006/relationships/vmlDrawing" Target="../drawings/vmlDrawing124.vml"/><Relationship Id="rId4" Type="http://schemas.openxmlformats.org/officeDocument/2006/relationships/image" Target="../media/image138.png"/></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7.xml"/><Relationship Id="rId1" Type="http://schemas.openxmlformats.org/officeDocument/2006/relationships/vmlDrawing" Target="../drawings/vmlDrawing125.vml"/><Relationship Id="rId4" Type="http://schemas.openxmlformats.org/officeDocument/2006/relationships/image" Target="../media/image139.png"/></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7.xml"/><Relationship Id="rId1" Type="http://schemas.openxmlformats.org/officeDocument/2006/relationships/vmlDrawing" Target="../drawings/vmlDrawing126.vml"/><Relationship Id="rId4" Type="http://schemas.openxmlformats.org/officeDocument/2006/relationships/image" Target="../media/image140.png"/></Relationships>
</file>

<file path=ppt/slides/_rels/slide678.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7.xml"/><Relationship Id="rId1" Type="http://schemas.openxmlformats.org/officeDocument/2006/relationships/vmlDrawing" Target="../drawings/vmlDrawing127.vml"/><Relationship Id="rId4" Type="http://schemas.openxmlformats.org/officeDocument/2006/relationships/image" Target="../media/image141.png"/></Relationships>
</file>

<file path=ppt/slides/_rels/slide679.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7.xml"/><Relationship Id="rId1" Type="http://schemas.openxmlformats.org/officeDocument/2006/relationships/vmlDrawing" Target="../drawings/vmlDrawing128.vml"/><Relationship Id="rId4" Type="http://schemas.openxmlformats.org/officeDocument/2006/relationships/image" Target="../media/image142.png"/></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image" Target="../media/image29.png"/></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7.xml"/><Relationship Id="rId1" Type="http://schemas.openxmlformats.org/officeDocument/2006/relationships/vmlDrawing" Target="../drawings/vmlDrawing129.vml"/><Relationship Id="rId4" Type="http://schemas.openxmlformats.org/officeDocument/2006/relationships/image" Target="../media/image122.png"/></Relationships>
</file>

<file path=ppt/slides/_rels/slide682.xml.rels><?xml version="1.0" encoding="UTF-8" standalone="yes"?>
<Relationships xmlns="http://schemas.openxmlformats.org/package/2006/relationships"><Relationship Id="rId3" Type="http://schemas.openxmlformats.org/officeDocument/2006/relationships/slide" Target="slide41.xml"/><Relationship Id="rId7" Type="http://schemas.openxmlformats.org/officeDocument/2006/relationships/image" Target="../media/image11.gif"/><Relationship Id="rId2"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hyperlink" Target="Java&#23454;&#29992;&#25945;&#31243;&#65288;&#34203;&#20142;&#65289;/&#23553;&#38754;&#21450;&#30446;&#24405;.ppt#-1,2,PowerPoint &#28436;&#31034;&#25991;&#31295;" TargetMode="External"/><Relationship Id="rId5" Type="http://schemas.openxmlformats.org/officeDocument/2006/relationships/slide" Target="slide88.xml"/><Relationship Id="rId4" Type="http://schemas.openxmlformats.org/officeDocument/2006/relationships/slide" Target="slide75.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7.xml"/><Relationship Id="rId1" Type="http://schemas.openxmlformats.org/officeDocument/2006/relationships/vmlDrawing" Target="../drawings/vmlDrawing130.vml"/><Relationship Id="rId4" Type="http://schemas.openxmlformats.org/officeDocument/2006/relationships/image" Target="../media/image143.wmf"/></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7.xml"/><Relationship Id="rId1" Type="http://schemas.openxmlformats.org/officeDocument/2006/relationships/vmlDrawing" Target="../drawings/vmlDrawing131.vml"/><Relationship Id="rId4" Type="http://schemas.openxmlformats.org/officeDocument/2006/relationships/image" Target="../media/image144.png"/></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7.xml"/><Relationship Id="rId1" Type="http://schemas.openxmlformats.org/officeDocument/2006/relationships/vmlDrawing" Target="../drawings/vmlDrawing132.vml"/><Relationship Id="rId4" Type="http://schemas.openxmlformats.org/officeDocument/2006/relationships/image" Target="../media/image145.png"/></Relationships>
</file>

<file path=ppt/slides/_rels/slide706.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7.xml"/><Relationship Id="rId1" Type="http://schemas.openxmlformats.org/officeDocument/2006/relationships/vmlDrawing" Target="../drawings/vmlDrawing133.vml"/><Relationship Id="rId4" Type="http://schemas.openxmlformats.org/officeDocument/2006/relationships/image" Target="../media/image146.png"/></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image" Target="../media/image30.png"/></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7.xml"/><Relationship Id="rId1" Type="http://schemas.openxmlformats.org/officeDocument/2006/relationships/vmlDrawing" Target="../drawings/vmlDrawing134.vml"/><Relationship Id="rId4" Type="http://schemas.openxmlformats.org/officeDocument/2006/relationships/image" Target="../media/image147.png"/></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Microsoft_Word_97_-_2003_Document3.doc"/><Relationship Id="rId2" Type="http://schemas.openxmlformats.org/officeDocument/2006/relationships/slideLayout" Target="../slideLayouts/slideLayout7.xml"/><Relationship Id="rId1" Type="http://schemas.openxmlformats.org/officeDocument/2006/relationships/vmlDrawing" Target="../drawings/vmlDrawing19.vml"/><Relationship Id="rId4" Type="http://schemas.openxmlformats.org/officeDocument/2006/relationships/image" Target="../media/image31.wmf"/></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7.xml"/><Relationship Id="rId1" Type="http://schemas.openxmlformats.org/officeDocument/2006/relationships/vmlDrawing" Target="../drawings/vmlDrawing135.vml"/><Relationship Id="rId4" Type="http://schemas.openxmlformats.org/officeDocument/2006/relationships/image" Target="../media/image148.png"/></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7.xml"/><Relationship Id="rId1" Type="http://schemas.openxmlformats.org/officeDocument/2006/relationships/vmlDrawing" Target="../drawings/vmlDrawing136.vml"/><Relationship Id="rId4" Type="http://schemas.openxmlformats.org/officeDocument/2006/relationships/image" Target="../media/image149.png"/></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3" Type="http://schemas.openxmlformats.org/officeDocument/2006/relationships/oleObject" Target="../embeddings/Microsoft_Word_97_-_2003_Document17.doc"/><Relationship Id="rId2" Type="http://schemas.openxmlformats.org/officeDocument/2006/relationships/slideLayout" Target="../slideLayouts/slideLayout7.xml"/><Relationship Id="rId1" Type="http://schemas.openxmlformats.org/officeDocument/2006/relationships/vmlDrawing" Target="../drawings/vmlDrawing137.vml"/><Relationship Id="rId4" Type="http://schemas.openxmlformats.org/officeDocument/2006/relationships/image" Target="../media/image150.wmf"/></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Layout" Target="../slideLayouts/slideLayout7.xml"/><Relationship Id="rId1" Type="http://schemas.openxmlformats.org/officeDocument/2006/relationships/vmlDrawing" Target="../drawings/vmlDrawing138.vml"/><Relationship Id="rId4" Type="http://schemas.openxmlformats.org/officeDocument/2006/relationships/image" Target="../media/image151.png"/></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image" Target="../media/image32.png"/></Relationships>
</file>

<file path=ppt/slides/_rels/slide770.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Layout" Target="../slideLayouts/slideLayout7.xml"/><Relationship Id="rId1" Type="http://schemas.openxmlformats.org/officeDocument/2006/relationships/vmlDrawing" Target="../drawings/vmlDrawing139.vml"/><Relationship Id="rId4" Type="http://schemas.openxmlformats.org/officeDocument/2006/relationships/image" Target="../media/image152.png"/></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slide" Target="slide12.xml"/><Relationship Id="rId7" Type="http://schemas.openxmlformats.org/officeDocument/2006/relationships/slide" Target="slide36.xml"/><Relationship Id="rId2"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slide" Target="slide31.xml"/><Relationship Id="rId5" Type="http://schemas.openxmlformats.org/officeDocument/2006/relationships/slide" Target="slide20.xml"/><Relationship Id="rId10" Type="http://schemas.openxmlformats.org/officeDocument/2006/relationships/image" Target="../media/image11.gif"/><Relationship Id="rId4" Type="http://schemas.openxmlformats.org/officeDocument/2006/relationships/slide" Target="slide19.xml"/><Relationship Id="rId9" Type="http://schemas.openxmlformats.org/officeDocument/2006/relationships/hyperlink" Target="Java&#23454;&#29992;&#25945;&#31243;&#65288;&#34203;&#20142;&#65289;/&#23553;&#38754;&#21450;&#30446;&#24405;.ppt#-1,2,PowerPoint &#28436;&#31034;&#25991;&#31295;" TargetMode="Externa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7.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slideLayout" Target="../slideLayouts/slideLayout7.xml"/><Relationship Id="rId1" Type="http://schemas.openxmlformats.org/officeDocument/2006/relationships/vmlDrawing" Target="../drawings/vmlDrawing140.vml"/><Relationship Id="rId4" Type="http://schemas.openxmlformats.org/officeDocument/2006/relationships/image" Target="../media/image153.png"/></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9.xml.rels><?xml version="1.0" encoding="UTF-8" standalone="yes"?>
<Relationships xmlns="http://schemas.openxmlformats.org/package/2006/relationships"><Relationship Id="rId3" Type="http://schemas.openxmlformats.org/officeDocument/2006/relationships/oleObject" Target="../embeddings/Microsoft_Word_97_-_2003_Document18.doc"/><Relationship Id="rId2" Type="http://schemas.openxmlformats.org/officeDocument/2006/relationships/slideLayout" Target="../slideLayouts/slideLayout7.xml"/><Relationship Id="rId1" Type="http://schemas.openxmlformats.org/officeDocument/2006/relationships/vmlDrawing" Target="../drawings/vmlDrawing141.vml"/><Relationship Id="rId4" Type="http://schemas.openxmlformats.org/officeDocument/2006/relationships/image" Target="../media/image154.w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8.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slideLayout" Target="../slideLayouts/slideLayout7.xml"/><Relationship Id="rId1" Type="http://schemas.openxmlformats.org/officeDocument/2006/relationships/vmlDrawing" Target="../drawings/vmlDrawing142.vml"/><Relationship Id="rId4" Type="http://schemas.openxmlformats.org/officeDocument/2006/relationships/image" Target="../media/image155.png"/></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Layout" Target="../slideLayouts/slideLayout7.xml"/><Relationship Id="rId1" Type="http://schemas.openxmlformats.org/officeDocument/2006/relationships/vmlDrawing" Target="../drawings/vmlDrawing143.vml"/><Relationship Id="rId4" Type="http://schemas.openxmlformats.org/officeDocument/2006/relationships/image" Target="../media/image156.png"/></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3" Type="http://schemas.openxmlformats.org/officeDocument/2006/relationships/oleObject" Target="../embeddings/Microsoft_Word_97_-_2003_Document19.doc"/><Relationship Id="rId2" Type="http://schemas.openxmlformats.org/officeDocument/2006/relationships/slideLayout" Target="../slideLayouts/slideLayout7.xml"/><Relationship Id="rId1" Type="http://schemas.openxmlformats.org/officeDocument/2006/relationships/vmlDrawing" Target="../drawings/vmlDrawing144.vml"/><Relationship Id="rId4" Type="http://schemas.openxmlformats.org/officeDocument/2006/relationships/image" Target="../media/image157.w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image" Target="../media/image33.png"/></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3" Type="http://schemas.openxmlformats.org/officeDocument/2006/relationships/oleObject" Target="../embeddings/oleObject129.bin"/><Relationship Id="rId2" Type="http://schemas.openxmlformats.org/officeDocument/2006/relationships/slideLayout" Target="../slideLayouts/slideLayout7.xml"/><Relationship Id="rId1" Type="http://schemas.openxmlformats.org/officeDocument/2006/relationships/vmlDrawing" Target="../drawings/vmlDrawing145.vml"/><Relationship Id="rId4" Type="http://schemas.openxmlformats.org/officeDocument/2006/relationships/image" Target="../media/image158.wmf"/></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Layout" Target="../slideLayouts/slideLayout7.xml"/><Relationship Id="rId1" Type="http://schemas.openxmlformats.org/officeDocument/2006/relationships/vmlDrawing" Target="../drawings/vmlDrawing146.vml"/><Relationship Id="rId4" Type="http://schemas.openxmlformats.org/officeDocument/2006/relationships/image" Target="../media/image159.png"/></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3" Type="http://schemas.openxmlformats.org/officeDocument/2006/relationships/oleObject" Target="../embeddings/Microsoft_Word_97_-_2003_Document20.doc"/><Relationship Id="rId2" Type="http://schemas.openxmlformats.org/officeDocument/2006/relationships/slideLayout" Target="../slideLayouts/slideLayout7.xml"/><Relationship Id="rId1" Type="http://schemas.openxmlformats.org/officeDocument/2006/relationships/vmlDrawing" Target="../drawings/vmlDrawing147.vml"/><Relationship Id="rId4" Type="http://schemas.openxmlformats.org/officeDocument/2006/relationships/image" Target="../media/image160.wmf"/></Relationships>
</file>

<file path=ppt/slides/_rels/slide83.xml.rels><?xml version="1.0" encoding="UTF-8" standalone="yes"?>
<Relationships xmlns="http://schemas.openxmlformats.org/package/2006/relationships"><Relationship Id="rId3" Type="http://schemas.openxmlformats.org/officeDocument/2006/relationships/oleObject" Target="../embeddings/Microsoft_Word_97_-_2003_Document4.doc"/><Relationship Id="rId2" Type="http://schemas.openxmlformats.org/officeDocument/2006/relationships/slideLayout" Target="../slideLayouts/slideLayout7.xml"/><Relationship Id="rId1" Type="http://schemas.openxmlformats.org/officeDocument/2006/relationships/vmlDrawing" Target="../drawings/vmlDrawing22.vml"/><Relationship Id="rId4" Type="http://schemas.openxmlformats.org/officeDocument/2006/relationships/image" Target="../media/image34.wmf"/></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Microsoft_Word_97_-_2003_Document5.doc"/><Relationship Id="rId2" Type="http://schemas.openxmlformats.org/officeDocument/2006/relationships/slideLayout" Target="../slideLayouts/slideLayout7.xml"/><Relationship Id="rId1" Type="http://schemas.openxmlformats.org/officeDocument/2006/relationships/vmlDrawing" Target="../drawings/vmlDrawing23.vml"/><Relationship Id="rId4" Type="http://schemas.openxmlformats.org/officeDocument/2006/relationships/image" Target="../media/image35.wmf"/></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2.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7.xml"/><Relationship Id="rId1" Type="http://schemas.openxmlformats.org/officeDocument/2006/relationships/vmlDrawing" Target="../drawings/vmlDrawing148.vml"/><Relationship Id="rId4" Type="http://schemas.openxmlformats.org/officeDocument/2006/relationships/image" Target="../media/image161.png"/></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4.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slide" Target="slide6.xml"/><Relationship Id="rId7" Type="http://schemas.openxmlformats.org/officeDocument/2006/relationships/hyperlink" Target="Java&#23454;&#29992;&#25945;&#31243;&#65288;&#34203;&#20142;&#65289;/&#23553;&#38754;&#21450;&#30446;&#24405;.ppt#-1,2,PowerPoint &#28436;&#31034;&#25991;&#31295;" TargetMode="External"/><Relationship Id="rId2"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slide" Target="slide49.xml"/><Relationship Id="rId5" Type="http://schemas.openxmlformats.org/officeDocument/2006/relationships/slide" Target="slide31.xml"/><Relationship Id="rId4" Type="http://schemas.openxmlformats.org/officeDocument/2006/relationships/slide" Target="slide9.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7.xml.rels><?xml version="1.0" encoding="UTF-8" standalone="yes"?>
<Relationships xmlns="http://schemas.openxmlformats.org/package/2006/relationships"><Relationship Id="rId3" Type="http://schemas.openxmlformats.org/officeDocument/2006/relationships/oleObject" Target="../embeddings/oleObject132.bin"/><Relationship Id="rId2" Type="http://schemas.openxmlformats.org/officeDocument/2006/relationships/slideLayout" Target="../slideLayouts/slideLayout7.xml"/><Relationship Id="rId1" Type="http://schemas.openxmlformats.org/officeDocument/2006/relationships/vmlDrawing" Target="../drawings/vmlDrawing149.vml"/><Relationship Id="rId4" Type="http://schemas.openxmlformats.org/officeDocument/2006/relationships/image" Target="../media/image162.wmf"/></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0.xml.rels><?xml version="1.0" encoding="UTF-8" standalone="yes"?>
<Relationships xmlns="http://schemas.openxmlformats.org/package/2006/relationships"><Relationship Id="rId3" Type="http://schemas.openxmlformats.org/officeDocument/2006/relationships/oleObject" Target="../embeddings/Microsoft_Word_97_-_2003_Document21.doc"/><Relationship Id="rId2" Type="http://schemas.openxmlformats.org/officeDocument/2006/relationships/slideLayout" Target="../slideLayouts/slideLayout7.xml"/><Relationship Id="rId1" Type="http://schemas.openxmlformats.org/officeDocument/2006/relationships/vmlDrawing" Target="../drawings/vmlDrawing150.vml"/><Relationship Id="rId4" Type="http://schemas.openxmlformats.org/officeDocument/2006/relationships/image" Target="../media/image163.wmf"/></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8.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Layout" Target="../slideLayouts/slideLayout7.xml"/><Relationship Id="rId1" Type="http://schemas.openxmlformats.org/officeDocument/2006/relationships/vmlDrawing" Target="../drawings/vmlDrawing151.vml"/><Relationship Id="rId4" Type="http://schemas.openxmlformats.org/officeDocument/2006/relationships/image" Target="../media/image164.png"/></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0.xml.rels><?xml version="1.0" encoding="UTF-8" standalone="yes"?>
<Relationships xmlns="http://schemas.openxmlformats.org/package/2006/relationships"><Relationship Id="rId3" Type="http://schemas.openxmlformats.org/officeDocument/2006/relationships/oleObject" Target="../embeddings/Microsoft_Word_97_-_2003_Document22.doc"/><Relationship Id="rId2" Type="http://schemas.openxmlformats.org/officeDocument/2006/relationships/slideLayout" Target="../slideLayouts/slideLayout7.xml"/><Relationship Id="rId1" Type="http://schemas.openxmlformats.org/officeDocument/2006/relationships/vmlDrawing" Target="../drawings/vmlDrawing152.vml"/><Relationship Id="rId4" Type="http://schemas.openxmlformats.org/officeDocument/2006/relationships/image" Target="../media/image165.wmf"/></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6.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Layout" Target="../slideLayouts/slideLayout7.xml"/><Relationship Id="rId1" Type="http://schemas.openxmlformats.org/officeDocument/2006/relationships/vmlDrawing" Target="../drawings/vmlDrawing153.vml"/><Relationship Id="rId4" Type="http://schemas.openxmlformats.org/officeDocument/2006/relationships/image" Target="../media/image166.png"/></Relationships>
</file>

<file path=ppt/slides/_rels/slide887.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Layout" Target="../slideLayouts/slideLayout7.xml"/><Relationship Id="rId1" Type="http://schemas.openxmlformats.org/officeDocument/2006/relationships/vmlDrawing" Target="../drawings/vmlDrawing154.vml"/><Relationship Id="rId4" Type="http://schemas.openxmlformats.org/officeDocument/2006/relationships/image" Target="../media/image167.png"/></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6.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7.xml"/><Relationship Id="rId1" Type="http://schemas.openxmlformats.org/officeDocument/2006/relationships/vmlDrawing" Target="../drawings/vmlDrawing155.vml"/><Relationship Id="rId4" Type="http://schemas.openxmlformats.org/officeDocument/2006/relationships/image" Target="../media/image168.png"/></Relationships>
</file>

<file path=ppt/slides/_rels/slide897.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Layout" Target="../slideLayouts/slideLayout7.xml"/><Relationship Id="rId1" Type="http://schemas.openxmlformats.org/officeDocument/2006/relationships/vmlDrawing" Target="../drawings/vmlDrawing156.vml"/><Relationship Id="rId4" Type="http://schemas.openxmlformats.org/officeDocument/2006/relationships/image" Target="../media/image169.wmf"/></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2.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7.xml"/><Relationship Id="rId1" Type="http://schemas.openxmlformats.org/officeDocument/2006/relationships/vmlDrawing" Target="../drawings/vmlDrawing157.vml"/><Relationship Id="rId4" Type="http://schemas.openxmlformats.org/officeDocument/2006/relationships/image" Target="../media/image170.png"/></Relationships>
</file>

<file path=ppt/slides/_rels/slide913.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Layout" Target="../slideLayouts/slideLayout7.xml"/><Relationship Id="rId1" Type="http://schemas.openxmlformats.org/officeDocument/2006/relationships/vmlDrawing" Target="../drawings/vmlDrawing158.vml"/><Relationship Id="rId4" Type="http://schemas.openxmlformats.org/officeDocument/2006/relationships/image" Target="../media/image171.png"/></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5.xml.rels><?xml version="1.0" encoding="UTF-8" standalone="yes"?>
<Relationships xmlns="http://schemas.openxmlformats.org/package/2006/relationships"><Relationship Id="rId3" Type="http://schemas.openxmlformats.org/officeDocument/2006/relationships/oleObject" Target="../embeddings/oleObject140.bin"/><Relationship Id="rId2" Type="http://schemas.openxmlformats.org/officeDocument/2006/relationships/slideLayout" Target="../slideLayouts/slideLayout7.xml"/><Relationship Id="rId1" Type="http://schemas.openxmlformats.org/officeDocument/2006/relationships/vmlDrawing" Target="../drawings/vmlDrawing159.vml"/><Relationship Id="rId4" Type="http://schemas.openxmlformats.org/officeDocument/2006/relationships/image" Target="../media/image172.png"/></Relationships>
</file>

<file path=ppt/slides/_rels/slide916.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image" Target="../media/image11.gif"/><Relationship Id="rId2"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hyperlink" Target="Java&#23454;&#29992;&#25945;&#31243;&#65288;&#34203;&#20142;&#65289;/&#23553;&#38754;&#21450;&#30446;&#24405;.ppt#-1,2,PowerPoint &#28436;&#31034;&#25991;&#31295;" TargetMode="External"/><Relationship Id="rId5" Type="http://schemas.openxmlformats.org/officeDocument/2006/relationships/slide" Target="slide50.xml"/><Relationship Id="rId4" Type="http://schemas.openxmlformats.org/officeDocument/2006/relationships/slide" Target="slide24.xml"/></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8.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Layout" Target="../slideLayouts/slideLayout7.xml"/><Relationship Id="rId1" Type="http://schemas.openxmlformats.org/officeDocument/2006/relationships/vmlDrawing" Target="../drawings/vmlDrawing160.vml"/><Relationship Id="rId4" Type="http://schemas.openxmlformats.org/officeDocument/2006/relationships/image" Target="../media/image173.wmf"/></Relationships>
</file>

<file path=ppt/slides/_rels/slide9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4.xml.rels><?xml version="1.0" encoding="UTF-8" standalone="yes"?>
<Relationships xmlns="http://schemas.openxmlformats.org/package/2006/relationships"><Relationship Id="rId3" Type="http://schemas.openxmlformats.org/officeDocument/2006/relationships/oleObject" Target="../embeddings/Microsoft_Word_97_-_2003_Document23.doc"/><Relationship Id="rId2" Type="http://schemas.openxmlformats.org/officeDocument/2006/relationships/slideLayout" Target="../slideLayouts/slideLayout7.xml"/><Relationship Id="rId1" Type="http://schemas.openxmlformats.org/officeDocument/2006/relationships/vmlDrawing" Target="../drawings/vmlDrawing161.vml"/><Relationship Id="rId4" Type="http://schemas.openxmlformats.org/officeDocument/2006/relationships/image" Target="../media/image174.wmf"/></Relationships>
</file>

<file path=ppt/slides/_rels/slide925.xml.rels><?xml version="1.0" encoding="UTF-8" standalone="yes"?>
<Relationships xmlns="http://schemas.openxmlformats.org/package/2006/relationships"><Relationship Id="rId3" Type="http://schemas.openxmlformats.org/officeDocument/2006/relationships/oleObject" Target="../embeddings/oleObject142.bin"/><Relationship Id="rId2" Type="http://schemas.openxmlformats.org/officeDocument/2006/relationships/slideLayout" Target="../slideLayouts/slideLayout7.xml"/><Relationship Id="rId1" Type="http://schemas.openxmlformats.org/officeDocument/2006/relationships/vmlDrawing" Target="../drawings/vmlDrawing162.vml"/><Relationship Id="rId4" Type="http://schemas.openxmlformats.org/officeDocument/2006/relationships/image" Target="../media/image175.wmf"/></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24.vml"/><Relationship Id="rId4" Type="http://schemas.openxmlformats.org/officeDocument/2006/relationships/image" Target="../media/image36.png"/></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6.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Layout" Target="../slideLayouts/slideLayout7.xml"/><Relationship Id="rId1" Type="http://schemas.openxmlformats.org/officeDocument/2006/relationships/vmlDrawing" Target="../drawings/vmlDrawing163.vml"/><Relationship Id="rId4" Type="http://schemas.openxmlformats.org/officeDocument/2006/relationships/image" Target="../media/image176.png"/></Relationships>
</file>

<file path=ppt/slides/_rels/slide9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3.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Layout" Target="../slideLayouts/slideLayout7.xml"/><Relationship Id="rId1" Type="http://schemas.openxmlformats.org/officeDocument/2006/relationships/vmlDrawing" Target="../drawings/vmlDrawing164.vml"/><Relationship Id="rId4" Type="http://schemas.openxmlformats.org/officeDocument/2006/relationships/image" Target="../media/image177.png"/></Relationships>
</file>

<file path=ppt/slides/_rels/slide964.xml.rels><?xml version="1.0" encoding="UTF-8" standalone="yes"?>
<Relationships xmlns="http://schemas.openxmlformats.org/package/2006/relationships"><Relationship Id="rId3" Type="http://schemas.openxmlformats.org/officeDocument/2006/relationships/oleObject" Target="../embeddings/oleObject145.bin"/><Relationship Id="rId2" Type="http://schemas.openxmlformats.org/officeDocument/2006/relationships/slideLayout" Target="../slideLayouts/slideLayout7.xml"/><Relationship Id="rId1" Type="http://schemas.openxmlformats.org/officeDocument/2006/relationships/vmlDrawing" Target="../drawings/vmlDrawing165.vml"/><Relationship Id="rId4" Type="http://schemas.openxmlformats.org/officeDocument/2006/relationships/image" Target="../media/image178.png"/></Relationships>
</file>

<file path=ppt/slides/_rels/slide9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25.v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2274" name="Group 2"/>
          <p:cNvGrpSpPr>
            <a:grpSpLocks/>
          </p:cNvGrpSpPr>
          <p:nvPr/>
        </p:nvGrpSpPr>
        <p:grpSpPr bwMode="auto">
          <a:xfrm>
            <a:off x="0" y="0"/>
            <a:ext cx="9144000" cy="6858000"/>
            <a:chOff x="0" y="0"/>
            <a:chExt cx="5760" cy="4320"/>
          </a:xfrm>
        </p:grpSpPr>
        <p:grpSp>
          <p:nvGrpSpPr>
            <p:cNvPr id="182275" name="Group 3"/>
            <p:cNvGrpSpPr>
              <a:grpSpLocks/>
            </p:cNvGrpSpPr>
            <p:nvPr/>
          </p:nvGrpSpPr>
          <p:grpSpPr bwMode="auto">
            <a:xfrm>
              <a:off x="0" y="0"/>
              <a:ext cx="5760" cy="4320"/>
              <a:chOff x="0" y="0"/>
              <a:chExt cx="5760" cy="4320"/>
            </a:xfrm>
          </p:grpSpPr>
          <p:grpSp>
            <p:nvGrpSpPr>
              <p:cNvPr id="182277" name="Group 4"/>
              <p:cNvGrpSpPr>
                <a:grpSpLocks/>
              </p:cNvGrpSpPr>
              <p:nvPr/>
            </p:nvGrpSpPr>
            <p:grpSpPr bwMode="auto">
              <a:xfrm>
                <a:off x="0" y="0"/>
                <a:ext cx="5760" cy="4320"/>
                <a:chOff x="0" y="0"/>
                <a:chExt cx="5760" cy="4320"/>
              </a:xfrm>
            </p:grpSpPr>
            <p:sp>
              <p:nvSpPr>
                <p:cNvPr id="182280" name="Text Box 5"/>
                <p:cNvSpPr txBox="1">
                  <a:spLocks noChangeArrowheads="1"/>
                </p:cNvSpPr>
                <p:nvPr/>
              </p:nvSpPr>
              <p:spPr bwMode="auto">
                <a:xfrm>
                  <a:off x="1062" y="144"/>
                  <a:ext cx="27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ea typeface="方正细圆简体" charset="-122"/>
                    </a:rPr>
                    <a:t>全 新计 算 机 应 用 技 术 丛 书</a:t>
                  </a:r>
                  <a:r>
                    <a:rPr lang="zh-CN" altLang="en-US" b="1"/>
                    <a:t> </a:t>
                  </a:r>
                </a:p>
              </p:txBody>
            </p:sp>
            <p:sp>
              <p:nvSpPr>
                <p:cNvPr id="182281" name="Text Box 6"/>
                <p:cNvSpPr txBox="1">
                  <a:spLocks noChangeArrowheads="1"/>
                </p:cNvSpPr>
                <p:nvPr/>
              </p:nvSpPr>
              <p:spPr bwMode="auto">
                <a:xfrm>
                  <a:off x="1036" y="576"/>
                  <a:ext cx="4640" cy="1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70000"/>
                    </a:lnSpc>
                  </a:pPr>
                  <a:r>
                    <a:rPr lang="en-US" altLang="zh-CN" sz="11700" b="1">
                      <a:solidFill>
                        <a:srgbClr val="008080"/>
                      </a:solidFill>
                      <a:latin typeface="Arial" panose="020B0604020202020204" pitchFamily="34" charset="0"/>
                      <a:cs typeface="Arial" panose="020B0604020202020204" pitchFamily="34" charset="0"/>
                    </a:rPr>
                    <a:t>  Java</a:t>
                  </a:r>
                </a:p>
                <a:p>
                  <a:pPr eaLnBrk="1" hangingPunct="1">
                    <a:lnSpc>
                      <a:spcPct val="70000"/>
                    </a:lnSpc>
                  </a:pPr>
                  <a:r>
                    <a:rPr lang="en-US" altLang="zh-CN" sz="8000">
                      <a:ea typeface="方正综艺_GBK"/>
                      <a:cs typeface="方正综艺_GBK"/>
                    </a:rPr>
                    <a:t>           </a:t>
                  </a:r>
                  <a:r>
                    <a:rPr lang="zh-CN" altLang="en-US" sz="8000" b="1">
                      <a:solidFill>
                        <a:srgbClr val="008080"/>
                      </a:solidFill>
                      <a:ea typeface="方正综艺_GBK"/>
                      <a:cs typeface="方正综艺_GBK"/>
                    </a:rPr>
                    <a:t>实用教程</a:t>
                  </a:r>
                  <a:r>
                    <a:rPr lang="zh-CN" altLang="en-US" sz="9600" b="1">
                      <a:solidFill>
                        <a:srgbClr val="008080"/>
                      </a:solidFill>
                    </a:rPr>
                    <a:t> </a:t>
                  </a:r>
                </a:p>
              </p:txBody>
            </p:sp>
            <p:sp>
              <p:nvSpPr>
                <p:cNvPr id="182282" name="Text Box 7"/>
                <p:cNvSpPr txBox="1">
                  <a:spLocks noChangeArrowheads="1"/>
                </p:cNvSpPr>
                <p:nvPr/>
              </p:nvSpPr>
              <p:spPr bwMode="auto">
                <a:xfrm>
                  <a:off x="4320" y="2208"/>
                  <a:ext cx="12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ea typeface="楷体_GB2312" pitchFamily="49" charset="-122"/>
                    </a:rPr>
                    <a:t>薛  亮    编著</a:t>
                  </a:r>
                  <a:r>
                    <a:rPr lang="zh-CN" altLang="en-US" b="1"/>
                    <a:t> </a:t>
                  </a:r>
                </a:p>
              </p:txBody>
            </p:sp>
            <p:grpSp>
              <p:nvGrpSpPr>
                <p:cNvPr id="182283" name="Group 8"/>
                <p:cNvGrpSpPr>
                  <a:grpSpLocks/>
                </p:cNvGrpSpPr>
                <p:nvPr/>
              </p:nvGrpSpPr>
              <p:grpSpPr bwMode="auto">
                <a:xfrm>
                  <a:off x="3168" y="3629"/>
                  <a:ext cx="2304" cy="336"/>
                  <a:chOff x="3456" y="3888"/>
                  <a:chExt cx="2304" cy="336"/>
                </a:xfrm>
              </p:grpSpPr>
              <p:sp>
                <p:nvSpPr>
                  <p:cNvPr id="182294" name="AutoShape 9"/>
                  <p:cNvSpPr>
                    <a:spLocks noChangeArrowheads="1"/>
                  </p:cNvSpPr>
                  <p:nvPr/>
                </p:nvSpPr>
                <p:spPr bwMode="auto">
                  <a:xfrm>
                    <a:off x="3456" y="3888"/>
                    <a:ext cx="2304" cy="336"/>
                  </a:xfrm>
                  <a:prstGeom prst="roundRect">
                    <a:avLst>
                      <a:gd name="adj" fmla="val 16667"/>
                    </a:avLst>
                  </a:prstGeom>
                  <a:solidFill>
                    <a:srgbClr val="663300"/>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2295" name="Text Box 10"/>
                  <p:cNvSpPr txBox="1">
                    <a:spLocks noChangeArrowheads="1"/>
                  </p:cNvSpPr>
                  <p:nvPr/>
                </p:nvSpPr>
                <p:spPr bwMode="auto">
                  <a:xfrm>
                    <a:off x="3508" y="3897"/>
                    <a:ext cx="2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bg1"/>
                        </a:solidFill>
                      </a:rPr>
                      <a:t>西安电子科技大学出版社</a:t>
                    </a:r>
                  </a:p>
                </p:txBody>
              </p:sp>
            </p:grpSp>
            <p:sp>
              <p:nvSpPr>
                <p:cNvPr id="182284" name="Line 11"/>
                <p:cNvSpPr>
                  <a:spLocks noChangeShapeType="1"/>
                </p:cNvSpPr>
                <p:nvPr/>
              </p:nvSpPr>
              <p:spPr bwMode="auto">
                <a:xfrm>
                  <a:off x="0" y="432"/>
                  <a:ext cx="5616" cy="0"/>
                </a:xfrm>
                <a:prstGeom prst="line">
                  <a:avLst/>
                </a:prstGeom>
                <a:noFill/>
                <a:ln w="19050">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285" name="Line 12"/>
                <p:cNvSpPr>
                  <a:spLocks noChangeShapeType="1"/>
                </p:cNvSpPr>
                <p:nvPr/>
              </p:nvSpPr>
              <p:spPr bwMode="auto">
                <a:xfrm>
                  <a:off x="0" y="3984"/>
                  <a:ext cx="5760" cy="0"/>
                </a:xfrm>
                <a:prstGeom prst="line">
                  <a:avLst/>
                </a:prstGeom>
                <a:noFill/>
                <a:ln w="38100">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286" name="Rectangle 13"/>
                <p:cNvSpPr>
                  <a:spLocks noChangeArrowheads="1"/>
                </p:cNvSpPr>
                <p:nvPr/>
              </p:nvSpPr>
              <p:spPr bwMode="auto">
                <a:xfrm>
                  <a:off x="0" y="4032"/>
                  <a:ext cx="5760" cy="288"/>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2287" name="Rectangle 14"/>
                <p:cNvSpPr>
                  <a:spLocks noChangeArrowheads="1"/>
                </p:cNvSpPr>
                <p:nvPr/>
              </p:nvSpPr>
              <p:spPr bwMode="auto">
                <a:xfrm>
                  <a:off x="3432" y="3984"/>
                  <a:ext cx="1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en-US" altLang="zh-CN">
                    <a:solidFill>
                      <a:schemeClr val="bg1"/>
                    </a:solidFill>
                  </a:endParaRPr>
                </a:p>
              </p:txBody>
            </p:sp>
            <p:sp>
              <p:nvSpPr>
                <p:cNvPr id="182288" name="Line 15"/>
                <p:cNvSpPr>
                  <a:spLocks noChangeShapeType="1"/>
                </p:cNvSpPr>
                <p:nvPr/>
              </p:nvSpPr>
              <p:spPr bwMode="auto">
                <a:xfrm>
                  <a:off x="5568" y="480"/>
                  <a:ext cx="0" cy="3504"/>
                </a:xfrm>
                <a:prstGeom prst="line">
                  <a:avLst/>
                </a:prstGeom>
                <a:noFill/>
                <a:ln w="95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289" name="Line 16"/>
                <p:cNvSpPr>
                  <a:spLocks noChangeShapeType="1"/>
                </p:cNvSpPr>
                <p:nvPr/>
              </p:nvSpPr>
              <p:spPr bwMode="auto">
                <a:xfrm>
                  <a:off x="5616" y="432"/>
                  <a:ext cx="0" cy="3552"/>
                </a:xfrm>
                <a:prstGeom prst="line">
                  <a:avLst/>
                </a:prstGeom>
                <a:noFill/>
                <a:ln w="95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290" name="Rectangle 17"/>
                <p:cNvSpPr>
                  <a:spLocks noChangeArrowheads="1"/>
                </p:cNvSpPr>
                <p:nvPr/>
              </p:nvSpPr>
              <p:spPr bwMode="auto">
                <a:xfrm>
                  <a:off x="5568" y="0"/>
                  <a:ext cx="192" cy="480"/>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pic>
              <p:nvPicPr>
                <p:cNvPr id="182291" name="Picture 18" descr="E:\课件素材\插件图片2\A-2-8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8" y="0"/>
                  <a:ext cx="704"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92" name="Picture 19" descr="E:\课件素材\插件图片3\CJ364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 y="2160"/>
                  <a:ext cx="2064" cy="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93" name="Line 20"/>
                <p:cNvSpPr>
                  <a:spLocks noChangeShapeType="1"/>
                </p:cNvSpPr>
                <p:nvPr/>
              </p:nvSpPr>
              <p:spPr bwMode="auto">
                <a:xfrm flipV="1">
                  <a:off x="0" y="480"/>
                  <a:ext cx="5568" cy="3"/>
                </a:xfrm>
                <a:prstGeom prst="line">
                  <a:avLst/>
                </a:prstGeom>
                <a:noFill/>
                <a:ln w="19050">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182278" name="Picture 22" descr="E:\课件素材\GIF动画插件1\GIF031.GIF">
                <a:hlinkClick r:id="" action="ppaction://hlinkshowjump?jump=nextslide"/>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458" y="4075"/>
                <a:ext cx="302"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9" name="Text Box 23"/>
              <p:cNvSpPr txBox="1">
                <a:spLocks noChangeArrowheads="1"/>
              </p:cNvSpPr>
              <p:nvPr/>
            </p:nvSpPr>
            <p:spPr bwMode="auto">
              <a:xfrm rot="42973">
                <a:off x="1344" y="2275"/>
                <a:ext cx="63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dirty="0">
                    <a:solidFill>
                      <a:srgbClr val="FF6600"/>
                    </a:solidFill>
                    <a:latin typeface="幼圆" pitchFamily="49" charset="-122"/>
                    <a:ea typeface="幼圆" pitchFamily="49" charset="-122"/>
                  </a:rPr>
                  <a:t>Java</a:t>
                </a:r>
              </a:p>
            </p:txBody>
          </p:sp>
        </p:grpSp>
        <p:sp>
          <p:nvSpPr>
            <p:cNvPr id="182276" name="Text Box 24"/>
            <p:cNvSpPr txBox="1">
              <a:spLocks noChangeArrowheads="1"/>
            </p:cNvSpPr>
            <p:nvPr/>
          </p:nvSpPr>
          <p:spPr bwMode="auto">
            <a:xfrm>
              <a:off x="4972" y="67"/>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i="1">
                  <a:solidFill>
                    <a:srgbClr val="FF6600"/>
                  </a:solidFill>
                  <a:latin typeface="幼圆" pitchFamily="49" charset="-122"/>
                  <a:ea typeface="幼圆" pitchFamily="49" charset="-122"/>
                </a:rPr>
                <a:t>Java</a:t>
              </a:r>
            </a:p>
          </p:txBody>
        </p:sp>
      </p:grpSp>
    </p:spTree>
  </p:cSld>
  <p:clrMapOvr>
    <a:masterClrMapping/>
  </p:clrMapOvr>
  <p:transition>
    <p:blinds/>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1490" name="Text Box 4"/>
          <p:cNvSpPr txBox="1">
            <a:spLocks noChangeArrowheads="1"/>
          </p:cNvSpPr>
          <p:nvPr/>
        </p:nvSpPr>
        <p:spPr bwMode="auto">
          <a:xfrm>
            <a:off x="381000" y="838200"/>
            <a:ext cx="8534400"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en-US" altLang="zh-CN" b="1"/>
              <a:t>5. </a:t>
            </a:r>
            <a:r>
              <a:rPr lang="zh-CN" altLang="en-US" b="1"/>
              <a:t>简单易用</a:t>
            </a:r>
          </a:p>
          <a:p>
            <a:pPr eaLnBrk="1" hangingPunct="1">
              <a:lnSpc>
                <a:spcPct val="150000"/>
              </a:lnSpc>
              <a:spcBef>
                <a:spcPct val="50000"/>
              </a:spcBef>
            </a:pPr>
            <a:r>
              <a:rPr lang="zh-CN" altLang="en-US"/>
              <a:t>        </a:t>
            </a:r>
            <a:r>
              <a:rPr lang="en-US" altLang="zh-CN"/>
              <a:t>Java</a:t>
            </a:r>
            <a:r>
              <a:rPr lang="zh-CN" altLang="en-US"/>
              <a:t>源代码的书写不拘泥于特定的环境，可以用记事本、文本编辑器等编辑软件来实现，然后将源文件进行编译，编译通过后可直接运行，通过调试则可得到想要的结果。</a:t>
            </a:r>
          </a:p>
        </p:txBody>
      </p:sp>
    </p:spTree>
  </p:cSld>
  <p:clrMapOvr>
    <a:masterClrMapping/>
  </p:clrMapOvr>
  <p:transition>
    <p:blinds/>
  </p:transition>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8050" name="Text Box 2"/>
          <p:cNvSpPr txBox="1">
            <a:spLocks noChangeArrowheads="1"/>
          </p:cNvSpPr>
          <p:nvPr/>
        </p:nvSpPr>
        <p:spPr bwMode="auto">
          <a:xfrm>
            <a:off x="609600" y="685800"/>
            <a:ext cx="8382000" cy="429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2.4.2   for</a:t>
            </a:r>
            <a:r>
              <a:rPr lang="zh-CN" altLang="en-US" b="1"/>
              <a:t>循环语句</a:t>
            </a:r>
          </a:p>
          <a:p>
            <a:pPr lvl="1" eaLnBrk="1" hangingPunct="1">
              <a:lnSpc>
                <a:spcPct val="150000"/>
              </a:lnSpc>
              <a:spcBef>
                <a:spcPct val="50000"/>
              </a:spcBef>
            </a:pPr>
            <a:r>
              <a:rPr lang="en-US" altLang="zh-CN"/>
              <a:t>for</a:t>
            </a:r>
            <a:r>
              <a:rPr lang="zh-CN" altLang="en-US"/>
              <a:t>循环语句实现已知次数的循环，其基本格式为：</a:t>
            </a:r>
          </a:p>
          <a:p>
            <a:pPr lvl="1" eaLnBrk="1" hangingPunct="1">
              <a:lnSpc>
                <a:spcPct val="150000"/>
              </a:lnSpc>
              <a:spcBef>
                <a:spcPct val="50000"/>
              </a:spcBef>
            </a:pPr>
            <a:r>
              <a:rPr lang="en-US" altLang="zh-CN"/>
              <a:t>for(</a:t>
            </a:r>
            <a:r>
              <a:rPr lang="zh-CN" altLang="en-US"/>
              <a:t>初始化表达式</a:t>
            </a:r>
            <a:r>
              <a:rPr lang="en-US" altLang="zh-CN"/>
              <a:t>;</a:t>
            </a:r>
            <a:r>
              <a:rPr lang="zh-CN" altLang="en-US"/>
              <a:t>测试表达式</a:t>
            </a:r>
            <a:r>
              <a:rPr lang="en-US" altLang="zh-CN"/>
              <a:t>;</a:t>
            </a:r>
            <a:r>
              <a:rPr lang="zh-CN" altLang="en-US"/>
              <a:t>步长</a:t>
            </a:r>
            <a:r>
              <a:rPr lang="en-US" altLang="zh-CN"/>
              <a:t>)</a:t>
            </a:r>
          </a:p>
          <a:p>
            <a:pPr lvl="1" eaLnBrk="1" hangingPunct="1">
              <a:lnSpc>
                <a:spcPct val="150000"/>
              </a:lnSpc>
              <a:spcBef>
                <a:spcPct val="50000"/>
              </a:spcBef>
            </a:pPr>
            <a:r>
              <a:rPr lang="en-US" altLang="zh-CN"/>
              <a:t>{</a:t>
            </a:r>
          </a:p>
          <a:p>
            <a:pPr lvl="1" eaLnBrk="1" hangingPunct="1">
              <a:lnSpc>
                <a:spcPct val="150000"/>
              </a:lnSpc>
              <a:spcBef>
                <a:spcPct val="50000"/>
              </a:spcBef>
            </a:pPr>
            <a:r>
              <a:rPr lang="en-US" altLang="zh-CN"/>
              <a:t>	</a:t>
            </a:r>
            <a:r>
              <a:rPr lang="zh-CN" altLang="en-US"/>
              <a:t>语句或块</a:t>
            </a:r>
            <a:r>
              <a:rPr lang="en-US" altLang="zh-CN"/>
              <a:t>;</a:t>
            </a:r>
          </a:p>
          <a:p>
            <a:pPr lvl="1" eaLnBrk="1" hangingPunct="1">
              <a:lnSpc>
                <a:spcPct val="150000"/>
              </a:lnSpc>
              <a:spcBef>
                <a:spcPct val="50000"/>
              </a:spcBef>
            </a:pPr>
            <a:r>
              <a:rPr lang="en-US" altLang="zh-CN"/>
              <a:t>}</a:t>
            </a:r>
          </a:p>
        </p:txBody>
      </p:sp>
    </p:spTree>
  </p:cSld>
  <p:clrMapOvr>
    <a:masterClrMapping/>
  </p:clrMapOvr>
  <p:transition>
    <p:zoom dir="in"/>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9074" name="Text Box 2"/>
          <p:cNvSpPr txBox="1">
            <a:spLocks noChangeArrowheads="1"/>
          </p:cNvSpPr>
          <p:nvPr/>
        </p:nvSpPr>
        <p:spPr bwMode="auto">
          <a:xfrm>
            <a:off x="457200" y="762000"/>
            <a:ext cx="85344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其执行顺序如下：</a:t>
            </a:r>
          </a:p>
          <a:p>
            <a:pPr eaLnBrk="1" hangingPunct="1">
              <a:lnSpc>
                <a:spcPct val="150000"/>
              </a:lnSpc>
              <a:spcBef>
                <a:spcPct val="50000"/>
              </a:spcBef>
            </a:pPr>
            <a:r>
              <a:rPr lang="zh-CN" altLang="en-US"/>
              <a:t>       </a:t>
            </a:r>
            <a:r>
              <a:rPr lang="en-US" altLang="zh-CN"/>
              <a:t>(1) </a:t>
            </a:r>
            <a:r>
              <a:rPr lang="zh-CN" altLang="en-US"/>
              <a:t>首先运行初始化表达式。</a:t>
            </a:r>
          </a:p>
          <a:p>
            <a:pPr eaLnBrk="1" hangingPunct="1">
              <a:lnSpc>
                <a:spcPct val="150000"/>
              </a:lnSpc>
              <a:spcBef>
                <a:spcPct val="50000"/>
              </a:spcBef>
            </a:pPr>
            <a:r>
              <a:rPr lang="zh-CN" altLang="en-US"/>
              <a:t>       </a:t>
            </a:r>
            <a:r>
              <a:rPr lang="en-US" altLang="zh-CN"/>
              <a:t>(2) </a:t>
            </a:r>
            <a:r>
              <a:rPr lang="zh-CN" altLang="en-US"/>
              <a:t>然后计算测试表达式，如果表达式为</a:t>
            </a:r>
            <a:r>
              <a:rPr lang="en-US" altLang="zh-CN"/>
              <a:t>true</a:t>
            </a:r>
            <a:r>
              <a:rPr lang="zh-CN" altLang="en-US"/>
              <a:t>，执行语句或块；如果表达式为</a:t>
            </a:r>
            <a:r>
              <a:rPr lang="en-US" altLang="zh-CN"/>
              <a:t>false</a:t>
            </a:r>
            <a:r>
              <a:rPr lang="zh-CN" altLang="en-US"/>
              <a:t>，退出</a:t>
            </a:r>
            <a:r>
              <a:rPr lang="en-US" altLang="zh-CN"/>
              <a:t>for</a:t>
            </a:r>
            <a:r>
              <a:rPr lang="zh-CN" altLang="en-US"/>
              <a:t>循环。</a:t>
            </a:r>
          </a:p>
          <a:p>
            <a:pPr eaLnBrk="1" hangingPunct="1">
              <a:lnSpc>
                <a:spcPct val="150000"/>
              </a:lnSpc>
              <a:spcBef>
                <a:spcPct val="50000"/>
              </a:spcBef>
            </a:pPr>
            <a:r>
              <a:rPr lang="zh-CN" altLang="en-US"/>
              <a:t>       </a:t>
            </a:r>
            <a:r>
              <a:rPr lang="en-US" altLang="zh-CN"/>
              <a:t>(3) </a:t>
            </a:r>
            <a:r>
              <a:rPr lang="zh-CN" altLang="en-US"/>
              <a:t>最后执行步长。 </a:t>
            </a:r>
          </a:p>
        </p:txBody>
      </p:sp>
    </p:spTree>
  </p:cSld>
  <p:clrMapOvr>
    <a:masterClrMapping/>
  </p:clrMapOvr>
  <p:transition>
    <p:zoom dir="in"/>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0098" name="Text Box 2"/>
          <p:cNvSpPr txBox="1">
            <a:spLocks noChangeArrowheads="1"/>
          </p:cNvSpPr>
          <p:nvPr/>
        </p:nvSpPr>
        <p:spPr bwMode="auto">
          <a:xfrm>
            <a:off x="228600" y="415925"/>
            <a:ext cx="8763000" cy="613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a:t>       【</a:t>
            </a:r>
            <a:r>
              <a:rPr lang="zh-CN" altLang="en-US"/>
              <a:t>例</a:t>
            </a:r>
            <a:r>
              <a:rPr lang="en-US" altLang="zh-CN"/>
              <a:t>2.9】</a:t>
            </a:r>
            <a:r>
              <a:rPr lang="zh-CN" altLang="en-US"/>
              <a:t>用</a:t>
            </a:r>
            <a:r>
              <a:rPr lang="en-US" altLang="zh-CN"/>
              <a:t>for</a:t>
            </a:r>
            <a:r>
              <a:rPr lang="zh-CN" altLang="en-US"/>
              <a:t>循环统计</a:t>
            </a:r>
            <a:r>
              <a:rPr lang="en-US" altLang="zh-CN"/>
              <a:t>1</a:t>
            </a:r>
            <a:r>
              <a:rPr lang="zh-CN" altLang="en-US"/>
              <a:t>～</a:t>
            </a:r>
            <a:r>
              <a:rPr lang="en-US" altLang="zh-CN"/>
              <a:t>100(</a:t>
            </a:r>
            <a:r>
              <a:rPr lang="zh-CN" altLang="en-US"/>
              <a:t>包括</a:t>
            </a:r>
            <a:r>
              <a:rPr lang="en-US" altLang="zh-CN"/>
              <a:t>100)</a:t>
            </a:r>
            <a:r>
              <a:rPr lang="zh-CN" altLang="en-US"/>
              <a:t>之间数的总和。程序输出结果如图</a:t>
            </a:r>
            <a:r>
              <a:rPr lang="en-US" altLang="zh-CN"/>
              <a:t>2.9</a:t>
            </a:r>
            <a:r>
              <a:rPr lang="zh-CN" altLang="en-US"/>
              <a:t>所示。源程序代码如下：</a:t>
            </a:r>
          </a:p>
          <a:p>
            <a:pPr lvl="1" eaLnBrk="1" hangingPunct="1">
              <a:lnSpc>
                <a:spcPct val="90000"/>
              </a:lnSpc>
              <a:spcBef>
                <a:spcPct val="50000"/>
              </a:spcBef>
            </a:pPr>
            <a:r>
              <a:rPr lang="en-US" altLang="zh-CN" sz="2200"/>
              <a:t>//</a:t>
            </a:r>
            <a:r>
              <a:rPr lang="zh-CN" altLang="en-US" sz="2200"/>
              <a:t>程序文件名称为</a:t>
            </a:r>
            <a:r>
              <a:rPr lang="en-US" altLang="zh-CN" sz="2200"/>
              <a:t>TestFor.java</a:t>
            </a:r>
          </a:p>
          <a:p>
            <a:pPr lvl="1" eaLnBrk="1" hangingPunct="1">
              <a:lnSpc>
                <a:spcPct val="90000"/>
              </a:lnSpc>
              <a:spcBef>
                <a:spcPct val="50000"/>
              </a:spcBef>
            </a:pPr>
            <a:r>
              <a:rPr lang="en-US" altLang="zh-CN" sz="2200"/>
              <a:t>public class TestFor</a:t>
            </a:r>
          </a:p>
          <a:p>
            <a:pPr lvl="1" eaLnBrk="1" hangingPunct="1">
              <a:lnSpc>
                <a:spcPct val="90000"/>
              </a:lnSpc>
              <a:spcBef>
                <a:spcPct val="50000"/>
              </a:spcBef>
            </a:pPr>
            <a:r>
              <a:rPr lang="en-US" altLang="zh-CN" sz="2200"/>
              <a:t>{</a:t>
            </a:r>
          </a:p>
          <a:p>
            <a:pPr lvl="1" eaLnBrk="1" hangingPunct="1">
              <a:lnSpc>
                <a:spcPct val="90000"/>
              </a:lnSpc>
              <a:spcBef>
                <a:spcPct val="50000"/>
              </a:spcBef>
            </a:pPr>
            <a:r>
              <a:rPr lang="en-US" altLang="zh-CN" sz="2200"/>
              <a:t>	public static void main(String args[])</a:t>
            </a:r>
          </a:p>
          <a:p>
            <a:pPr lvl="1" eaLnBrk="1" hangingPunct="1">
              <a:lnSpc>
                <a:spcPct val="90000"/>
              </a:lnSpc>
              <a:spcBef>
                <a:spcPct val="50000"/>
              </a:spcBef>
            </a:pPr>
            <a:r>
              <a:rPr lang="en-US" altLang="zh-CN" sz="2200"/>
              <a:t>	{</a:t>
            </a:r>
          </a:p>
          <a:p>
            <a:pPr lvl="1" eaLnBrk="1" hangingPunct="1">
              <a:lnSpc>
                <a:spcPct val="90000"/>
              </a:lnSpc>
              <a:spcBef>
                <a:spcPct val="50000"/>
              </a:spcBef>
            </a:pPr>
            <a:r>
              <a:rPr lang="en-US" altLang="zh-CN" sz="2200"/>
              <a:t>	      int sum = 0;</a:t>
            </a:r>
          </a:p>
          <a:p>
            <a:pPr lvl="1" eaLnBrk="1" hangingPunct="1">
              <a:lnSpc>
                <a:spcPct val="90000"/>
              </a:lnSpc>
              <a:spcBef>
                <a:spcPct val="50000"/>
              </a:spcBef>
            </a:pPr>
            <a:r>
              <a:rPr lang="en-US" altLang="zh-CN" sz="2200"/>
              <a:t>	      for(int i = 1; i&lt;=100; i++)</a:t>
            </a:r>
          </a:p>
          <a:p>
            <a:pPr lvl="1" eaLnBrk="1" hangingPunct="1">
              <a:lnSpc>
                <a:spcPct val="90000"/>
              </a:lnSpc>
              <a:spcBef>
                <a:spcPct val="50000"/>
              </a:spcBef>
            </a:pPr>
            <a:r>
              <a:rPr lang="en-US" altLang="zh-CN" sz="2200"/>
              <a:t>		sum += i;</a:t>
            </a:r>
          </a:p>
          <a:p>
            <a:pPr lvl="1" eaLnBrk="1" hangingPunct="1">
              <a:lnSpc>
                <a:spcPct val="90000"/>
              </a:lnSpc>
              <a:spcBef>
                <a:spcPct val="50000"/>
              </a:spcBef>
            </a:pPr>
            <a:r>
              <a:rPr lang="en-US" altLang="zh-CN" sz="2200"/>
              <a:t>	      System.out.println("1</a:t>
            </a:r>
            <a:r>
              <a:rPr lang="zh-CN" altLang="en-US" sz="2200"/>
              <a:t>到</a:t>
            </a:r>
            <a:r>
              <a:rPr lang="en-US" altLang="zh-CN" sz="2200"/>
              <a:t>100(</a:t>
            </a:r>
            <a:r>
              <a:rPr lang="zh-CN" altLang="en-US" sz="2200"/>
              <a:t>包括</a:t>
            </a:r>
            <a:r>
              <a:rPr lang="en-US" altLang="zh-CN" sz="2200"/>
              <a:t>100)</a:t>
            </a:r>
            <a:r>
              <a:rPr lang="zh-CN" altLang="en-US" sz="2200"/>
              <a:t>的数的总和为：</a:t>
            </a:r>
            <a:r>
              <a:rPr lang="en-US" altLang="zh-CN" sz="2200"/>
              <a:t>" + sum);</a:t>
            </a:r>
          </a:p>
          <a:p>
            <a:pPr lvl="1" eaLnBrk="1" hangingPunct="1">
              <a:lnSpc>
                <a:spcPct val="90000"/>
              </a:lnSpc>
              <a:spcBef>
                <a:spcPct val="50000"/>
              </a:spcBef>
            </a:pPr>
            <a:r>
              <a:rPr lang="en-US" altLang="zh-CN" sz="2200"/>
              <a:t>	}</a:t>
            </a:r>
          </a:p>
          <a:p>
            <a:pPr lvl="1" eaLnBrk="1" hangingPunct="1">
              <a:lnSpc>
                <a:spcPct val="90000"/>
              </a:lnSpc>
              <a:spcBef>
                <a:spcPct val="50000"/>
              </a:spcBef>
            </a:pPr>
            <a:r>
              <a:rPr lang="en-US" altLang="zh-CN" sz="2200"/>
              <a:t>}</a:t>
            </a:r>
          </a:p>
        </p:txBody>
      </p:sp>
    </p:spTree>
  </p:cSld>
  <p:clrMapOvr>
    <a:masterClrMapping/>
  </p:clrMapOvr>
  <p:transition>
    <p:zoom dir="in"/>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7" name="Rectangle 2"/>
          <p:cNvSpPr>
            <a:spLocks noChangeArrowheads="1"/>
          </p:cNvSpPr>
          <p:nvPr/>
        </p:nvSpPr>
        <p:spPr bwMode="auto">
          <a:xfrm>
            <a:off x="3146425" y="5029200"/>
            <a:ext cx="2851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2.9  </a:t>
            </a:r>
            <a:r>
              <a:rPr lang="zh-CN" altLang="en-US"/>
              <a:t>程序输出结果</a:t>
            </a:r>
          </a:p>
        </p:txBody>
      </p:sp>
      <p:graphicFrame>
        <p:nvGraphicFramePr>
          <p:cNvPr id="26626" name="Object 3"/>
          <p:cNvGraphicFramePr>
            <a:graphicFrameLocks noChangeAspect="1"/>
          </p:cNvGraphicFramePr>
          <p:nvPr/>
        </p:nvGraphicFramePr>
        <p:xfrm>
          <a:off x="685800" y="1600200"/>
          <a:ext cx="7772400" cy="2536825"/>
        </p:xfrm>
        <a:graphic>
          <a:graphicData uri="http://schemas.openxmlformats.org/presentationml/2006/ole">
            <mc:AlternateContent xmlns:mc="http://schemas.openxmlformats.org/markup-compatibility/2006">
              <mc:Choice xmlns:v="urn:schemas-microsoft-com:vml" Requires="v">
                <p:oleObj spid="_x0000_s26628" name="Bitmap Image" r:id="rId3" imgW="4023709" imgH="1310754" progId="Paint.Picture">
                  <p:embed/>
                </p:oleObj>
              </mc:Choice>
              <mc:Fallback>
                <p:oleObj name="Bitmap Image" r:id="rId3" imgW="4023709" imgH="1310754"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600200"/>
                        <a:ext cx="7772400" cy="2536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1122" name="Text Box 2"/>
          <p:cNvSpPr txBox="1">
            <a:spLocks noChangeArrowheads="1"/>
          </p:cNvSpPr>
          <p:nvPr/>
        </p:nvSpPr>
        <p:spPr bwMode="auto">
          <a:xfrm>
            <a:off x="381000" y="762000"/>
            <a:ext cx="8458200" cy="498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b="1"/>
              <a:t>2.4.3  while</a:t>
            </a:r>
            <a:r>
              <a:rPr lang="zh-CN" altLang="en-US" b="1"/>
              <a:t>循环语句</a:t>
            </a:r>
          </a:p>
          <a:p>
            <a:pPr eaLnBrk="1" hangingPunct="1">
              <a:lnSpc>
                <a:spcPct val="130000"/>
              </a:lnSpc>
              <a:spcBef>
                <a:spcPct val="50000"/>
              </a:spcBef>
            </a:pPr>
            <a:r>
              <a:rPr lang="zh-CN" altLang="en-US"/>
              <a:t>       </a:t>
            </a:r>
            <a:r>
              <a:rPr lang="en-US" altLang="zh-CN"/>
              <a:t>while</a:t>
            </a:r>
            <a:r>
              <a:rPr lang="zh-CN" altLang="en-US"/>
              <a:t>循环语句实现受条件控制的循环，其基本格式为：</a:t>
            </a:r>
          </a:p>
          <a:p>
            <a:pPr eaLnBrk="1" hangingPunct="1">
              <a:lnSpc>
                <a:spcPct val="130000"/>
              </a:lnSpc>
              <a:spcBef>
                <a:spcPct val="50000"/>
              </a:spcBef>
            </a:pPr>
            <a:r>
              <a:rPr lang="zh-CN" altLang="en-US"/>
              <a:t>       </a:t>
            </a:r>
            <a:r>
              <a:rPr lang="en-US" altLang="zh-CN"/>
              <a:t>while(</a:t>
            </a:r>
            <a:r>
              <a:rPr lang="zh-CN" altLang="en-US"/>
              <a:t>布尔表达式</a:t>
            </a:r>
            <a:r>
              <a:rPr lang="en-US" altLang="zh-CN"/>
              <a:t>)</a:t>
            </a:r>
          </a:p>
          <a:p>
            <a:pPr eaLnBrk="1" hangingPunct="1">
              <a:lnSpc>
                <a:spcPct val="130000"/>
              </a:lnSpc>
              <a:spcBef>
                <a:spcPct val="50000"/>
              </a:spcBef>
            </a:pPr>
            <a:r>
              <a:rPr lang="en-US" altLang="zh-CN"/>
              <a:t>       {</a:t>
            </a:r>
          </a:p>
          <a:p>
            <a:pPr eaLnBrk="1" hangingPunct="1">
              <a:lnSpc>
                <a:spcPct val="130000"/>
              </a:lnSpc>
              <a:spcBef>
                <a:spcPct val="50000"/>
              </a:spcBef>
            </a:pPr>
            <a:r>
              <a:rPr lang="en-US" altLang="zh-CN"/>
              <a:t>		</a:t>
            </a:r>
            <a:r>
              <a:rPr lang="zh-CN" altLang="en-US"/>
              <a:t>语句或块</a:t>
            </a:r>
            <a:r>
              <a:rPr lang="en-US" altLang="zh-CN"/>
              <a:t>;</a:t>
            </a:r>
          </a:p>
          <a:p>
            <a:pPr eaLnBrk="1" hangingPunct="1">
              <a:lnSpc>
                <a:spcPct val="130000"/>
              </a:lnSpc>
              <a:spcBef>
                <a:spcPct val="50000"/>
              </a:spcBef>
            </a:pPr>
            <a:r>
              <a:rPr lang="en-US" altLang="zh-CN"/>
              <a:t>        }</a:t>
            </a:r>
          </a:p>
          <a:p>
            <a:pPr eaLnBrk="1" hangingPunct="1">
              <a:lnSpc>
                <a:spcPct val="130000"/>
              </a:lnSpc>
              <a:spcBef>
                <a:spcPct val="50000"/>
              </a:spcBef>
            </a:pPr>
            <a:r>
              <a:rPr lang="en-US" altLang="zh-CN"/>
              <a:t>       </a:t>
            </a:r>
            <a:r>
              <a:rPr lang="zh-CN" altLang="en-US"/>
              <a:t>当布尔表达式为</a:t>
            </a:r>
            <a:r>
              <a:rPr lang="en-US" altLang="zh-CN"/>
              <a:t>true</a:t>
            </a:r>
            <a:r>
              <a:rPr lang="zh-CN" altLang="en-US"/>
              <a:t>时，执行语句或块，否则跳出</a:t>
            </a:r>
            <a:r>
              <a:rPr lang="en-US" altLang="zh-CN"/>
              <a:t>while</a:t>
            </a:r>
            <a:r>
              <a:rPr lang="zh-CN" altLang="en-US"/>
              <a:t>循环。</a:t>
            </a:r>
          </a:p>
        </p:txBody>
      </p:sp>
    </p:spTree>
  </p:cSld>
  <p:clrMapOvr>
    <a:masterClrMapping/>
  </p:clrMapOvr>
  <p:transition>
    <p:zoom dir="in"/>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2146" name="Text Box 2"/>
          <p:cNvSpPr txBox="1">
            <a:spLocks noChangeArrowheads="1"/>
          </p:cNvSpPr>
          <p:nvPr/>
        </p:nvSpPr>
        <p:spPr bwMode="auto">
          <a:xfrm>
            <a:off x="152400" y="693738"/>
            <a:ext cx="9032875" cy="502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a:t>上面</a:t>
            </a:r>
            <a:r>
              <a:rPr lang="en-US" altLang="zh-CN"/>
              <a:t>for</a:t>
            </a:r>
            <a:r>
              <a:rPr lang="zh-CN" altLang="en-US"/>
              <a:t>循环语句的例子改为</a:t>
            </a:r>
            <a:r>
              <a:rPr lang="en-US" altLang="zh-CN"/>
              <a:t>while</a:t>
            </a:r>
            <a:r>
              <a:rPr lang="zh-CN" altLang="en-US"/>
              <a:t>语句后如下所示：</a:t>
            </a:r>
          </a:p>
          <a:p>
            <a:pPr eaLnBrk="1" hangingPunct="1">
              <a:lnSpc>
                <a:spcPct val="150000"/>
              </a:lnSpc>
            </a:pPr>
            <a:r>
              <a:rPr lang="zh-CN" altLang="en-US"/>
              <a:t>	</a:t>
            </a:r>
            <a:r>
              <a:rPr lang="en-US" altLang="zh-CN"/>
              <a:t>int sum = 0;</a:t>
            </a:r>
          </a:p>
          <a:p>
            <a:pPr eaLnBrk="1" hangingPunct="1">
              <a:lnSpc>
                <a:spcPct val="150000"/>
              </a:lnSpc>
            </a:pPr>
            <a:r>
              <a:rPr lang="en-US" altLang="zh-CN"/>
              <a:t>	int i = 1;</a:t>
            </a:r>
          </a:p>
          <a:p>
            <a:pPr eaLnBrk="1" hangingPunct="1">
              <a:lnSpc>
                <a:spcPct val="150000"/>
              </a:lnSpc>
            </a:pPr>
            <a:r>
              <a:rPr lang="en-US" altLang="zh-CN"/>
              <a:t>	while (i&lt;=100)</a:t>
            </a:r>
          </a:p>
          <a:p>
            <a:pPr eaLnBrk="1" hangingPunct="1">
              <a:lnSpc>
                <a:spcPct val="150000"/>
              </a:lnSpc>
            </a:pPr>
            <a:r>
              <a:rPr lang="en-US" altLang="zh-CN"/>
              <a:t>	{</a:t>
            </a:r>
          </a:p>
          <a:p>
            <a:pPr eaLnBrk="1" hangingPunct="1">
              <a:lnSpc>
                <a:spcPct val="150000"/>
              </a:lnSpc>
            </a:pPr>
            <a:r>
              <a:rPr lang="en-US" altLang="zh-CN"/>
              <a:t>	sum += i; </a:t>
            </a:r>
          </a:p>
          <a:p>
            <a:pPr lvl="3" eaLnBrk="1" hangingPunct="1">
              <a:lnSpc>
                <a:spcPct val="150000"/>
              </a:lnSpc>
            </a:pPr>
            <a:r>
              <a:rPr lang="en-US" altLang="zh-CN"/>
              <a:t>i++;</a:t>
            </a:r>
          </a:p>
          <a:p>
            <a:pPr lvl="3" eaLnBrk="1" hangingPunct="1">
              <a:lnSpc>
                <a:spcPct val="150000"/>
              </a:lnSpc>
            </a:pPr>
            <a:r>
              <a:rPr lang="en-US" altLang="zh-CN"/>
              <a:t>}</a:t>
            </a:r>
          </a:p>
          <a:p>
            <a:pPr eaLnBrk="1" hangingPunct="1">
              <a:lnSpc>
                <a:spcPct val="150000"/>
              </a:lnSpc>
            </a:pPr>
            <a:r>
              <a:rPr lang="en-US" altLang="zh-CN"/>
              <a:t>	System.out.println("1</a:t>
            </a:r>
            <a:r>
              <a:rPr lang="zh-CN" altLang="en-US"/>
              <a:t>到</a:t>
            </a:r>
            <a:r>
              <a:rPr lang="en-US" altLang="zh-CN"/>
              <a:t>100(</a:t>
            </a:r>
            <a:r>
              <a:rPr lang="zh-CN" altLang="en-US"/>
              <a:t>包括</a:t>
            </a:r>
            <a:r>
              <a:rPr lang="en-US" altLang="zh-CN"/>
              <a:t>100)</a:t>
            </a:r>
            <a:r>
              <a:rPr lang="zh-CN" altLang="en-US"/>
              <a:t>的数的总和为：</a:t>
            </a:r>
            <a:r>
              <a:rPr lang="en-US" altLang="zh-CN"/>
              <a:t>" + sum);</a:t>
            </a:r>
          </a:p>
        </p:txBody>
      </p:sp>
    </p:spTree>
  </p:cSld>
  <p:clrMapOvr>
    <a:masterClrMapping/>
  </p:clrMapOvr>
  <p:transition>
    <p:zoom dir="in"/>
  </p:transition>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3170" name="Text Box 2"/>
          <p:cNvSpPr txBox="1">
            <a:spLocks noChangeArrowheads="1"/>
          </p:cNvSpPr>
          <p:nvPr/>
        </p:nvSpPr>
        <p:spPr bwMode="auto">
          <a:xfrm>
            <a:off x="889000" y="511175"/>
            <a:ext cx="70358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b="1"/>
              <a:t>2.4.4  do</a:t>
            </a:r>
            <a:r>
              <a:rPr lang="zh-CN" altLang="en-US" b="1"/>
              <a:t>语句</a:t>
            </a:r>
          </a:p>
          <a:p>
            <a:pPr lvl="1" eaLnBrk="1" hangingPunct="1">
              <a:lnSpc>
                <a:spcPct val="200000"/>
              </a:lnSpc>
            </a:pPr>
            <a:r>
              <a:rPr lang="en-US" altLang="zh-CN"/>
              <a:t>do</a:t>
            </a:r>
            <a:r>
              <a:rPr lang="zh-CN" altLang="en-US"/>
              <a:t>语句实现受条件控制的循环，其基本格式为：</a:t>
            </a:r>
          </a:p>
          <a:p>
            <a:pPr lvl="1" eaLnBrk="1" hangingPunct="1">
              <a:lnSpc>
                <a:spcPct val="200000"/>
              </a:lnSpc>
            </a:pPr>
            <a:r>
              <a:rPr lang="en-US" altLang="zh-CN"/>
              <a:t>do</a:t>
            </a:r>
          </a:p>
          <a:p>
            <a:pPr lvl="1" eaLnBrk="1" hangingPunct="1">
              <a:lnSpc>
                <a:spcPct val="200000"/>
              </a:lnSpc>
            </a:pPr>
            <a:r>
              <a:rPr lang="en-US" altLang="zh-CN"/>
              <a:t>{</a:t>
            </a:r>
          </a:p>
          <a:p>
            <a:pPr lvl="1" eaLnBrk="1" hangingPunct="1">
              <a:lnSpc>
                <a:spcPct val="200000"/>
              </a:lnSpc>
            </a:pPr>
            <a:r>
              <a:rPr lang="en-US" altLang="zh-CN"/>
              <a:t>	</a:t>
            </a:r>
            <a:r>
              <a:rPr lang="zh-CN" altLang="en-US"/>
              <a:t>语句或块</a:t>
            </a:r>
            <a:r>
              <a:rPr lang="en-US" altLang="zh-CN"/>
              <a:t>;</a:t>
            </a:r>
          </a:p>
          <a:p>
            <a:pPr lvl="1" eaLnBrk="1" hangingPunct="1">
              <a:lnSpc>
                <a:spcPct val="200000"/>
              </a:lnSpc>
            </a:pPr>
            <a:r>
              <a:rPr lang="en-US" altLang="zh-CN"/>
              <a:t>}</a:t>
            </a:r>
          </a:p>
          <a:p>
            <a:pPr lvl="1" eaLnBrk="1" hangingPunct="1">
              <a:lnSpc>
                <a:spcPct val="200000"/>
              </a:lnSpc>
            </a:pPr>
            <a:r>
              <a:rPr lang="en-US" altLang="zh-CN"/>
              <a:t>while(</a:t>
            </a:r>
            <a:r>
              <a:rPr lang="zh-CN" altLang="en-US"/>
              <a:t>布尔表达式</a:t>
            </a:r>
            <a:r>
              <a:rPr lang="en-US" altLang="zh-CN"/>
              <a:t>)</a:t>
            </a:r>
          </a:p>
        </p:txBody>
      </p:sp>
    </p:spTree>
  </p:cSld>
  <p:clrMapOvr>
    <a:masterClrMapping/>
  </p:clrMapOvr>
  <p:transition>
    <p:zoom dir="in"/>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4194" name="Text Box 2"/>
          <p:cNvSpPr txBox="1">
            <a:spLocks noChangeArrowheads="1"/>
          </p:cNvSpPr>
          <p:nvPr/>
        </p:nvSpPr>
        <p:spPr bwMode="auto">
          <a:xfrm>
            <a:off x="228600" y="466725"/>
            <a:ext cx="8686800"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zh-CN" altLang="en-US"/>
              <a:t>先执行语句或块，然后再判断布尔表达式。与</a:t>
            </a:r>
            <a:r>
              <a:rPr lang="en-US" altLang="zh-CN"/>
              <a:t>while</a:t>
            </a:r>
            <a:r>
              <a:rPr lang="zh-CN" altLang="en-US"/>
              <a:t>语句不同，当布尔表达式一次都不为</a:t>
            </a:r>
            <a:r>
              <a:rPr lang="en-US" altLang="zh-CN"/>
              <a:t>true</a:t>
            </a:r>
            <a:r>
              <a:rPr lang="zh-CN" altLang="en-US"/>
              <a:t>时，</a:t>
            </a:r>
            <a:r>
              <a:rPr lang="en-US" altLang="zh-CN"/>
              <a:t>while</a:t>
            </a:r>
            <a:r>
              <a:rPr lang="zh-CN" altLang="en-US"/>
              <a:t>语句一开始判断就跳出循环，不执行语句或块，而在</a:t>
            </a:r>
            <a:r>
              <a:rPr lang="en-US" altLang="zh-CN"/>
              <a:t>do</a:t>
            </a:r>
            <a:r>
              <a:rPr lang="zh-CN" altLang="en-US"/>
              <a:t>语句中则要执行一次。上面那个例子改为</a:t>
            </a:r>
            <a:r>
              <a:rPr lang="en-US" altLang="zh-CN"/>
              <a:t>do</a:t>
            </a:r>
            <a:r>
              <a:rPr lang="zh-CN" altLang="en-US"/>
              <a:t>循环为：</a:t>
            </a:r>
          </a:p>
          <a:p>
            <a:pPr eaLnBrk="1" hangingPunct="1">
              <a:lnSpc>
                <a:spcPct val="70000"/>
              </a:lnSpc>
              <a:spcBef>
                <a:spcPct val="50000"/>
              </a:spcBef>
            </a:pPr>
            <a:r>
              <a:rPr lang="zh-CN" altLang="en-US"/>
              <a:t>       </a:t>
            </a:r>
            <a:r>
              <a:rPr lang="en-US" altLang="zh-CN"/>
              <a:t>int sum = 0;</a:t>
            </a:r>
          </a:p>
          <a:p>
            <a:pPr eaLnBrk="1" hangingPunct="1">
              <a:lnSpc>
                <a:spcPct val="70000"/>
              </a:lnSpc>
              <a:spcBef>
                <a:spcPct val="50000"/>
              </a:spcBef>
            </a:pPr>
            <a:r>
              <a:rPr lang="en-US" altLang="zh-CN"/>
              <a:t>       int i = 1;</a:t>
            </a:r>
          </a:p>
          <a:p>
            <a:pPr eaLnBrk="1" hangingPunct="1">
              <a:lnSpc>
                <a:spcPct val="70000"/>
              </a:lnSpc>
              <a:spcBef>
                <a:spcPct val="50000"/>
              </a:spcBef>
            </a:pPr>
            <a:r>
              <a:rPr lang="en-US" altLang="zh-CN"/>
              <a:t>       do</a:t>
            </a:r>
          </a:p>
          <a:p>
            <a:pPr eaLnBrk="1" hangingPunct="1">
              <a:lnSpc>
                <a:spcPct val="70000"/>
              </a:lnSpc>
              <a:spcBef>
                <a:spcPct val="50000"/>
              </a:spcBef>
            </a:pPr>
            <a:r>
              <a:rPr lang="en-US" altLang="zh-CN"/>
              <a:t>       {</a:t>
            </a:r>
          </a:p>
          <a:p>
            <a:pPr eaLnBrk="1" hangingPunct="1">
              <a:lnSpc>
                <a:spcPct val="70000"/>
              </a:lnSpc>
              <a:spcBef>
                <a:spcPct val="50000"/>
              </a:spcBef>
            </a:pPr>
            <a:r>
              <a:rPr lang="en-US" altLang="zh-CN"/>
              <a:t>	sum += i; </a:t>
            </a:r>
          </a:p>
          <a:p>
            <a:pPr eaLnBrk="1" hangingPunct="1">
              <a:lnSpc>
                <a:spcPct val="70000"/>
              </a:lnSpc>
              <a:spcBef>
                <a:spcPct val="50000"/>
              </a:spcBef>
            </a:pPr>
            <a:r>
              <a:rPr lang="en-US" altLang="zh-CN"/>
              <a:t>	i++;</a:t>
            </a:r>
          </a:p>
          <a:p>
            <a:pPr eaLnBrk="1" hangingPunct="1">
              <a:lnSpc>
                <a:spcPct val="70000"/>
              </a:lnSpc>
              <a:spcBef>
                <a:spcPct val="50000"/>
              </a:spcBef>
            </a:pPr>
            <a:r>
              <a:rPr lang="en-US" altLang="zh-CN"/>
              <a:t>        }</a:t>
            </a:r>
          </a:p>
          <a:p>
            <a:pPr eaLnBrk="1" hangingPunct="1">
              <a:lnSpc>
                <a:spcPct val="70000"/>
              </a:lnSpc>
              <a:spcBef>
                <a:spcPct val="50000"/>
              </a:spcBef>
            </a:pPr>
            <a:r>
              <a:rPr lang="en-US" altLang="zh-CN"/>
              <a:t>        while (i&lt;=100);</a:t>
            </a:r>
          </a:p>
          <a:p>
            <a:pPr eaLnBrk="1" hangingPunct="1">
              <a:lnSpc>
                <a:spcPct val="70000"/>
              </a:lnSpc>
              <a:spcBef>
                <a:spcPct val="50000"/>
              </a:spcBef>
            </a:pPr>
            <a:r>
              <a:rPr lang="en-US" altLang="zh-CN"/>
              <a:t>        System.out.println("1</a:t>
            </a:r>
            <a:r>
              <a:rPr lang="zh-CN" altLang="en-US"/>
              <a:t>到</a:t>
            </a:r>
            <a:r>
              <a:rPr lang="en-US" altLang="zh-CN"/>
              <a:t>100(</a:t>
            </a:r>
            <a:r>
              <a:rPr lang="zh-CN" altLang="en-US"/>
              <a:t>包括</a:t>
            </a:r>
            <a:r>
              <a:rPr lang="en-US" altLang="zh-CN"/>
              <a:t>100)</a:t>
            </a:r>
            <a:r>
              <a:rPr lang="zh-CN" altLang="en-US"/>
              <a:t>的数的总和为：</a:t>
            </a:r>
            <a:r>
              <a:rPr lang="en-US" altLang="zh-CN"/>
              <a:t>" + sum);</a:t>
            </a:r>
          </a:p>
        </p:txBody>
      </p:sp>
      <p:sp>
        <p:nvSpPr>
          <p:cNvPr id="264195" name="AutoShape 3">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5218" name="Rectangle 2"/>
          <p:cNvSpPr>
            <a:spLocks noChangeArrowheads="1"/>
          </p:cNvSpPr>
          <p:nvPr/>
        </p:nvSpPr>
        <p:spPr bwMode="auto">
          <a:xfrm>
            <a:off x="2905125" y="792163"/>
            <a:ext cx="33337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2.5  </a:t>
            </a:r>
            <a:r>
              <a:rPr lang="zh-CN" altLang="en-US" sz="3200" b="1"/>
              <a:t>数 组 的 使 用</a:t>
            </a:r>
          </a:p>
        </p:txBody>
      </p:sp>
      <p:sp>
        <p:nvSpPr>
          <p:cNvPr id="265219" name="Text Box 3"/>
          <p:cNvSpPr txBox="1">
            <a:spLocks noChangeArrowheads="1"/>
          </p:cNvSpPr>
          <p:nvPr/>
        </p:nvSpPr>
        <p:spPr bwMode="auto">
          <a:xfrm>
            <a:off x="304800" y="1606550"/>
            <a:ext cx="86106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2.5.1  </a:t>
            </a:r>
            <a:r>
              <a:rPr lang="zh-CN" altLang="en-US" b="1"/>
              <a:t>数组声明</a:t>
            </a:r>
          </a:p>
          <a:p>
            <a:pPr eaLnBrk="1" hangingPunct="1">
              <a:lnSpc>
                <a:spcPct val="150000"/>
              </a:lnSpc>
              <a:spcBef>
                <a:spcPct val="50000"/>
              </a:spcBef>
            </a:pPr>
            <a:r>
              <a:rPr lang="zh-CN" altLang="en-US"/>
              <a:t>        数组的定义如下：</a:t>
            </a:r>
          </a:p>
          <a:p>
            <a:pPr eaLnBrk="1" hangingPunct="1">
              <a:lnSpc>
                <a:spcPct val="150000"/>
              </a:lnSpc>
              <a:spcBef>
                <a:spcPct val="50000"/>
              </a:spcBef>
            </a:pPr>
            <a:r>
              <a:rPr lang="zh-CN" altLang="en-US"/>
              <a:t>        </a:t>
            </a:r>
            <a:r>
              <a:rPr lang="en-US" altLang="zh-CN"/>
              <a:t>(1) </a:t>
            </a:r>
            <a:r>
              <a:rPr lang="zh-CN" altLang="en-US"/>
              <a:t>首先是一个对象。</a:t>
            </a:r>
          </a:p>
          <a:p>
            <a:pPr eaLnBrk="1" hangingPunct="1">
              <a:lnSpc>
                <a:spcPct val="150000"/>
              </a:lnSpc>
              <a:spcBef>
                <a:spcPct val="50000"/>
              </a:spcBef>
            </a:pPr>
            <a:r>
              <a:rPr lang="zh-CN" altLang="en-US"/>
              <a:t>        </a:t>
            </a:r>
            <a:r>
              <a:rPr lang="en-US" altLang="zh-CN"/>
              <a:t>(2) </a:t>
            </a:r>
            <a:r>
              <a:rPr lang="zh-CN" altLang="en-US"/>
              <a:t>存放相同的数据类型，可以是原始数据类型或类类型。</a:t>
            </a:r>
          </a:p>
          <a:p>
            <a:pPr eaLnBrk="1" hangingPunct="1">
              <a:lnSpc>
                <a:spcPct val="150000"/>
              </a:lnSpc>
              <a:spcBef>
                <a:spcPct val="50000"/>
              </a:spcBef>
            </a:pPr>
            <a:r>
              <a:rPr lang="zh-CN" altLang="en-US"/>
              <a:t>        </a:t>
            </a:r>
            <a:r>
              <a:rPr lang="en-US" altLang="zh-CN"/>
              <a:t>(3) </a:t>
            </a:r>
            <a:r>
              <a:rPr lang="zh-CN" altLang="en-US"/>
              <a:t>所有的数组下标默认从</a:t>
            </a:r>
            <a:r>
              <a:rPr lang="en-US" altLang="zh-CN"/>
              <a:t>0</a:t>
            </a:r>
            <a:r>
              <a:rPr lang="zh-CN" altLang="en-US"/>
              <a:t>开始，而且访问时不可超出定义的上限，否则会产生越界错误。</a:t>
            </a:r>
          </a:p>
        </p:txBody>
      </p:sp>
    </p:spTree>
  </p:cSld>
  <p:clrMapOvr>
    <a:masterClrMapping/>
  </p:clrMapOvr>
  <p:transition>
    <p:zoom dir="in"/>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42" name="Text Box 2"/>
          <p:cNvSpPr txBox="1">
            <a:spLocks noChangeArrowheads="1"/>
          </p:cNvSpPr>
          <p:nvPr/>
        </p:nvSpPr>
        <p:spPr bwMode="auto">
          <a:xfrm>
            <a:off x="381000" y="692150"/>
            <a:ext cx="85344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数组声明时实际是创建一个引用，通过代表引用的这个名字来引用数组。数组声明格式如下：</a:t>
            </a:r>
          </a:p>
          <a:p>
            <a:pPr lvl="1" eaLnBrk="1" hangingPunct="1">
              <a:lnSpc>
                <a:spcPct val="150000"/>
              </a:lnSpc>
              <a:spcBef>
                <a:spcPct val="50000"/>
              </a:spcBef>
            </a:pPr>
            <a:r>
              <a:rPr lang="zh-CN" altLang="en-US"/>
              <a:t> 数据类型 标识符</a:t>
            </a:r>
            <a:r>
              <a:rPr lang="en-US" altLang="zh-CN"/>
              <a:t>[]</a:t>
            </a:r>
          </a:p>
          <a:p>
            <a:pPr lvl="1" eaLnBrk="1" hangingPunct="1">
              <a:lnSpc>
                <a:spcPct val="150000"/>
              </a:lnSpc>
              <a:spcBef>
                <a:spcPct val="50000"/>
              </a:spcBef>
            </a:pPr>
            <a:r>
              <a:rPr lang="en-US" altLang="zh-CN"/>
              <a:t> </a:t>
            </a:r>
            <a:r>
              <a:rPr lang="zh-CN" altLang="en-US"/>
              <a:t>例如：</a:t>
            </a:r>
          </a:p>
          <a:p>
            <a:pPr lvl="1" eaLnBrk="1" hangingPunct="1">
              <a:lnSpc>
                <a:spcPct val="150000"/>
              </a:lnSpc>
              <a:spcBef>
                <a:spcPct val="50000"/>
              </a:spcBef>
            </a:pPr>
            <a:r>
              <a:rPr lang="zh-CN" altLang="en-US"/>
              <a:t> </a:t>
            </a:r>
            <a:r>
              <a:rPr lang="en-US" altLang="zh-CN"/>
              <a:t>int a[]</a:t>
            </a:r>
            <a:r>
              <a:rPr lang="zh-CN" altLang="en-US"/>
              <a:t>；</a:t>
            </a:r>
            <a:r>
              <a:rPr lang="en-US" altLang="zh-CN"/>
              <a:t>//</a:t>
            </a:r>
            <a:r>
              <a:rPr lang="zh-CN" altLang="en-US"/>
              <a:t>声明一个数据类型为整型的数组</a:t>
            </a:r>
            <a:r>
              <a:rPr lang="en-US" altLang="zh-CN"/>
              <a:t>a</a:t>
            </a:r>
          </a:p>
          <a:p>
            <a:pPr lvl="1" eaLnBrk="1" hangingPunct="1">
              <a:lnSpc>
                <a:spcPct val="150000"/>
              </a:lnSpc>
              <a:spcBef>
                <a:spcPct val="50000"/>
              </a:spcBef>
            </a:pPr>
            <a:r>
              <a:rPr lang="en-US" altLang="zh-CN"/>
              <a:t> pencil b[]</a:t>
            </a:r>
            <a:r>
              <a:rPr lang="zh-CN" altLang="en-US"/>
              <a:t>；</a:t>
            </a:r>
            <a:r>
              <a:rPr lang="en-US" altLang="zh-CN"/>
              <a:t>//</a:t>
            </a:r>
            <a:r>
              <a:rPr lang="zh-CN" altLang="en-US"/>
              <a:t>声明一个数据类型为</a:t>
            </a:r>
            <a:r>
              <a:rPr lang="en-US" altLang="zh-CN"/>
              <a:t>pencil</a:t>
            </a:r>
            <a:r>
              <a:rPr lang="zh-CN" altLang="en-US"/>
              <a:t>类的数组</a:t>
            </a:r>
            <a:r>
              <a:rPr lang="en-US" altLang="zh-CN"/>
              <a:t>b</a:t>
            </a:r>
          </a:p>
        </p:txBody>
      </p:sp>
    </p:spTree>
  </p:cSld>
  <p:clrMapOvr>
    <a:masterClrMapping/>
  </p:clrMapOvr>
  <p:transition>
    <p:zoom dir="in"/>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2514" name="Rectangle 4"/>
          <p:cNvSpPr>
            <a:spLocks noChangeArrowheads="1"/>
          </p:cNvSpPr>
          <p:nvPr/>
        </p:nvSpPr>
        <p:spPr bwMode="auto">
          <a:xfrm>
            <a:off x="2711450" y="685800"/>
            <a:ext cx="3721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1.3  Java </a:t>
            </a:r>
            <a:r>
              <a:rPr lang="zh-CN" altLang="en-US" sz="3200" b="1"/>
              <a:t>应 用 分 类</a:t>
            </a:r>
          </a:p>
        </p:txBody>
      </p:sp>
      <p:sp>
        <p:nvSpPr>
          <p:cNvPr id="192515" name="Text Box 5"/>
          <p:cNvSpPr txBox="1">
            <a:spLocks noChangeArrowheads="1"/>
          </p:cNvSpPr>
          <p:nvPr/>
        </p:nvSpPr>
        <p:spPr bwMode="auto">
          <a:xfrm>
            <a:off x="304800" y="1330325"/>
            <a:ext cx="8610600"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a:t>         </a:t>
            </a:r>
            <a:r>
              <a:rPr lang="en-US" altLang="zh-CN" b="1"/>
              <a:t>1. </a:t>
            </a:r>
            <a:r>
              <a:rPr lang="zh-CN" altLang="en-US" b="1"/>
              <a:t>应用程序</a:t>
            </a:r>
          </a:p>
          <a:p>
            <a:pPr eaLnBrk="1" hangingPunct="1">
              <a:lnSpc>
                <a:spcPct val="120000"/>
              </a:lnSpc>
              <a:spcBef>
                <a:spcPct val="50000"/>
              </a:spcBef>
            </a:pPr>
            <a:r>
              <a:rPr lang="zh-CN" altLang="en-US"/>
              <a:t>        典型的通用程序可以在具备</a:t>
            </a:r>
            <a:r>
              <a:rPr lang="en-US" altLang="zh-CN"/>
              <a:t>Java</a:t>
            </a:r>
            <a:r>
              <a:rPr lang="zh-CN" altLang="en-US"/>
              <a:t>运行环境的设备中独立运行，它又分为：</a:t>
            </a:r>
          </a:p>
          <a:p>
            <a:pPr eaLnBrk="1" hangingPunct="1">
              <a:lnSpc>
                <a:spcPct val="120000"/>
              </a:lnSpc>
              <a:spcBef>
                <a:spcPct val="50000"/>
              </a:spcBef>
            </a:pPr>
            <a:r>
              <a:rPr lang="zh-CN" altLang="en-US"/>
              <a:t>        </a:t>
            </a:r>
            <a:r>
              <a:rPr lang="en-US" altLang="zh-CN"/>
              <a:t>GUI</a:t>
            </a:r>
            <a:r>
              <a:rPr lang="zh-CN" altLang="en-US"/>
              <a:t>应用程序：即图形用户界面程序，可实现丰富的输入界面和输出显示。</a:t>
            </a:r>
          </a:p>
          <a:p>
            <a:pPr eaLnBrk="1" hangingPunct="1">
              <a:lnSpc>
                <a:spcPct val="120000"/>
              </a:lnSpc>
              <a:spcBef>
                <a:spcPct val="50000"/>
              </a:spcBef>
            </a:pPr>
            <a:r>
              <a:rPr lang="zh-CN" altLang="en-US"/>
              <a:t>        命令行程序：无需界面，只需在命令行下运行，运行结果只在后台发生变化，可以将输出存放到文件中。</a:t>
            </a:r>
          </a:p>
          <a:p>
            <a:pPr eaLnBrk="1" hangingPunct="1">
              <a:lnSpc>
                <a:spcPct val="120000"/>
              </a:lnSpc>
              <a:spcBef>
                <a:spcPct val="50000"/>
              </a:spcBef>
            </a:pPr>
            <a:r>
              <a:rPr lang="zh-CN" altLang="en-US"/>
              <a:t>        嵌入式应用程序：</a:t>
            </a:r>
            <a:r>
              <a:rPr lang="en-US" altLang="zh-CN"/>
              <a:t>Java</a:t>
            </a:r>
            <a:r>
              <a:rPr lang="zh-CN" altLang="en-US"/>
              <a:t>语言的平台独立性决定了它可以嵌入到不同的设备中，且只需具备必要的运行环境即可。</a:t>
            </a:r>
          </a:p>
        </p:txBody>
      </p:sp>
    </p:spTree>
  </p:cSld>
  <p:clrMapOvr>
    <a:masterClrMapping/>
  </p:clrMapOvr>
  <p:transition>
    <p:blinds/>
  </p:transition>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7266" name="Text Box 2"/>
          <p:cNvSpPr txBox="1">
            <a:spLocks noChangeArrowheads="1"/>
          </p:cNvSpPr>
          <p:nvPr/>
        </p:nvSpPr>
        <p:spPr bwMode="auto">
          <a:xfrm>
            <a:off x="304800" y="609600"/>
            <a:ext cx="8610600"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b="1"/>
              <a:t>2.5.2  </a:t>
            </a:r>
            <a:r>
              <a:rPr lang="zh-CN" altLang="en-US" b="1"/>
              <a:t>创建数组</a:t>
            </a:r>
          </a:p>
          <a:p>
            <a:pPr eaLnBrk="1" hangingPunct="1">
              <a:lnSpc>
                <a:spcPct val="130000"/>
              </a:lnSpc>
              <a:spcBef>
                <a:spcPct val="50000"/>
              </a:spcBef>
            </a:pPr>
            <a:r>
              <a:rPr lang="zh-CN" altLang="en-US"/>
              <a:t>        由于数组是一个对象，所以可以使用关键字</a:t>
            </a:r>
            <a:r>
              <a:rPr lang="en-US" altLang="zh-CN"/>
              <a:t>new</a:t>
            </a:r>
            <a:r>
              <a:rPr lang="zh-CN" altLang="en-US"/>
              <a:t>来创建一个数组，例如：</a:t>
            </a:r>
          </a:p>
          <a:p>
            <a:pPr lvl="1" eaLnBrk="1" hangingPunct="1">
              <a:lnSpc>
                <a:spcPct val="130000"/>
              </a:lnSpc>
              <a:spcBef>
                <a:spcPct val="50000"/>
              </a:spcBef>
            </a:pPr>
            <a:r>
              <a:rPr lang="en-US" altLang="zh-CN"/>
              <a:t>a = new int[10]</a:t>
            </a:r>
            <a:r>
              <a:rPr lang="zh-CN" altLang="en-US"/>
              <a:t>；</a:t>
            </a:r>
            <a:r>
              <a:rPr lang="en-US" altLang="zh-CN"/>
              <a:t>//</a:t>
            </a:r>
            <a:r>
              <a:rPr lang="zh-CN" altLang="en-US"/>
              <a:t>创建存储</a:t>
            </a:r>
            <a:r>
              <a:rPr lang="en-US" altLang="zh-CN"/>
              <a:t>10</a:t>
            </a:r>
            <a:r>
              <a:rPr lang="zh-CN" altLang="en-US"/>
              <a:t>个整型数据的数组</a:t>
            </a:r>
            <a:r>
              <a:rPr lang="en-US" altLang="zh-CN"/>
              <a:t>a</a:t>
            </a:r>
          </a:p>
          <a:p>
            <a:pPr lvl="1" eaLnBrk="1" hangingPunct="1">
              <a:lnSpc>
                <a:spcPct val="130000"/>
              </a:lnSpc>
              <a:spcBef>
                <a:spcPct val="50000"/>
              </a:spcBef>
            </a:pPr>
            <a:r>
              <a:rPr lang="en-US" altLang="zh-CN"/>
              <a:t>b = new pencil[20]</a:t>
            </a:r>
            <a:r>
              <a:rPr lang="zh-CN" altLang="en-US"/>
              <a:t>；</a:t>
            </a:r>
            <a:r>
              <a:rPr lang="en-US" altLang="zh-CN"/>
              <a:t>//</a:t>
            </a:r>
            <a:r>
              <a:rPr lang="zh-CN" altLang="en-US"/>
              <a:t>创建存储</a:t>
            </a:r>
            <a:r>
              <a:rPr lang="en-US" altLang="zh-CN"/>
              <a:t>20</a:t>
            </a:r>
            <a:r>
              <a:rPr lang="zh-CN" altLang="en-US"/>
              <a:t>个</a:t>
            </a:r>
            <a:r>
              <a:rPr lang="en-US" altLang="zh-CN"/>
              <a:t>pencil</a:t>
            </a:r>
            <a:r>
              <a:rPr lang="zh-CN" altLang="en-US"/>
              <a:t>类数据的数组</a:t>
            </a:r>
            <a:r>
              <a:rPr lang="en-US" altLang="zh-CN"/>
              <a:t>b</a:t>
            </a:r>
          </a:p>
          <a:p>
            <a:pPr eaLnBrk="1" hangingPunct="1">
              <a:lnSpc>
                <a:spcPct val="130000"/>
              </a:lnSpc>
              <a:spcBef>
                <a:spcPct val="50000"/>
              </a:spcBef>
            </a:pPr>
            <a:r>
              <a:rPr lang="en-US" altLang="zh-CN"/>
              <a:t>        </a:t>
            </a:r>
            <a:r>
              <a:rPr lang="zh-CN" altLang="en-US"/>
              <a:t>数组创建时，每个元素都按它所存放数据类型的缺省值被初始化，如上面数组</a:t>
            </a:r>
            <a:r>
              <a:rPr lang="en-US" altLang="zh-CN"/>
              <a:t>a</a:t>
            </a:r>
            <a:r>
              <a:rPr lang="zh-CN" altLang="en-US"/>
              <a:t>的值被初始化为</a:t>
            </a:r>
            <a:r>
              <a:rPr lang="en-US" altLang="zh-CN"/>
              <a:t>0</a:t>
            </a:r>
            <a:r>
              <a:rPr lang="zh-CN" altLang="en-US"/>
              <a:t>，也可以进行显式初始化。在</a:t>
            </a:r>
            <a:r>
              <a:rPr lang="en-US" altLang="zh-CN"/>
              <a:t>Java</a:t>
            </a:r>
            <a:r>
              <a:rPr lang="zh-CN" altLang="en-US"/>
              <a:t>编程语言中，为了保证系统的安全，所有的变量在使用之前必须是初始化的，如果未初始化，编译时会提示出错。有两种初始化数组的方式，分别如下：</a:t>
            </a:r>
          </a:p>
        </p:txBody>
      </p:sp>
    </p:spTree>
  </p:cSld>
  <p:clrMapOvr>
    <a:masterClrMapping/>
  </p:clrMapOvr>
  <p:transition>
    <p:zoom dir="in"/>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8290" name="Text Box 2"/>
          <p:cNvSpPr txBox="1">
            <a:spLocks noChangeArrowheads="1"/>
          </p:cNvSpPr>
          <p:nvPr/>
        </p:nvSpPr>
        <p:spPr bwMode="auto">
          <a:xfrm>
            <a:off x="1279525" y="657225"/>
            <a:ext cx="6254750"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lnSpc>
                <a:spcPct val="170000"/>
              </a:lnSpc>
            </a:pPr>
            <a:r>
              <a:rPr lang="en-US" altLang="zh-CN"/>
              <a:t>(1) </a:t>
            </a:r>
            <a:r>
              <a:rPr lang="zh-CN" altLang="en-US"/>
              <a:t>创建数组后，对每个元素进行赋值。</a:t>
            </a:r>
          </a:p>
          <a:p>
            <a:pPr lvl="1" eaLnBrk="1" hangingPunct="1">
              <a:lnSpc>
                <a:spcPct val="170000"/>
              </a:lnSpc>
            </a:pPr>
            <a:r>
              <a:rPr lang="en-US" altLang="zh-CN"/>
              <a:t>a[0]=5;</a:t>
            </a:r>
          </a:p>
          <a:p>
            <a:pPr lvl="1" eaLnBrk="1" hangingPunct="1">
              <a:lnSpc>
                <a:spcPct val="170000"/>
              </a:lnSpc>
            </a:pPr>
            <a:r>
              <a:rPr lang="en-US" altLang="zh-CN"/>
              <a:t>a[1]=4;</a:t>
            </a:r>
          </a:p>
          <a:p>
            <a:pPr lvl="1" eaLnBrk="1" hangingPunct="1">
              <a:lnSpc>
                <a:spcPct val="170000"/>
              </a:lnSpc>
            </a:pPr>
            <a:r>
              <a:rPr lang="en-US" altLang="zh-CN"/>
              <a:t>...</a:t>
            </a:r>
          </a:p>
          <a:p>
            <a:pPr lvl="1" eaLnBrk="1" hangingPunct="1">
              <a:lnSpc>
                <a:spcPct val="170000"/>
              </a:lnSpc>
            </a:pPr>
            <a:r>
              <a:rPr lang="en-US" altLang="zh-CN"/>
              <a:t>a[9] = 10;</a:t>
            </a:r>
          </a:p>
          <a:p>
            <a:pPr lvl="1" eaLnBrk="1" hangingPunct="1">
              <a:lnSpc>
                <a:spcPct val="170000"/>
              </a:lnSpc>
            </a:pPr>
            <a:r>
              <a:rPr lang="en-US" altLang="zh-CN"/>
              <a:t>(2) </a:t>
            </a:r>
            <a:r>
              <a:rPr lang="zh-CN" altLang="en-US"/>
              <a:t>直接在声明的时候就说明其值，例如：</a:t>
            </a:r>
          </a:p>
          <a:p>
            <a:pPr lvl="1" eaLnBrk="1" hangingPunct="1">
              <a:lnSpc>
                <a:spcPct val="170000"/>
              </a:lnSpc>
            </a:pPr>
            <a:r>
              <a:rPr lang="en-US" altLang="zh-CN"/>
              <a:t>int a[] = {4,5,1,3,4,20,2};</a:t>
            </a:r>
          </a:p>
          <a:p>
            <a:pPr eaLnBrk="1" hangingPunct="1">
              <a:lnSpc>
                <a:spcPct val="170000"/>
              </a:lnSpc>
            </a:pPr>
            <a:r>
              <a:rPr lang="zh-CN" altLang="en-US"/>
              <a:t>说明了一个长度为</a:t>
            </a:r>
            <a:r>
              <a:rPr lang="en-US" altLang="zh-CN"/>
              <a:t>7</a:t>
            </a:r>
            <a:r>
              <a:rPr lang="zh-CN" altLang="en-US"/>
              <a:t>的一维数组。</a:t>
            </a:r>
          </a:p>
        </p:txBody>
      </p:sp>
    </p:spTree>
  </p:cSld>
  <p:clrMapOvr>
    <a:masterClrMapping/>
  </p:clrMapOvr>
  <p:transition>
    <p:zoom dir="in"/>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9314" name="Text Box 2"/>
          <p:cNvSpPr txBox="1">
            <a:spLocks noChangeArrowheads="1"/>
          </p:cNvSpPr>
          <p:nvPr/>
        </p:nvSpPr>
        <p:spPr bwMode="auto">
          <a:xfrm>
            <a:off x="304800" y="609600"/>
            <a:ext cx="8610600" cy="57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a:t>
            </a:r>
            <a:r>
              <a:rPr lang="zh-CN" altLang="en-US"/>
              <a:t>例</a:t>
            </a:r>
            <a:r>
              <a:rPr lang="en-US" altLang="zh-CN"/>
              <a:t>2.10】</a:t>
            </a:r>
            <a:r>
              <a:rPr lang="zh-CN" altLang="en-US"/>
              <a:t>编写程序测试数组，程序输出结果如图</a:t>
            </a:r>
            <a:r>
              <a:rPr lang="en-US" altLang="zh-CN"/>
              <a:t>2.10</a:t>
            </a:r>
            <a:r>
              <a:rPr lang="zh-CN" altLang="en-US"/>
              <a:t>所示。源程序代码如下：</a:t>
            </a:r>
          </a:p>
          <a:p>
            <a:pPr lvl="1" eaLnBrk="1" hangingPunct="1">
              <a:spcBef>
                <a:spcPct val="50000"/>
              </a:spcBef>
            </a:pPr>
            <a:r>
              <a:rPr lang="en-US" altLang="zh-CN"/>
              <a:t>//</a:t>
            </a:r>
            <a:r>
              <a:rPr lang="zh-CN" altLang="en-US"/>
              <a:t>程序文件名称为</a:t>
            </a:r>
            <a:r>
              <a:rPr lang="en-US" altLang="zh-CN"/>
              <a:t>TestArray.java</a:t>
            </a:r>
          </a:p>
          <a:p>
            <a:pPr lvl="1" eaLnBrk="1" hangingPunct="1">
              <a:spcBef>
                <a:spcPct val="50000"/>
              </a:spcBef>
            </a:pPr>
            <a:r>
              <a:rPr lang="en-US" altLang="zh-CN"/>
              <a:t>public class TestArray</a:t>
            </a:r>
          </a:p>
          <a:p>
            <a:pPr lvl="1" eaLnBrk="1" hangingPunct="1">
              <a:spcBef>
                <a:spcPct val="50000"/>
              </a:spcBef>
            </a:pPr>
            <a:r>
              <a:rPr lang="en-US" altLang="zh-CN"/>
              <a:t>{</a:t>
            </a:r>
          </a:p>
          <a:p>
            <a:pPr lvl="1" eaLnBrk="1" hangingPunct="1">
              <a:spcBef>
                <a:spcPct val="50000"/>
              </a:spcBef>
            </a:pPr>
            <a:r>
              <a:rPr lang="en-US" altLang="zh-CN"/>
              <a:t>	public static void main(String args[])</a:t>
            </a:r>
          </a:p>
          <a:p>
            <a:pPr lvl="1" eaLnBrk="1" hangingPunct="1">
              <a:spcBef>
                <a:spcPct val="50000"/>
              </a:spcBef>
            </a:pPr>
            <a:r>
              <a:rPr lang="en-US" altLang="zh-CN"/>
              <a:t>	{</a:t>
            </a:r>
          </a:p>
          <a:p>
            <a:pPr lvl="1" eaLnBrk="1" hangingPunct="1">
              <a:spcBef>
                <a:spcPct val="50000"/>
              </a:spcBef>
            </a:pPr>
            <a:r>
              <a:rPr lang="en-US" altLang="zh-CN"/>
              <a:t>		//</a:t>
            </a:r>
            <a:r>
              <a:rPr lang="zh-CN" altLang="en-US"/>
              <a:t>声明数组</a:t>
            </a:r>
          </a:p>
          <a:p>
            <a:pPr lvl="1" eaLnBrk="1" hangingPunct="1">
              <a:spcBef>
                <a:spcPct val="50000"/>
              </a:spcBef>
            </a:pPr>
            <a:r>
              <a:rPr lang="zh-CN" altLang="en-US"/>
              <a:t>		</a:t>
            </a:r>
            <a:r>
              <a:rPr lang="en-US" altLang="zh-CN"/>
              <a:t>int a[];</a:t>
            </a:r>
          </a:p>
          <a:p>
            <a:pPr lvl="1" eaLnBrk="1" hangingPunct="1">
              <a:spcBef>
                <a:spcPct val="50000"/>
              </a:spcBef>
            </a:pPr>
            <a:r>
              <a:rPr lang="en-US" altLang="zh-CN"/>
              <a:t>		char b[];</a:t>
            </a:r>
          </a:p>
          <a:p>
            <a:pPr lvl="1" eaLnBrk="1" hangingPunct="1">
              <a:spcBef>
                <a:spcPct val="50000"/>
              </a:spcBef>
            </a:pPr>
            <a:r>
              <a:rPr lang="en-US" altLang="zh-CN"/>
              <a:t>		//</a:t>
            </a:r>
            <a:r>
              <a:rPr lang="zh-CN" altLang="en-US"/>
              <a:t>创建数组</a:t>
            </a:r>
          </a:p>
        </p:txBody>
      </p:sp>
    </p:spTree>
  </p:cSld>
  <p:clrMapOvr>
    <a:masterClrMapping/>
  </p:clrMapOvr>
  <p:transition>
    <p:zoom dir="in"/>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0338" name="Text Box 2"/>
          <p:cNvSpPr txBox="1">
            <a:spLocks noChangeArrowheads="1"/>
          </p:cNvSpPr>
          <p:nvPr/>
        </p:nvSpPr>
        <p:spPr bwMode="auto">
          <a:xfrm>
            <a:off x="1239838" y="381000"/>
            <a:ext cx="5541962" cy="626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a:t>	a = new int[3];</a:t>
            </a:r>
          </a:p>
          <a:p>
            <a:pPr eaLnBrk="1" hangingPunct="1">
              <a:lnSpc>
                <a:spcPct val="130000"/>
              </a:lnSpc>
            </a:pPr>
            <a:r>
              <a:rPr lang="en-US" altLang="zh-CN"/>
              <a:t>	b = new char[2];</a:t>
            </a:r>
          </a:p>
          <a:p>
            <a:pPr eaLnBrk="1" hangingPunct="1">
              <a:lnSpc>
                <a:spcPct val="130000"/>
              </a:lnSpc>
            </a:pPr>
            <a:r>
              <a:rPr lang="en-US" altLang="zh-CN"/>
              <a:t>	//</a:t>
            </a:r>
            <a:r>
              <a:rPr lang="zh-CN" altLang="en-US"/>
              <a:t>数组初始化</a:t>
            </a:r>
          </a:p>
          <a:p>
            <a:pPr eaLnBrk="1" hangingPunct="1">
              <a:lnSpc>
                <a:spcPct val="130000"/>
              </a:lnSpc>
            </a:pPr>
            <a:r>
              <a:rPr lang="zh-CN" altLang="en-US"/>
              <a:t>		</a:t>
            </a:r>
            <a:r>
              <a:rPr lang="en-US" altLang="zh-CN"/>
              <a:t>for (int i = 0; i&lt;3; i++)</a:t>
            </a:r>
          </a:p>
          <a:p>
            <a:pPr eaLnBrk="1" hangingPunct="1">
              <a:lnSpc>
                <a:spcPct val="130000"/>
              </a:lnSpc>
            </a:pPr>
            <a:r>
              <a:rPr lang="en-US" altLang="zh-CN"/>
              <a:t>		{</a:t>
            </a:r>
          </a:p>
          <a:p>
            <a:pPr eaLnBrk="1" hangingPunct="1">
              <a:lnSpc>
                <a:spcPct val="130000"/>
              </a:lnSpc>
            </a:pPr>
            <a:r>
              <a:rPr lang="en-US" altLang="zh-CN"/>
              <a:t>			a[i] = i*3;</a:t>
            </a:r>
          </a:p>
          <a:p>
            <a:pPr eaLnBrk="1" hangingPunct="1">
              <a:lnSpc>
                <a:spcPct val="130000"/>
              </a:lnSpc>
            </a:pPr>
            <a:r>
              <a:rPr lang="en-US" altLang="zh-CN"/>
              <a:t>		}</a:t>
            </a:r>
          </a:p>
          <a:p>
            <a:pPr eaLnBrk="1" hangingPunct="1">
              <a:lnSpc>
                <a:spcPct val="130000"/>
              </a:lnSpc>
            </a:pPr>
            <a:r>
              <a:rPr lang="en-US" altLang="zh-CN"/>
              <a:t>		b[0] = 'a';</a:t>
            </a:r>
          </a:p>
          <a:p>
            <a:pPr eaLnBrk="1" hangingPunct="1">
              <a:lnSpc>
                <a:spcPct val="130000"/>
              </a:lnSpc>
            </a:pPr>
            <a:r>
              <a:rPr lang="en-US" altLang="zh-CN"/>
              <a:t>		b[1] = 'b';</a:t>
            </a:r>
          </a:p>
          <a:p>
            <a:pPr eaLnBrk="1" hangingPunct="1">
              <a:lnSpc>
                <a:spcPct val="130000"/>
              </a:lnSpc>
            </a:pPr>
            <a:r>
              <a:rPr lang="en-US" altLang="zh-CN"/>
              <a:t>		//</a:t>
            </a:r>
            <a:r>
              <a:rPr lang="zh-CN" altLang="en-US"/>
              <a:t>快速初始化数组</a:t>
            </a:r>
          </a:p>
          <a:p>
            <a:pPr eaLnBrk="1" hangingPunct="1">
              <a:lnSpc>
                <a:spcPct val="130000"/>
              </a:lnSpc>
            </a:pPr>
            <a:r>
              <a:rPr lang="zh-CN" altLang="en-US"/>
              <a:t>		</a:t>
            </a:r>
            <a:r>
              <a:rPr lang="en-US" altLang="zh-CN"/>
              <a:t>int c[] = {0,1*3,2*3};</a:t>
            </a:r>
          </a:p>
          <a:p>
            <a:pPr eaLnBrk="1" hangingPunct="1">
              <a:lnSpc>
                <a:spcPct val="130000"/>
              </a:lnSpc>
            </a:pPr>
            <a:r>
              <a:rPr lang="en-US" altLang="zh-CN"/>
              <a:t>		//</a:t>
            </a:r>
            <a:r>
              <a:rPr lang="zh-CN" altLang="en-US"/>
              <a:t>输出结果</a:t>
            </a:r>
          </a:p>
          <a:p>
            <a:pPr eaLnBrk="1" hangingPunct="1">
              <a:lnSpc>
                <a:spcPct val="130000"/>
              </a:lnSpc>
            </a:pPr>
            <a:r>
              <a:rPr lang="zh-CN" altLang="en-US"/>
              <a:t>		</a:t>
            </a:r>
            <a:r>
              <a:rPr lang="en-US" altLang="zh-CN"/>
              <a:t>System.out.print("</a:t>
            </a:r>
            <a:r>
              <a:rPr lang="zh-CN" altLang="en-US"/>
              <a:t>数组</a:t>
            </a:r>
            <a:r>
              <a:rPr lang="en-US" altLang="zh-CN"/>
              <a:t>a\n");</a:t>
            </a:r>
          </a:p>
        </p:txBody>
      </p:sp>
    </p:spTree>
  </p:cSld>
  <p:clrMapOvr>
    <a:masterClrMapping/>
  </p:clrMapOvr>
  <p:transition>
    <p:zoom dir="in"/>
  </p:transition>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1362" name="Text Box 2"/>
          <p:cNvSpPr txBox="1">
            <a:spLocks noChangeArrowheads="1"/>
          </p:cNvSpPr>
          <p:nvPr/>
        </p:nvSpPr>
        <p:spPr bwMode="auto">
          <a:xfrm>
            <a:off x="1838325" y="563563"/>
            <a:ext cx="54768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a:t>	for (int i = 0; i&lt;2; i++)</a:t>
            </a:r>
          </a:p>
          <a:p>
            <a:pPr eaLnBrk="1" hangingPunct="1">
              <a:lnSpc>
                <a:spcPct val="140000"/>
              </a:lnSpc>
            </a:pPr>
            <a:r>
              <a:rPr lang="en-US" altLang="zh-CN"/>
              <a:t>	{</a:t>
            </a:r>
          </a:p>
          <a:p>
            <a:pPr eaLnBrk="1" hangingPunct="1">
              <a:lnSpc>
                <a:spcPct val="140000"/>
              </a:lnSpc>
            </a:pPr>
            <a:r>
              <a:rPr lang="en-US" altLang="zh-CN"/>
              <a:t>		System.out.print(b[i] + "  ");</a:t>
            </a:r>
          </a:p>
          <a:p>
            <a:pPr eaLnBrk="1" hangingPunct="1">
              <a:lnSpc>
                <a:spcPct val="140000"/>
              </a:lnSpc>
            </a:pPr>
            <a:r>
              <a:rPr lang="en-US" altLang="zh-CN"/>
              <a:t>	}</a:t>
            </a:r>
          </a:p>
          <a:p>
            <a:pPr eaLnBrk="1" hangingPunct="1">
              <a:lnSpc>
                <a:spcPct val="140000"/>
              </a:lnSpc>
            </a:pPr>
            <a:r>
              <a:rPr lang="en-US" altLang="zh-CN"/>
              <a:t>	System.out.print("\n</a:t>
            </a:r>
            <a:r>
              <a:rPr lang="zh-CN" altLang="en-US"/>
              <a:t>数组</a:t>
            </a:r>
            <a:r>
              <a:rPr lang="en-US" altLang="zh-CN"/>
              <a:t>c\n");</a:t>
            </a:r>
          </a:p>
          <a:p>
            <a:pPr eaLnBrk="1" hangingPunct="1">
              <a:lnSpc>
                <a:spcPct val="140000"/>
              </a:lnSpc>
            </a:pPr>
            <a:r>
              <a:rPr lang="en-US" altLang="zh-CN"/>
              <a:t>	for (int i = 0; i&lt;3; i++)</a:t>
            </a:r>
          </a:p>
          <a:p>
            <a:pPr eaLnBrk="1" hangingPunct="1">
              <a:lnSpc>
                <a:spcPct val="140000"/>
              </a:lnSpc>
            </a:pPr>
            <a:r>
              <a:rPr lang="en-US" altLang="zh-CN"/>
              <a:t>	{</a:t>
            </a:r>
          </a:p>
          <a:p>
            <a:pPr eaLnBrk="1" hangingPunct="1">
              <a:lnSpc>
                <a:spcPct val="140000"/>
              </a:lnSpc>
            </a:pPr>
            <a:r>
              <a:rPr lang="en-US" altLang="zh-CN"/>
              <a:t>		System.out.print(c[i] + "  ");</a:t>
            </a:r>
          </a:p>
          <a:p>
            <a:pPr eaLnBrk="1" hangingPunct="1">
              <a:lnSpc>
                <a:spcPct val="140000"/>
              </a:lnSpc>
            </a:pPr>
            <a:r>
              <a:rPr lang="en-US" altLang="zh-CN"/>
              <a:t>	}</a:t>
            </a:r>
          </a:p>
          <a:p>
            <a:pPr eaLnBrk="1" hangingPunct="1">
              <a:lnSpc>
                <a:spcPct val="140000"/>
              </a:lnSpc>
            </a:pPr>
            <a:r>
              <a:rPr lang="en-US" altLang="zh-CN"/>
              <a:t>       }</a:t>
            </a:r>
          </a:p>
          <a:p>
            <a:pPr eaLnBrk="1" hangingPunct="1">
              <a:lnSpc>
                <a:spcPct val="140000"/>
              </a:lnSpc>
            </a:pPr>
            <a:r>
              <a:rPr lang="en-US" altLang="zh-CN"/>
              <a:t>}</a:t>
            </a:r>
          </a:p>
        </p:txBody>
      </p:sp>
    </p:spTree>
  </p:cSld>
  <p:clrMapOvr>
    <a:masterClrMapping/>
  </p:clrMapOvr>
  <p:transition>
    <p:zoom dir="in"/>
  </p:transition>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1" name="Text Box 2"/>
          <p:cNvSpPr txBox="1">
            <a:spLocks noChangeArrowheads="1"/>
          </p:cNvSpPr>
          <p:nvPr/>
        </p:nvSpPr>
        <p:spPr bwMode="auto">
          <a:xfrm>
            <a:off x="3073400" y="5638800"/>
            <a:ext cx="299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2.10  </a:t>
            </a:r>
            <a:r>
              <a:rPr lang="zh-CN" altLang="en-US"/>
              <a:t>程序输出结果</a:t>
            </a:r>
          </a:p>
        </p:txBody>
      </p:sp>
      <p:graphicFrame>
        <p:nvGraphicFramePr>
          <p:cNvPr id="27650" name="Object 3"/>
          <p:cNvGraphicFramePr>
            <a:graphicFrameLocks noChangeAspect="1"/>
          </p:cNvGraphicFramePr>
          <p:nvPr/>
        </p:nvGraphicFramePr>
        <p:xfrm>
          <a:off x="342900" y="1066800"/>
          <a:ext cx="8458200" cy="4035425"/>
        </p:xfrm>
        <a:graphic>
          <a:graphicData uri="http://schemas.openxmlformats.org/presentationml/2006/ole">
            <mc:AlternateContent xmlns:mc="http://schemas.openxmlformats.org/markup-compatibility/2006">
              <mc:Choice xmlns:v="urn:schemas-microsoft-com:vml" Requires="v">
                <p:oleObj spid="_x0000_s27653" name="Bitmap Image" r:id="rId3" imgW="4031329" imgH="1920406" progId="Paint.Picture">
                  <p:embed/>
                </p:oleObj>
              </mc:Choice>
              <mc:Fallback>
                <p:oleObj name="Bitmap Image" r:id="rId3" imgW="4031329" imgH="1920406"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 y="1066800"/>
                        <a:ext cx="8458200" cy="4035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2" name="AutoShape 4">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2386" name="Rectangle 2"/>
          <p:cNvSpPr>
            <a:spLocks noChangeArrowheads="1"/>
          </p:cNvSpPr>
          <p:nvPr/>
        </p:nvSpPr>
        <p:spPr bwMode="auto">
          <a:xfrm>
            <a:off x="3917950" y="685800"/>
            <a:ext cx="1308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习   题</a:t>
            </a:r>
          </a:p>
        </p:txBody>
      </p:sp>
      <p:sp>
        <p:nvSpPr>
          <p:cNvPr id="272387" name="Text Box 3"/>
          <p:cNvSpPr txBox="1">
            <a:spLocks noChangeArrowheads="1"/>
          </p:cNvSpPr>
          <p:nvPr/>
        </p:nvSpPr>
        <p:spPr bwMode="auto">
          <a:xfrm>
            <a:off x="228600" y="1484313"/>
            <a:ext cx="8763000" cy="392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1. </a:t>
            </a:r>
            <a:r>
              <a:rPr lang="zh-CN" altLang="en-US"/>
              <a:t>给出下列表达式的值。</a:t>
            </a:r>
          </a:p>
          <a:p>
            <a:pPr lvl="1" eaLnBrk="1" hangingPunct="1">
              <a:lnSpc>
                <a:spcPct val="150000"/>
              </a:lnSpc>
              <a:spcBef>
                <a:spcPct val="50000"/>
              </a:spcBef>
            </a:pPr>
            <a:r>
              <a:rPr lang="en-US" altLang="zh-CN"/>
              <a:t>(1) 3++4&lt;&lt;2^</a:t>
            </a:r>
            <a:r>
              <a:rPr lang="zh-CN" altLang="en-US"/>
              <a:t>－</a:t>
            </a:r>
            <a:r>
              <a:rPr lang="en-US" altLang="zh-CN"/>
              <a:t>8                		(2) "abc"&amp;123||8&lt;&lt;2</a:t>
            </a:r>
          </a:p>
          <a:p>
            <a:pPr lvl="1" eaLnBrk="1" hangingPunct="1">
              <a:lnSpc>
                <a:spcPct val="150000"/>
              </a:lnSpc>
              <a:spcBef>
                <a:spcPct val="50000"/>
              </a:spcBef>
            </a:pPr>
            <a:r>
              <a:rPr lang="en-US" altLang="zh-CN"/>
              <a:t>(3) 36&gt;&gt;2*4&amp;&amp;48&lt;&lt;8/4+2     		(4) 2*4&amp;&amp;0&lt;2||4%2</a:t>
            </a:r>
          </a:p>
          <a:p>
            <a:pPr eaLnBrk="1" hangingPunct="1">
              <a:lnSpc>
                <a:spcPct val="150000"/>
              </a:lnSpc>
              <a:spcBef>
                <a:spcPct val="50000"/>
              </a:spcBef>
            </a:pPr>
            <a:r>
              <a:rPr lang="en-US" altLang="zh-CN"/>
              <a:t>        2. </a:t>
            </a:r>
            <a:r>
              <a:rPr lang="zh-CN" altLang="en-US"/>
              <a:t>编写程序，统计课程编号为</a:t>
            </a:r>
            <a:r>
              <a:rPr lang="en-US" altLang="zh-CN"/>
              <a:t>1001</a:t>
            </a:r>
            <a:r>
              <a:rPr lang="zh-CN" altLang="en-US"/>
              <a:t>、</a:t>
            </a:r>
            <a:r>
              <a:rPr lang="en-US" altLang="zh-CN"/>
              <a:t>1002</a:t>
            </a:r>
            <a:r>
              <a:rPr lang="zh-CN" altLang="en-US"/>
              <a:t>、</a:t>
            </a:r>
            <a:r>
              <a:rPr lang="en-US" altLang="zh-CN"/>
              <a:t>2001</a:t>
            </a:r>
            <a:r>
              <a:rPr lang="zh-CN" altLang="en-US"/>
              <a:t>和</a:t>
            </a:r>
            <a:r>
              <a:rPr lang="en-US" altLang="zh-CN"/>
              <a:t>3001</a:t>
            </a:r>
            <a:r>
              <a:rPr lang="zh-CN" altLang="en-US"/>
              <a:t>的平均成绩并输出。学生成绩表如图</a:t>
            </a:r>
            <a:r>
              <a:rPr lang="en-US" altLang="zh-CN"/>
              <a:t>2.11</a:t>
            </a:r>
            <a:r>
              <a:rPr lang="zh-CN" altLang="en-US"/>
              <a:t>所示。</a:t>
            </a:r>
            <a:r>
              <a:rPr lang="en-US" altLang="zh-CN"/>
              <a:t>【</a:t>
            </a:r>
            <a:r>
              <a:rPr lang="zh-CN" altLang="en-US"/>
              <a:t>每个课程编号的成绩用数组存储，读取时循环操作</a:t>
            </a:r>
            <a:r>
              <a:rPr lang="en-US" altLang="zh-CN"/>
              <a:t>】</a:t>
            </a:r>
          </a:p>
        </p:txBody>
      </p:sp>
    </p:spTree>
  </p:cSld>
  <p:clrMapOvr>
    <a:masterClrMapping/>
  </p:clrMapOvr>
  <p:transition>
    <p:zoom dir="in"/>
  </p:transition>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5" name="Text Box 2"/>
          <p:cNvSpPr txBox="1">
            <a:spLocks noChangeArrowheads="1"/>
          </p:cNvSpPr>
          <p:nvPr/>
        </p:nvSpPr>
        <p:spPr bwMode="auto">
          <a:xfrm>
            <a:off x="2886075" y="6019800"/>
            <a:ext cx="3371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2.11  </a:t>
            </a:r>
            <a:r>
              <a:rPr lang="zh-CN" altLang="en-US"/>
              <a:t>习题</a:t>
            </a:r>
            <a:r>
              <a:rPr lang="en-US" altLang="zh-CN"/>
              <a:t>2.2</a:t>
            </a:r>
            <a:r>
              <a:rPr lang="zh-CN" altLang="en-US"/>
              <a:t>的成绩表</a:t>
            </a:r>
          </a:p>
        </p:txBody>
      </p:sp>
      <p:graphicFrame>
        <p:nvGraphicFramePr>
          <p:cNvPr id="28674" name="Object 3"/>
          <p:cNvGraphicFramePr>
            <a:graphicFrameLocks noChangeAspect="1"/>
          </p:cNvGraphicFramePr>
          <p:nvPr/>
        </p:nvGraphicFramePr>
        <p:xfrm>
          <a:off x="2935288" y="533400"/>
          <a:ext cx="3344862" cy="5486400"/>
        </p:xfrm>
        <a:graphic>
          <a:graphicData uri="http://schemas.openxmlformats.org/presentationml/2006/ole">
            <mc:AlternateContent xmlns:mc="http://schemas.openxmlformats.org/markup-compatibility/2006">
              <mc:Choice xmlns:v="urn:schemas-microsoft-com:vml" Requires="v">
                <p:oleObj spid="_x0000_s28676" name="Bitmap Image" r:id="rId3" imgW="2453853" imgH="4000847" progId="Paint.Picture">
                  <p:embed/>
                </p:oleObj>
              </mc:Choice>
              <mc:Fallback>
                <p:oleObj name="Bitmap Image" r:id="rId3" imgW="2453853" imgH="4000847"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5288" y="533400"/>
                        <a:ext cx="3344862" cy="548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3410" name="Text Box 2"/>
          <p:cNvSpPr txBox="1">
            <a:spLocks noChangeArrowheads="1"/>
          </p:cNvSpPr>
          <p:nvPr/>
        </p:nvSpPr>
        <p:spPr bwMode="auto">
          <a:xfrm>
            <a:off x="228600" y="690563"/>
            <a:ext cx="8686800" cy="517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68000"/>
              </a:lnSpc>
              <a:spcBef>
                <a:spcPct val="50000"/>
              </a:spcBef>
            </a:pPr>
            <a:r>
              <a:rPr lang="en-US" altLang="zh-CN"/>
              <a:t>         3. </a:t>
            </a:r>
            <a:r>
              <a:rPr lang="zh-CN" altLang="en-US"/>
              <a:t>根据上题得出的考生平均成绩进行判断，如果在</a:t>
            </a:r>
            <a:r>
              <a:rPr lang="en-US" altLang="zh-CN"/>
              <a:t>90</a:t>
            </a:r>
            <a:r>
              <a:rPr lang="zh-CN" altLang="en-US"/>
              <a:t>分以上，屏幕上输出“课程编号为</a:t>
            </a:r>
            <a:r>
              <a:rPr lang="en-US" altLang="zh-CN"/>
              <a:t>XXXX</a:t>
            </a:r>
            <a:r>
              <a:rPr lang="zh-CN" altLang="en-US"/>
              <a:t>的考生平均成绩为优”；在</a:t>
            </a:r>
            <a:r>
              <a:rPr lang="en-US" altLang="zh-CN"/>
              <a:t>80</a:t>
            </a:r>
            <a:r>
              <a:rPr lang="zh-CN" altLang="en-US"/>
              <a:t>～</a:t>
            </a:r>
            <a:r>
              <a:rPr lang="en-US" altLang="zh-CN"/>
              <a:t>90</a:t>
            </a:r>
            <a:r>
              <a:rPr lang="zh-CN" altLang="en-US"/>
              <a:t>分之间输出“课程编号为</a:t>
            </a:r>
            <a:r>
              <a:rPr lang="en-US" altLang="zh-CN"/>
              <a:t>XXXX</a:t>
            </a:r>
            <a:r>
              <a:rPr lang="zh-CN" altLang="en-US"/>
              <a:t>的考生平均成绩为良”；在</a:t>
            </a:r>
            <a:r>
              <a:rPr lang="en-US" altLang="zh-CN"/>
              <a:t>70</a:t>
            </a:r>
            <a:r>
              <a:rPr lang="zh-CN" altLang="en-US"/>
              <a:t>～</a:t>
            </a:r>
            <a:r>
              <a:rPr lang="en-US" altLang="zh-CN"/>
              <a:t>80</a:t>
            </a:r>
            <a:r>
              <a:rPr lang="zh-CN" altLang="en-US"/>
              <a:t>分之间输出“课程编号为</a:t>
            </a:r>
            <a:r>
              <a:rPr lang="en-US" altLang="zh-CN"/>
              <a:t>XXXX</a:t>
            </a:r>
            <a:r>
              <a:rPr lang="zh-CN" altLang="en-US"/>
              <a:t>的考生平均成绩为中”，在</a:t>
            </a:r>
            <a:r>
              <a:rPr lang="en-US" altLang="zh-CN"/>
              <a:t>60</a:t>
            </a:r>
            <a:r>
              <a:rPr lang="zh-CN" altLang="en-US"/>
              <a:t>～</a:t>
            </a:r>
            <a:r>
              <a:rPr lang="en-US" altLang="zh-CN"/>
              <a:t>70</a:t>
            </a:r>
            <a:r>
              <a:rPr lang="zh-CN" altLang="en-US"/>
              <a:t>分之间输出“课程编号为</a:t>
            </a:r>
            <a:r>
              <a:rPr lang="en-US" altLang="zh-CN"/>
              <a:t>XXXX</a:t>
            </a:r>
            <a:r>
              <a:rPr lang="zh-CN" altLang="en-US"/>
              <a:t>的考生平均成绩为及格”；</a:t>
            </a:r>
            <a:r>
              <a:rPr lang="en-US" altLang="zh-CN"/>
              <a:t>60</a:t>
            </a:r>
            <a:r>
              <a:rPr lang="zh-CN" altLang="en-US"/>
              <a:t>分以下输出“课程编号为</a:t>
            </a:r>
            <a:r>
              <a:rPr lang="en-US" altLang="zh-CN"/>
              <a:t>XXXX</a:t>
            </a:r>
            <a:r>
              <a:rPr lang="zh-CN" altLang="en-US"/>
              <a:t>的考生平均成绩为不及格”。</a:t>
            </a:r>
          </a:p>
          <a:p>
            <a:pPr eaLnBrk="1" hangingPunct="1">
              <a:lnSpc>
                <a:spcPct val="168000"/>
              </a:lnSpc>
              <a:spcBef>
                <a:spcPct val="50000"/>
              </a:spcBef>
            </a:pPr>
            <a:r>
              <a:rPr lang="zh-CN" altLang="en-US"/>
              <a:t>         </a:t>
            </a:r>
            <a:r>
              <a:rPr lang="en-US" altLang="zh-CN"/>
              <a:t>4. </a:t>
            </a:r>
            <a:r>
              <a:rPr lang="zh-CN" altLang="en-US"/>
              <a:t>编写程序，用数组实现乘法小九九的存储和输出。</a:t>
            </a:r>
            <a:r>
              <a:rPr lang="en-US" altLang="zh-CN"/>
              <a:t>【</a:t>
            </a:r>
            <a:r>
              <a:rPr lang="zh-CN" altLang="en-US"/>
              <a:t>提示：采用多个一维数组。</a:t>
            </a:r>
            <a:r>
              <a:rPr lang="en-US" altLang="zh-CN"/>
              <a:t>】</a:t>
            </a:r>
          </a:p>
        </p:txBody>
      </p:sp>
      <p:sp>
        <p:nvSpPr>
          <p:cNvPr id="273411" name="AutoShape 3">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4434" name="Text Box 2"/>
          <p:cNvSpPr txBox="1">
            <a:spLocks noChangeArrowheads="1"/>
          </p:cNvSpPr>
          <p:nvPr/>
        </p:nvSpPr>
        <p:spPr bwMode="auto">
          <a:xfrm>
            <a:off x="2763838" y="914400"/>
            <a:ext cx="36147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4000">
                <a:latin typeface="华文行楷" pitchFamily="2" charset="-122"/>
                <a:ea typeface="华文行楷" pitchFamily="2" charset="-122"/>
              </a:rPr>
              <a:t>第</a:t>
            </a:r>
            <a:r>
              <a:rPr lang="en-US" altLang="zh-CN" sz="4000">
                <a:latin typeface="华文行楷" pitchFamily="2" charset="-122"/>
                <a:ea typeface="华文行楷" pitchFamily="2" charset="-122"/>
              </a:rPr>
              <a:t>3</a:t>
            </a:r>
            <a:r>
              <a:rPr lang="zh-CN" altLang="en-US" sz="4000">
                <a:latin typeface="华文行楷" pitchFamily="2" charset="-122"/>
                <a:ea typeface="华文行楷" pitchFamily="2" charset="-122"/>
              </a:rPr>
              <a:t>章类和接口 </a:t>
            </a:r>
          </a:p>
        </p:txBody>
      </p:sp>
      <p:sp>
        <p:nvSpPr>
          <p:cNvPr id="274435" name="Text Box 3"/>
          <p:cNvSpPr txBox="1">
            <a:spLocks noChangeArrowheads="1"/>
          </p:cNvSpPr>
          <p:nvPr/>
        </p:nvSpPr>
        <p:spPr bwMode="auto">
          <a:xfrm>
            <a:off x="3124200" y="1846263"/>
            <a:ext cx="32512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b="1">
                <a:hlinkClick r:id="rId2" action="ppaction://hlinksldjump"/>
              </a:rPr>
              <a:t>3.1  </a:t>
            </a:r>
            <a:r>
              <a:rPr lang="zh-CN" altLang="en-US" b="1">
                <a:hlinkClick r:id="rId2" action="ppaction://hlinksldjump"/>
              </a:rPr>
              <a:t>类 </a:t>
            </a:r>
            <a:endParaRPr lang="zh-CN" altLang="en-US" b="1"/>
          </a:p>
          <a:p>
            <a:pPr eaLnBrk="1" hangingPunct="1">
              <a:lnSpc>
                <a:spcPct val="200000"/>
              </a:lnSpc>
            </a:pPr>
            <a:r>
              <a:rPr lang="en-US" altLang="zh-CN" b="1">
                <a:hlinkClick r:id="rId3" action="ppaction://hlinksldjump"/>
              </a:rPr>
              <a:t>3.2  </a:t>
            </a:r>
            <a:r>
              <a:rPr lang="zh-CN" altLang="en-US" b="1">
                <a:hlinkClick r:id="rId3" action="ppaction://hlinksldjump"/>
              </a:rPr>
              <a:t>接口 </a:t>
            </a:r>
            <a:endParaRPr lang="zh-CN" altLang="en-US" b="1"/>
          </a:p>
          <a:p>
            <a:pPr eaLnBrk="1" hangingPunct="1">
              <a:lnSpc>
                <a:spcPct val="200000"/>
              </a:lnSpc>
            </a:pPr>
            <a:r>
              <a:rPr lang="en-US" altLang="zh-CN" b="1">
                <a:hlinkClick r:id="rId4" action="ppaction://hlinksldjump"/>
              </a:rPr>
              <a:t>3.3  </a:t>
            </a:r>
            <a:r>
              <a:rPr lang="zh-CN" altLang="en-US" b="1">
                <a:hlinkClick r:id="rId4" action="ppaction://hlinksldjump"/>
              </a:rPr>
              <a:t>常用数据结构及类 </a:t>
            </a:r>
            <a:endParaRPr lang="zh-CN" altLang="en-US" b="1"/>
          </a:p>
          <a:p>
            <a:pPr eaLnBrk="1" hangingPunct="1">
              <a:lnSpc>
                <a:spcPct val="200000"/>
              </a:lnSpc>
            </a:pPr>
            <a:r>
              <a:rPr lang="zh-CN" altLang="en-US" b="1">
                <a:ea typeface="黑体" panose="02010609060101010101" pitchFamily="49" charset="-122"/>
                <a:hlinkClick r:id="rId5" action="ppaction://hlinksldjump"/>
              </a:rPr>
              <a:t>习  题</a:t>
            </a:r>
            <a:r>
              <a:rPr lang="zh-CN" altLang="en-US" b="1">
                <a:hlinkClick r:id="rId5" action="ppaction://hlinksldjump"/>
              </a:rPr>
              <a:t> </a:t>
            </a:r>
            <a:endParaRPr lang="zh-CN" altLang="en-US" b="1"/>
          </a:p>
        </p:txBody>
      </p:sp>
      <p:pic>
        <p:nvPicPr>
          <p:cNvPr id="274436" name="Picture 4" descr="E:\课件素材\GIF动画插件1\GIF014.GIF">
            <a:hlinkClick r:id="rId6" action="ppaction://hlinkpres?slideindex=2&amp;slidetitle=PowerPoint 演示文稿"/>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8058150" y="6286500"/>
            <a:ext cx="10858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hecke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3538" name="Text Box 4"/>
          <p:cNvSpPr txBox="1">
            <a:spLocks noChangeArrowheads="1"/>
          </p:cNvSpPr>
          <p:nvPr/>
        </p:nvSpPr>
        <p:spPr bwMode="auto">
          <a:xfrm>
            <a:off x="381000" y="838200"/>
            <a:ext cx="8534400"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en-US" altLang="zh-CN" b="1"/>
              <a:t>2.  Servlets</a:t>
            </a:r>
            <a:r>
              <a:rPr lang="zh-CN" altLang="en-US" b="1"/>
              <a:t>服务器端应用程序</a:t>
            </a:r>
          </a:p>
          <a:p>
            <a:pPr eaLnBrk="1" hangingPunct="1">
              <a:lnSpc>
                <a:spcPct val="150000"/>
              </a:lnSpc>
              <a:spcBef>
                <a:spcPct val="50000"/>
              </a:spcBef>
            </a:pPr>
            <a:r>
              <a:rPr lang="zh-CN" altLang="en-US"/>
              <a:t>       服务器端的应用程序用来收集客户端的数据输入，对数据进行处理之后，返回相应的响应给客户。它主要用来实现与客户端的交互。</a:t>
            </a:r>
          </a:p>
        </p:txBody>
      </p:sp>
    </p:spTree>
  </p:cSld>
  <p:clrMapOvr>
    <a:masterClrMapping/>
  </p:clrMapOvr>
  <p:transition>
    <p:blinds/>
  </p:transition>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5458" name="Rectangle 2"/>
          <p:cNvSpPr>
            <a:spLocks noChangeArrowheads="1"/>
          </p:cNvSpPr>
          <p:nvPr/>
        </p:nvSpPr>
        <p:spPr bwMode="auto">
          <a:xfrm>
            <a:off x="3970338" y="792163"/>
            <a:ext cx="12033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3.1 </a:t>
            </a:r>
            <a:r>
              <a:rPr lang="zh-CN" altLang="en-US" sz="3200" b="1"/>
              <a:t>类</a:t>
            </a:r>
          </a:p>
        </p:txBody>
      </p:sp>
      <p:sp>
        <p:nvSpPr>
          <p:cNvPr id="275459" name="Text Box 3"/>
          <p:cNvSpPr txBox="1">
            <a:spLocks noChangeArrowheads="1"/>
          </p:cNvSpPr>
          <p:nvPr/>
        </p:nvSpPr>
        <p:spPr bwMode="auto">
          <a:xfrm>
            <a:off x="304800" y="1728788"/>
            <a:ext cx="8610600" cy="429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3.1.1  </a:t>
            </a:r>
            <a:r>
              <a:rPr lang="zh-CN" altLang="en-US" b="1"/>
              <a:t>类的定义和声明</a:t>
            </a:r>
          </a:p>
          <a:p>
            <a:pPr eaLnBrk="1" hangingPunct="1">
              <a:lnSpc>
                <a:spcPct val="150000"/>
              </a:lnSpc>
              <a:spcBef>
                <a:spcPct val="50000"/>
              </a:spcBef>
            </a:pPr>
            <a:r>
              <a:rPr lang="zh-CN" altLang="en-US"/>
              <a:t>        </a:t>
            </a:r>
            <a:r>
              <a:rPr lang="en-US" altLang="zh-CN"/>
              <a:t>Java</a:t>
            </a:r>
            <a:r>
              <a:rPr lang="zh-CN" altLang="en-US"/>
              <a:t>编程语言是面向对象的，处理的最小的完整单元为对象。而现实生活中具有共同特性的对象的抽象就称之为类。类由类声明和类体构成，类体又由变量和方法构成。下面给出一个例子来看一下类的构成。</a:t>
            </a:r>
          </a:p>
          <a:p>
            <a:pPr eaLnBrk="1" hangingPunct="1">
              <a:lnSpc>
                <a:spcPct val="150000"/>
              </a:lnSpc>
              <a:spcBef>
                <a:spcPct val="50000"/>
              </a:spcBef>
            </a:pPr>
            <a:r>
              <a:rPr lang="zh-CN" altLang="en-US"/>
              <a:t>       </a:t>
            </a:r>
            <a:r>
              <a:rPr lang="en-US" altLang="zh-CN"/>
              <a:t>【</a:t>
            </a:r>
            <a:r>
              <a:rPr lang="zh-CN" altLang="en-US"/>
              <a:t>例</a:t>
            </a:r>
            <a:r>
              <a:rPr lang="en-US" altLang="zh-CN"/>
              <a:t>3.1】</a:t>
            </a:r>
            <a:r>
              <a:rPr lang="zh-CN" altLang="en-US"/>
              <a:t>自定义一个</a:t>
            </a:r>
            <a:r>
              <a:rPr lang="en-US" altLang="zh-CN"/>
              <a:t>apple</a:t>
            </a:r>
            <a:r>
              <a:rPr lang="zh-CN" altLang="en-US"/>
              <a:t>类，在主类</a:t>
            </a:r>
            <a:r>
              <a:rPr lang="en-US" altLang="zh-CN"/>
              <a:t>SetApple</a:t>
            </a:r>
            <a:r>
              <a:rPr lang="zh-CN" altLang="en-US"/>
              <a:t>中创建实例并调用方法，输出结果如图</a:t>
            </a:r>
            <a:r>
              <a:rPr lang="en-US" altLang="zh-CN"/>
              <a:t>3.1</a:t>
            </a:r>
            <a:r>
              <a:rPr lang="zh-CN" altLang="en-US"/>
              <a:t>所示。源程序代码如下：</a:t>
            </a:r>
          </a:p>
        </p:txBody>
      </p:sp>
    </p:spTree>
  </p:cSld>
  <p:clrMapOvr>
    <a:masterClrMapping/>
  </p:clrMapOvr>
  <p:transition>
    <p:checker/>
  </p:transition>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482" name="Text Box 2"/>
          <p:cNvSpPr txBox="1">
            <a:spLocks noChangeArrowheads="1"/>
          </p:cNvSpPr>
          <p:nvPr/>
        </p:nvSpPr>
        <p:spPr bwMode="auto">
          <a:xfrm>
            <a:off x="1066800" y="371475"/>
            <a:ext cx="6970713" cy="618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sz="2200"/>
              <a:t>//</a:t>
            </a:r>
            <a:r>
              <a:rPr lang="zh-CN" altLang="en-US" sz="2200"/>
              <a:t>程序文件名为</a:t>
            </a:r>
            <a:r>
              <a:rPr lang="en-US" altLang="zh-CN" sz="2200"/>
              <a:t>SetApple.java</a:t>
            </a:r>
          </a:p>
          <a:p>
            <a:pPr eaLnBrk="1" hangingPunct="1">
              <a:lnSpc>
                <a:spcPct val="130000"/>
              </a:lnSpc>
            </a:pPr>
            <a:r>
              <a:rPr lang="en-US" altLang="zh-CN" sz="2200"/>
              <a:t>public class SetApple</a:t>
            </a:r>
          </a:p>
          <a:p>
            <a:pPr eaLnBrk="1" hangingPunct="1">
              <a:lnSpc>
                <a:spcPct val="130000"/>
              </a:lnSpc>
            </a:pPr>
            <a:r>
              <a:rPr lang="en-US" altLang="zh-CN" sz="2200"/>
              <a:t>{</a:t>
            </a:r>
          </a:p>
          <a:p>
            <a:pPr eaLnBrk="1" hangingPunct="1">
              <a:lnSpc>
                <a:spcPct val="130000"/>
              </a:lnSpc>
            </a:pPr>
            <a:r>
              <a:rPr lang="en-US" altLang="zh-CN" sz="2200"/>
              <a:t>	public static void main(String[] args)</a:t>
            </a:r>
          </a:p>
          <a:p>
            <a:pPr eaLnBrk="1" hangingPunct="1">
              <a:lnSpc>
                <a:spcPct val="130000"/>
              </a:lnSpc>
            </a:pPr>
            <a:r>
              <a:rPr lang="en-US" altLang="zh-CN" sz="2200"/>
              <a:t>	{</a:t>
            </a:r>
          </a:p>
          <a:p>
            <a:pPr eaLnBrk="1" hangingPunct="1">
              <a:lnSpc>
                <a:spcPct val="130000"/>
              </a:lnSpc>
            </a:pPr>
            <a:r>
              <a:rPr lang="en-US" altLang="zh-CN" sz="2200"/>
              <a:t>		apple a = new apple();//</a:t>
            </a:r>
            <a:r>
              <a:rPr lang="zh-CN" altLang="en-US" sz="2200"/>
              <a:t>创建</a:t>
            </a:r>
            <a:r>
              <a:rPr lang="en-US" altLang="zh-CN" sz="2200"/>
              <a:t>apple</a:t>
            </a:r>
            <a:r>
              <a:rPr lang="zh-CN" altLang="en-US" sz="2200"/>
              <a:t>类</a:t>
            </a:r>
          </a:p>
          <a:p>
            <a:pPr eaLnBrk="1" hangingPunct="1">
              <a:lnSpc>
                <a:spcPct val="130000"/>
              </a:lnSpc>
            </a:pPr>
            <a:r>
              <a:rPr lang="zh-CN" altLang="en-US" sz="2200"/>
              <a:t>		</a:t>
            </a:r>
            <a:r>
              <a:rPr lang="en-US" altLang="zh-CN" sz="2200"/>
              <a:t>a.appleweight = 0.5;//</a:t>
            </a:r>
            <a:r>
              <a:rPr lang="zh-CN" altLang="en-US" sz="2200"/>
              <a:t>实例变量赋值</a:t>
            </a:r>
          </a:p>
          <a:p>
            <a:pPr eaLnBrk="1" hangingPunct="1">
              <a:lnSpc>
                <a:spcPct val="130000"/>
              </a:lnSpc>
            </a:pPr>
            <a:r>
              <a:rPr lang="zh-CN" altLang="en-US" sz="2200"/>
              <a:t>		</a:t>
            </a:r>
            <a:r>
              <a:rPr lang="en-US" altLang="zh-CN" sz="2200"/>
              <a:t>System.out.println("</a:t>
            </a:r>
            <a:r>
              <a:rPr lang="zh-CN" altLang="en-US" sz="2200"/>
              <a:t>苹果的重量为</a:t>
            </a:r>
            <a:r>
              <a:rPr lang="en-US" altLang="zh-CN" sz="2200"/>
              <a:t>1</a:t>
            </a:r>
            <a:r>
              <a:rPr lang="zh-CN" altLang="en-US" sz="2200"/>
              <a:t>两</a:t>
            </a:r>
            <a:r>
              <a:rPr lang="en-US" altLang="zh-CN" sz="2200"/>
              <a:t>");</a:t>
            </a:r>
          </a:p>
          <a:p>
            <a:pPr eaLnBrk="1" hangingPunct="1">
              <a:lnSpc>
                <a:spcPct val="130000"/>
              </a:lnSpc>
            </a:pPr>
            <a:r>
              <a:rPr lang="en-US" altLang="zh-CN" sz="2200"/>
              <a:t>		System.out.println(a.bite());//</a:t>
            </a:r>
            <a:r>
              <a:rPr lang="zh-CN" altLang="en-US" sz="2200"/>
              <a:t>调用实例方法</a:t>
            </a:r>
          </a:p>
          <a:p>
            <a:pPr eaLnBrk="1" hangingPunct="1">
              <a:lnSpc>
                <a:spcPct val="130000"/>
              </a:lnSpc>
            </a:pPr>
            <a:r>
              <a:rPr lang="zh-CN" altLang="en-US" sz="2200"/>
              <a:t>		</a:t>
            </a:r>
            <a:r>
              <a:rPr lang="en-US" altLang="zh-CN" sz="2200"/>
              <a:t>a.appleweight = 5;</a:t>
            </a:r>
          </a:p>
          <a:p>
            <a:pPr eaLnBrk="1" hangingPunct="1">
              <a:lnSpc>
                <a:spcPct val="130000"/>
              </a:lnSpc>
            </a:pPr>
            <a:r>
              <a:rPr lang="en-US" altLang="zh-CN" sz="2200"/>
              <a:t>		System.out.println("</a:t>
            </a:r>
            <a:r>
              <a:rPr lang="zh-CN" altLang="en-US" sz="2200"/>
              <a:t>苹果的重量为</a:t>
            </a:r>
            <a:r>
              <a:rPr lang="en-US" altLang="zh-CN" sz="2200"/>
              <a:t>5</a:t>
            </a:r>
            <a:r>
              <a:rPr lang="zh-CN" altLang="en-US" sz="2200"/>
              <a:t>两</a:t>
            </a:r>
            <a:r>
              <a:rPr lang="en-US" altLang="zh-CN" sz="2200"/>
              <a:t>");</a:t>
            </a:r>
          </a:p>
          <a:p>
            <a:pPr eaLnBrk="1" hangingPunct="1">
              <a:lnSpc>
                <a:spcPct val="130000"/>
              </a:lnSpc>
            </a:pPr>
            <a:r>
              <a:rPr lang="en-US" altLang="zh-CN" sz="2200"/>
              <a:t>		System.out.println(a.bite());</a:t>
            </a:r>
          </a:p>
          <a:p>
            <a:pPr eaLnBrk="1" hangingPunct="1">
              <a:lnSpc>
                <a:spcPct val="130000"/>
              </a:lnSpc>
            </a:pPr>
            <a:r>
              <a:rPr lang="en-US" altLang="zh-CN" sz="2200"/>
              <a:t>	}</a:t>
            </a:r>
          </a:p>
          <a:p>
            <a:pPr eaLnBrk="1" hangingPunct="1">
              <a:lnSpc>
                <a:spcPct val="130000"/>
              </a:lnSpc>
            </a:pPr>
            <a:r>
              <a:rPr lang="en-US" altLang="zh-CN" sz="2200"/>
              <a:t>}</a:t>
            </a:r>
          </a:p>
        </p:txBody>
      </p:sp>
    </p:spTree>
  </p:cSld>
  <p:clrMapOvr>
    <a:masterClrMapping/>
  </p:clrMapOvr>
  <p:transition>
    <p:checker/>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7506" name="Text Box 2"/>
          <p:cNvSpPr txBox="1">
            <a:spLocks noChangeArrowheads="1"/>
          </p:cNvSpPr>
          <p:nvPr/>
        </p:nvSpPr>
        <p:spPr bwMode="auto">
          <a:xfrm>
            <a:off x="762000" y="446088"/>
            <a:ext cx="8280400" cy="587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pPr>
            <a:r>
              <a:rPr lang="en-US" altLang="zh-CN" sz="2200"/>
              <a:t>//</a:t>
            </a:r>
            <a:r>
              <a:rPr lang="zh-CN" altLang="en-US" sz="2200"/>
              <a:t>自定义类</a:t>
            </a:r>
          </a:p>
          <a:p>
            <a:pPr eaLnBrk="1" hangingPunct="1">
              <a:lnSpc>
                <a:spcPct val="115000"/>
              </a:lnSpc>
            </a:pPr>
            <a:r>
              <a:rPr lang="en-US" altLang="zh-CN" sz="2200"/>
              <a:t>class apple</a:t>
            </a:r>
          </a:p>
          <a:p>
            <a:pPr eaLnBrk="1" hangingPunct="1">
              <a:lnSpc>
                <a:spcPct val="115000"/>
              </a:lnSpc>
            </a:pPr>
            <a:r>
              <a:rPr lang="en-US" altLang="zh-CN" sz="2200"/>
              <a:t>{</a:t>
            </a:r>
          </a:p>
          <a:p>
            <a:pPr eaLnBrk="1" hangingPunct="1">
              <a:lnSpc>
                <a:spcPct val="115000"/>
              </a:lnSpc>
            </a:pPr>
            <a:r>
              <a:rPr lang="en-US" altLang="zh-CN" sz="2200"/>
              <a:t>	//</a:t>
            </a:r>
            <a:r>
              <a:rPr lang="zh-CN" altLang="en-US" sz="2200"/>
              <a:t>属性</a:t>
            </a:r>
          </a:p>
          <a:p>
            <a:pPr eaLnBrk="1" hangingPunct="1">
              <a:lnSpc>
                <a:spcPct val="115000"/>
              </a:lnSpc>
            </a:pPr>
            <a:r>
              <a:rPr lang="zh-CN" altLang="en-US" sz="2200"/>
              <a:t>	</a:t>
            </a:r>
            <a:r>
              <a:rPr lang="en-US" altLang="zh-CN" sz="2200"/>
              <a:t>long applecolor;//</a:t>
            </a:r>
            <a:r>
              <a:rPr lang="zh-CN" altLang="en-US" sz="2200"/>
              <a:t>对应苹果的颜色</a:t>
            </a:r>
          </a:p>
          <a:p>
            <a:pPr eaLnBrk="1" hangingPunct="1">
              <a:lnSpc>
                <a:spcPct val="115000"/>
              </a:lnSpc>
            </a:pPr>
            <a:r>
              <a:rPr lang="zh-CN" altLang="en-US" sz="2200"/>
              <a:t>	</a:t>
            </a:r>
            <a:r>
              <a:rPr lang="en-US" altLang="zh-CN" sz="2200"/>
              <a:t>double appleweight;//</a:t>
            </a:r>
            <a:r>
              <a:rPr lang="zh-CN" altLang="en-US" sz="2200"/>
              <a:t>苹果的重量</a:t>
            </a:r>
          </a:p>
          <a:p>
            <a:pPr eaLnBrk="1" hangingPunct="1">
              <a:lnSpc>
                <a:spcPct val="115000"/>
              </a:lnSpc>
            </a:pPr>
            <a:r>
              <a:rPr lang="zh-CN" altLang="en-US" sz="2200"/>
              <a:t>	</a:t>
            </a:r>
            <a:r>
              <a:rPr lang="en-US" altLang="zh-CN" sz="2200"/>
              <a:t>boolean eatup;//</a:t>
            </a:r>
            <a:r>
              <a:rPr lang="zh-CN" altLang="en-US" sz="2200"/>
              <a:t>是否吃完</a:t>
            </a:r>
          </a:p>
          <a:p>
            <a:pPr eaLnBrk="1" hangingPunct="1">
              <a:lnSpc>
                <a:spcPct val="115000"/>
              </a:lnSpc>
            </a:pPr>
            <a:r>
              <a:rPr lang="zh-CN" altLang="en-US" sz="2200"/>
              <a:t>	</a:t>
            </a:r>
            <a:r>
              <a:rPr lang="en-US" altLang="zh-CN" sz="2200"/>
              <a:t>//</a:t>
            </a:r>
            <a:r>
              <a:rPr lang="zh-CN" altLang="en-US" sz="2200"/>
              <a:t>类方法</a:t>
            </a:r>
          </a:p>
          <a:p>
            <a:pPr eaLnBrk="1" hangingPunct="1">
              <a:lnSpc>
                <a:spcPct val="115000"/>
              </a:lnSpc>
            </a:pPr>
            <a:r>
              <a:rPr lang="zh-CN" altLang="en-US" sz="2200"/>
              <a:t>	</a:t>
            </a:r>
            <a:r>
              <a:rPr lang="en-US" altLang="zh-CN" sz="2200"/>
              <a:t>public boolean bite()</a:t>
            </a:r>
          </a:p>
          <a:p>
            <a:pPr eaLnBrk="1" hangingPunct="1">
              <a:lnSpc>
                <a:spcPct val="115000"/>
              </a:lnSpc>
            </a:pPr>
            <a:r>
              <a:rPr lang="en-US" altLang="zh-CN" sz="2200"/>
              <a:t>	{</a:t>
            </a:r>
          </a:p>
          <a:p>
            <a:pPr eaLnBrk="1" hangingPunct="1">
              <a:lnSpc>
                <a:spcPct val="115000"/>
              </a:lnSpc>
            </a:pPr>
            <a:r>
              <a:rPr lang="en-US" altLang="zh-CN" sz="2200"/>
              <a:t>		if (appleweight&lt;1)</a:t>
            </a:r>
          </a:p>
          <a:p>
            <a:pPr eaLnBrk="1" hangingPunct="1">
              <a:lnSpc>
                <a:spcPct val="115000"/>
              </a:lnSpc>
            </a:pPr>
            <a:r>
              <a:rPr lang="en-US" altLang="zh-CN" sz="2200"/>
              <a:t>		{</a:t>
            </a:r>
          </a:p>
          <a:p>
            <a:pPr eaLnBrk="1" hangingPunct="1">
              <a:lnSpc>
                <a:spcPct val="115000"/>
              </a:lnSpc>
            </a:pPr>
            <a:r>
              <a:rPr lang="en-US" altLang="zh-CN" sz="2200"/>
              <a:t>			System.out.println("</a:t>
            </a:r>
            <a:r>
              <a:rPr lang="zh-CN" altLang="en-US" sz="2200"/>
              <a:t>苹果已经吃完了！哈哈</a:t>
            </a:r>
            <a:r>
              <a:rPr lang="en-US" altLang="zh-CN" sz="2200"/>
              <a:t>");</a:t>
            </a:r>
          </a:p>
          <a:p>
            <a:pPr eaLnBrk="1" hangingPunct="1">
              <a:lnSpc>
                <a:spcPct val="115000"/>
              </a:lnSpc>
            </a:pPr>
            <a:r>
              <a:rPr lang="en-US" altLang="zh-CN" sz="2200"/>
              <a:t>			eatup = true;</a:t>
            </a:r>
          </a:p>
          <a:p>
            <a:pPr eaLnBrk="1" hangingPunct="1">
              <a:lnSpc>
                <a:spcPct val="115000"/>
              </a:lnSpc>
            </a:pPr>
            <a:r>
              <a:rPr lang="en-US" altLang="zh-CN" sz="2200"/>
              <a:t>		}</a:t>
            </a:r>
          </a:p>
        </p:txBody>
      </p:sp>
    </p:spTree>
  </p:cSld>
  <p:clrMapOvr>
    <a:masterClrMapping/>
  </p:clrMapOvr>
  <p:transition>
    <p:checker/>
  </p:transition>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8530" name="Text Box 2"/>
          <p:cNvSpPr txBox="1">
            <a:spLocks noChangeArrowheads="1"/>
          </p:cNvSpPr>
          <p:nvPr/>
        </p:nvSpPr>
        <p:spPr bwMode="auto">
          <a:xfrm>
            <a:off x="1203325" y="682625"/>
            <a:ext cx="6896100"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sz="2200"/>
              <a:t>	else</a:t>
            </a:r>
          </a:p>
          <a:p>
            <a:pPr eaLnBrk="1" hangingPunct="1">
              <a:lnSpc>
                <a:spcPct val="150000"/>
              </a:lnSpc>
            </a:pPr>
            <a:r>
              <a:rPr lang="en-US" altLang="zh-CN" sz="2200"/>
              <a:t>	{</a:t>
            </a:r>
          </a:p>
          <a:p>
            <a:pPr eaLnBrk="1" hangingPunct="1">
              <a:lnSpc>
                <a:spcPct val="150000"/>
              </a:lnSpc>
            </a:pPr>
            <a:r>
              <a:rPr lang="en-US" altLang="zh-CN" sz="2200"/>
              <a:t>		System.out.println("</a:t>
            </a:r>
            <a:r>
              <a:rPr lang="zh-CN" altLang="en-US" sz="2200"/>
              <a:t>苹果吃不下了！：</a:t>
            </a:r>
            <a:r>
              <a:rPr lang="en-US" altLang="zh-CN" sz="2200"/>
              <a:t>(");</a:t>
            </a:r>
          </a:p>
          <a:p>
            <a:pPr eaLnBrk="1" hangingPunct="1">
              <a:lnSpc>
                <a:spcPct val="150000"/>
              </a:lnSpc>
            </a:pPr>
            <a:r>
              <a:rPr lang="en-US" altLang="zh-CN" sz="2200"/>
              <a:t>		eatup = false;</a:t>
            </a:r>
          </a:p>
          <a:p>
            <a:pPr eaLnBrk="1" hangingPunct="1">
              <a:lnSpc>
                <a:spcPct val="150000"/>
              </a:lnSpc>
            </a:pPr>
            <a:r>
              <a:rPr lang="en-US" altLang="zh-CN" sz="2200"/>
              <a:t>	}</a:t>
            </a:r>
          </a:p>
          <a:p>
            <a:pPr eaLnBrk="1" hangingPunct="1">
              <a:lnSpc>
                <a:spcPct val="150000"/>
              </a:lnSpc>
            </a:pPr>
            <a:r>
              <a:rPr lang="en-US" altLang="zh-CN" sz="2200"/>
              <a:t>	return eatup;</a:t>
            </a:r>
          </a:p>
          <a:p>
            <a:pPr eaLnBrk="1" hangingPunct="1">
              <a:lnSpc>
                <a:spcPct val="150000"/>
              </a:lnSpc>
            </a:pPr>
            <a:r>
              <a:rPr lang="en-US" altLang="zh-CN" sz="2200"/>
              <a:t>       }</a:t>
            </a:r>
          </a:p>
          <a:p>
            <a:pPr eaLnBrk="1" hangingPunct="1">
              <a:lnSpc>
                <a:spcPct val="150000"/>
              </a:lnSpc>
            </a:pPr>
            <a:r>
              <a:rPr lang="en-US" altLang="zh-CN" sz="2200"/>
              <a:t>}</a:t>
            </a:r>
          </a:p>
        </p:txBody>
      </p:sp>
    </p:spTree>
  </p:cSld>
  <p:clrMapOvr>
    <a:masterClrMapping/>
  </p:clrMapOvr>
  <p:transition>
    <p:checker/>
  </p:transition>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9" name="Rectangle 2"/>
          <p:cNvSpPr>
            <a:spLocks noChangeArrowheads="1"/>
          </p:cNvSpPr>
          <p:nvPr/>
        </p:nvSpPr>
        <p:spPr bwMode="auto">
          <a:xfrm>
            <a:off x="3003550" y="5562600"/>
            <a:ext cx="3136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3.1  </a:t>
            </a:r>
            <a:r>
              <a:rPr lang="zh-CN" altLang="en-US"/>
              <a:t>自定义类的应用</a:t>
            </a:r>
          </a:p>
        </p:txBody>
      </p:sp>
      <p:graphicFrame>
        <p:nvGraphicFramePr>
          <p:cNvPr id="29698" name="Object 3"/>
          <p:cNvGraphicFramePr>
            <a:graphicFrameLocks noChangeAspect="1"/>
          </p:cNvGraphicFramePr>
          <p:nvPr/>
        </p:nvGraphicFramePr>
        <p:xfrm>
          <a:off x="1081088" y="1371600"/>
          <a:ext cx="6980237" cy="3594100"/>
        </p:xfrm>
        <a:graphic>
          <a:graphicData uri="http://schemas.openxmlformats.org/presentationml/2006/ole">
            <mc:AlternateContent xmlns:mc="http://schemas.openxmlformats.org/markup-compatibility/2006">
              <mc:Choice xmlns:v="urn:schemas-microsoft-com:vml" Requires="v">
                <p:oleObj spid="_x0000_s29700" name="Bitmap Image" r:id="rId3" imgW="4038095" imgH="2080440" progId="Paint.Picture">
                  <p:embed/>
                </p:oleObj>
              </mc:Choice>
              <mc:Fallback>
                <p:oleObj name="Bitmap Image" r:id="rId3" imgW="4038095" imgH="2080440"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088" y="1371600"/>
                        <a:ext cx="6980237" cy="3594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checker/>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9554" name="Text Box 2"/>
          <p:cNvSpPr txBox="1">
            <a:spLocks noChangeArrowheads="1"/>
          </p:cNvSpPr>
          <p:nvPr/>
        </p:nvSpPr>
        <p:spPr bwMode="auto">
          <a:xfrm>
            <a:off x="381000" y="466725"/>
            <a:ext cx="8534400"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en-US" altLang="zh-CN" b="1"/>
              <a:t>1. </a:t>
            </a:r>
            <a:r>
              <a:rPr lang="zh-CN" altLang="en-US" b="1"/>
              <a:t>类声明的基本格式</a:t>
            </a:r>
          </a:p>
          <a:p>
            <a:pPr eaLnBrk="1" hangingPunct="1">
              <a:lnSpc>
                <a:spcPct val="130000"/>
              </a:lnSpc>
              <a:spcBef>
                <a:spcPct val="50000"/>
              </a:spcBef>
            </a:pPr>
            <a:r>
              <a:rPr lang="zh-CN" altLang="en-US"/>
              <a:t>        访问说明符 </a:t>
            </a:r>
            <a:r>
              <a:rPr lang="en-US" altLang="zh-CN"/>
              <a:t>class </a:t>
            </a:r>
            <a:r>
              <a:rPr lang="zh-CN" altLang="en-US"/>
              <a:t>类名 </a:t>
            </a:r>
            <a:r>
              <a:rPr lang="en-US" altLang="zh-CN"/>
              <a:t>extends </a:t>
            </a:r>
            <a:r>
              <a:rPr lang="zh-CN" altLang="en-US"/>
              <a:t>超类名 </a:t>
            </a:r>
            <a:r>
              <a:rPr lang="en-US" altLang="zh-CN"/>
              <a:t>implements </a:t>
            </a:r>
            <a:r>
              <a:rPr lang="zh-CN" altLang="en-US"/>
              <a:t>接口名</a:t>
            </a:r>
          </a:p>
          <a:p>
            <a:pPr eaLnBrk="1" hangingPunct="1">
              <a:lnSpc>
                <a:spcPct val="130000"/>
              </a:lnSpc>
              <a:spcBef>
                <a:spcPct val="50000"/>
              </a:spcBef>
            </a:pPr>
            <a:r>
              <a:rPr lang="zh-CN" altLang="en-US"/>
              <a:t>       其中：</a:t>
            </a:r>
          </a:p>
          <a:p>
            <a:pPr eaLnBrk="1" hangingPunct="1">
              <a:lnSpc>
                <a:spcPct val="130000"/>
              </a:lnSpc>
              <a:spcBef>
                <a:spcPct val="50000"/>
              </a:spcBef>
            </a:pPr>
            <a:r>
              <a:rPr lang="zh-CN" altLang="en-US"/>
              <a:t>       </a:t>
            </a:r>
            <a:r>
              <a:rPr lang="en-US" altLang="zh-CN"/>
              <a:t>(1) </a:t>
            </a:r>
            <a:r>
              <a:rPr lang="zh-CN" altLang="en-US"/>
              <a:t>访问说明符为</a:t>
            </a:r>
            <a:r>
              <a:rPr lang="en-US" altLang="zh-CN"/>
              <a:t>public</a:t>
            </a:r>
            <a:r>
              <a:rPr lang="zh-CN" altLang="en-US"/>
              <a:t>或者缺省。</a:t>
            </a:r>
            <a:r>
              <a:rPr lang="en-US" altLang="zh-CN"/>
              <a:t>public</a:t>
            </a:r>
            <a:r>
              <a:rPr lang="zh-CN" altLang="en-US"/>
              <a:t>用来声明该类为公有类，可以被别的对象访问。声明为公有的类存储的文件名为类名。</a:t>
            </a:r>
          </a:p>
          <a:p>
            <a:pPr eaLnBrk="1" hangingPunct="1">
              <a:lnSpc>
                <a:spcPct val="130000"/>
              </a:lnSpc>
              <a:spcBef>
                <a:spcPct val="50000"/>
              </a:spcBef>
            </a:pPr>
            <a:r>
              <a:rPr lang="zh-CN" altLang="en-US"/>
              <a:t>       </a:t>
            </a:r>
            <a:r>
              <a:rPr lang="en-US" altLang="zh-CN"/>
              <a:t>(2) </a:t>
            </a:r>
            <a:r>
              <a:rPr lang="zh-CN" altLang="en-US"/>
              <a:t>类名：用户自定义的标识符，用来标志这个类的引用。</a:t>
            </a:r>
          </a:p>
          <a:p>
            <a:pPr eaLnBrk="1" hangingPunct="1">
              <a:lnSpc>
                <a:spcPct val="130000"/>
              </a:lnSpc>
              <a:spcBef>
                <a:spcPct val="50000"/>
              </a:spcBef>
            </a:pPr>
            <a:r>
              <a:rPr lang="zh-CN" altLang="en-US"/>
              <a:t>       </a:t>
            </a:r>
            <a:r>
              <a:rPr lang="en-US" altLang="zh-CN"/>
              <a:t>(3) </a:t>
            </a:r>
            <a:r>
              <a:rPr lang="zh-CN" altLang="en-US"/>
              <a:t>超类名：是指已经存在的类，可以是用户已经定义的，也可以是系统类。</a:t>
            </a:r>
          </a:p>
          <a:p>
            <a:pPr eaLnBrk="1" hangingPunct="1">
              <a:lnSpc>
                <a:spcPct val="130000"/>
              </a:lnSpc>
              <a:spcBef>
                <a:spcPct val="50000"/>
              </a:spcBef>
            </a:pPr>
            <a:r>
              <a:rPr lang="zh-CN" altLang="en-US"/>
              <a:t>       </a:t>
            </a:r>
            <a:r>
              <a:rPr lang="en-US" altLang="zh-CN"/>
              <a:t>(4) </a:t>
            </a:r>
            <a:r>
              <a:rPr lang="zh-CN" altLang="en-US"/>
              <a:t>接口名：即后面讲到的接口。</a:t>
            </a:r>
          </a:p>
        </p:txBody>
      </p:sp>
    </p:spTree>
  </p:cSld>
  <p:clrMapOvr>
    <a:masterClrMapping/>
  </p:clrMapOvr>
  <p:transition>
    <p:checker/>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0578" name="Text Box 2"/>
          <p:cNvSpPr txBox="1">
            <a:spLocks noChangeArrowheads="1"/>
          </p:cNvSpPr>
          <p:nvPr/>
        </p:nvSpPr>
        <p:spPr bwMode="auto">
          <a:xfrm>
            <a:off x="457200" y="762000"/>
            <a:ext cx="83058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60000"/>
              </a:lnSpc>
              <a:spcBef>
                <a:spcPct val="50000"/>
              </a:spcBef>
            </a:pPr>
            <a:r>
              <a:rPr lang="en-US" altLang="zh-CN"/>
              <a:t>        </a:t>
            </a:r>
            <a:r>
              <a:rPr lang="zh-CN" altLang="en-US"/>
              <a:t>例如：</a:t>
            </a:r>
          </a:p>
          <a:p>
            <a:pPr eaLnBrk="1" hangingPunct="1">
              <a:lnSpc>
                <a:spcPct val="160000"/>
              </a:lnSpc>
              <a:spcBef>
                <a:spcPct val="50000"/>
              </a:spcBef>
            </a:pPr>
            <a:r>
              <a:rPr lang="zh-CN" altLang="en-US"/>
              <a:t>         </a:t>
            </a:r>
            <a:r>
              <a:rPr lang="en-US" altLang="zh-CN"/>
              <a:t>public class HelloApplet extends Applet</a:t>
            </a:r>
          </a:p>
          <a:p>
            <a:pPr eaLnBrk="1" hangingPunct="1">
              <a:lnSpc>
                <a:spcPct val="160000"/>
              </a:lnSpc>
              <a:spcBef>
                <a:spcPct val="50000"/>
              </a:spcBef>
            </a:pPr>
            <a:r>
              <a:rPr lang="en-US" altLang="zh-CN"/>
              <a:t>        </a:t>
            </a:r>
            <a:r>
              <a:rPr lang="zh-CN" altLang="en-US"/>
              <a:t>访问说明符为</a:t>
            </a:r>
            <a:r>
              <a:rPr lang="en-US" altLang="zh-CN"/>
              <a:t>public</a:t>
            </a:r>
            <a:r>
              <a:rPr lang="zh-CN" altLang="en-US"/>
              <a:t>，类名</a:t>
            </a:r>
            <a:r>
              <a:rPr lang="en-US" altLang="zh-CN"/>
              <a:t>HelloApplet</a:t>
            </a:r>
            <a:r>
              <a:rPr lang="zh-CN" altLang="en-US"/>
              <a:t>，扩展类为</a:t>
            </a:r>
            <a:r>
              <a:rPr lang="en-US" altLang="zh-CN"/>
              <a:t>JDK</a:t>
            </a:r>
            <a:r>
              <a:rPr lang="zh-CN" altLang="en-US"/>
              <a:t>包自带的</a:t>
            </a:r>
            <a:r>
              <a:rPr lang="en-US" altLang="zh-CN"/>
              <a:t>java.applet.Applet</a:t>
            </a:r>
            <a:r>
              <a:rPr lang="zh-CN" altLang="en-US"/>
              <a:t>类。由于</a:t>
            </a:r>
            <a:r>
              <a:rPr lang="en-US" altLang="zh-CN"/>
              <a:t>public</a:t>
            </a:r>
            <a:r>
              <a:rPr lang="zh-CN" altLang="en-US"/>
              <a:t>的存在，所以文件名必须存为</a:t>
            </a:r>
            <a:r>
              <a:rPr lang="en-US" altLang="zh-CN"/>
              <a:t>HelloApplet.java</a:t>
            </a:r>
            <a:r>
              <a:rPr lang="zh-CN" altLang="en-US"/>
              <a:t>，同类名保持一致。</a:t>
            </a:r>
          </a:p>
        </p:txBody>
      </p:sp>
    </p:spTree>
  </p:cSld>
  <p:clrMapOvr>
    <a:masterClrMapping/>
  </p:clrMapOvr>
  <p:transition>
    <p:checker/>
  </p:transition>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1602" name="Text Box 2"/>
          <p:cNvSpPr txBox="1">
            <a:spLocks noChangeArrowheads="1"/>
          </p:cNvSpPr>
          <p:nvPr/>
        </p:nvSpPr>
        <p:spPr bwMode="auto">
          <a:xfrm>
            <a:off x="304800" y="436563"/>
            <a:ext cx="8610600" cy="611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a:t>
            </a:r>
            <a:r>
              <a:rPr lang="en-US" altLang="zh-CN" b="1"/>
              <a:t>2. </a:t>
            </a:r>
            <a:r>
              <a:rPr lang="zh-CN" altLang="en-US" b="1"/>
              <a:t>类体</a:t>
            </a:r>
          </a:p>
          <a:p>
            <a:pPr eaLnBrk="1" hangingPunct="1">
              <a:spcBef>
                <a:spcPct val="50000"/>
              </a:spcBef>
            </a:pPr>
            <a:r>
              <a:rPr lang="zh-CN" altLang="en-US"/>
              <a:t>        类体包括成员变量和方法。</a:t>
            </a:r>
          </a:p>
          <a:p>
            <a:pPr eaLnBrk="1" hangingPunct="1">
              <a:spcBef>
                <a:spcPct val="50000"/>
              </a:spcBef>
            </a:pPr>
            <a:r>
              <a:rPr lang="zh-CN" altLang="en-US"/>
              <a:t>        </a:t>
            </a:r>
            <a:r>
              <a:rPr lang="en-US" altLang="zh-CN"/>
              <a:t>(1) </a:t>
            </a:r>
            <a:r>
              <a:rPr lang="zh-CN" altLang="en-US"/>
              <a:t>成员变量：指类的一些属性定义，标志类的静态特征，它的基本格式如下：</a:t>
            </a:r>
          </a:p>
          <a:p>
            <a:pPr eaLnBrk="1" hangingPunct="1">
              <a:spcBef>
                <a:spcPct val="50000"/>
              </a:spcBef>
            </a:pPr>
            <a:r>
              <a:rPr lang="zh-CN" altLang="en-US"/>
              <a:t>        访问说明符 数据类型 变量名</a:t>
            </a:r>
          </a:p>
          <a:p>
            <a:pPr eaLnBrk="1" hangingPunct="1">
              <a:spcBef>
                <a:spcPct val="50000"/>
              </a:spcBef>
            </a:pPr>
            <a:r>
              <a:rPr lang="zh-CN" altLang="en-US"/>
              <a:t>        其中：</a:t>
            </a:r>
          </a:p>
          <a:p>
            <a:pPr eaLnBrk="1" hangingPunct="1">
              <a:spcBef>
                <a:spcPct val="50000"/>
              </a:spcBef>
            </a:pPr>
            <a:r>
              <a:rPr lang="zh-CN" altLang="en-US"/>
              <a:t>        ●访问说明符有</a:t>
            </a:r>
            <a:r>
              <a:rPr lang="en-US" altLang="zh-CN"/>
              <a:t>public</a:t>
            </a:r>
            <a:r>
              <a:rPr lang="zh-CN" altLang="en-US"/>
              <a:t>、</a:t>
            </a:r>
            <a:r>
              <a:rPr lang="en-US" altLang="zh-CN"/>
              <a:t>private</a:t>
            </a:r>
            <a:r>
              <a:rPr lang="zh-CN" altLang="en-US"/>
              <a:t>和</a:t>
            </a:r>
            <a:r>
              <a:rPr lang="en-US" altLang="zh-CN"/>
              <a:t>protected</a:t>
            </a:r>
            <a:r>
              <a:rPr lang="zh-CN" altLang="en-US"/>
              <a:t>三种：</a:t>
            </a:r>
          </a:p>
          <a:p>
            <a:pPr eaLnBrk="1" hangingPunct="1">
              <a:spcBef>
                <a:spcPct val="50000"/>
              </a:spcBef>
            </a:pPr>
            <a:r>
              <a:rPr lang="zh-CN" altLang="en-US"/>
              <a:t>        </a:t>
            </a:r>
            <a:r>
              <a:rPr lang="en-US" altLang="zh-CN"/>
              <a:t>public</a:t>
            </a:r>
            <a:r>
              <a:rPr lang="zh-CN" altLang="en-US"/>
              <a:t>：省略时默认为公有类型，可以由外部对象进行访问。</a:t>
            </a:r>
          </a:p>
          <a:p>
            <a:pPr eaLnBrk="1" hangingPunct="1">
              <a:spcBef>
                <a:spcPct val="50000"/>
              </a:spcBef>
            </a:pPr>
            <a:r>
              <a:rPr lang="zh-CN" altLang="en-US"/>
              <a:t>        </a:t>
            </a:r>
            <a:r>
              <a:rPr lang="en-US" altLang="zh-CN"/>
              <a:t>private</a:t>
            </a:r>
            <a:r>
              <a:rPr lang="zh-CN" altLang="en-US"/>
              <a:t>：私有类型，只允许在类内部的方法中使用，若从外部访问，必须通过构造函数间接进行。</a:t>
            </a:r>
          </a:p>
          <a:p>
            <a:pPr eaLnBrk="1" hangingPunct="1">
              <a:spcBef>
                <a:spcPct val="50000"/>
              </a:spcBef>
            </a:pPr>
            <a:r>
              <a:rPr lang="zh-CN" altLang="en-US"/>
              <a:t>        </a:t>
            </a:r>
            <a:r>
              <a:rPr lang="en-US" altLang="zh-CN"/>
              <a:t>Protected</a:t>
            </a:r>
            <a:r>
              <a:rPr lang="zh-CN" altLang="en-US"/>
              <a:t>：受保护类型，子类访问受到限制。 </a:t>
            </a:r>
          </a:p>
          <a:p>
            <a:pPr eaLnBrk="1" hangingPunct="1">
              <a:spcBef>
                <a:spcPct val="50000"/>
              </a:spcBef>
            </a:pPr>
            <a:r>
              <a:rPr lang="zh-CN" altLang="en-US"/>
              <a:t>       ● 数据类型包括基本类型以及用户自定义的扩展类型。</a:t>
            </a:r>
          </a:p>
        </p:txBody>
      </p:sp>
    </p:spTree>
  </p:cSld>
  <p:clrMapOvr>
    <a:masterClrMapping/>
  </p:clrMapOvr>
  <p:transition>
    <p:checker/>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2626" name="Text Box 2"/>
          <p:cNvSpPr txBox="1">
            <a:spLocks noChangeArrowheads="1"/>
          </p:cNvSpPr>
          <p:nvPr/>
        </p:nvSpPr>
        <p:spPr bwMode="auto">
          <a:xfrm>
            <a:off x="381000" y="647700"/>
            <a:ext cx="8458200" cy="544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spcBef>
                <a:spcPct val="50000"/>
              </a:spcBef>
            </a:pPr>
            <a:r>
              <a:rPr lang="en-US" altLang="zh-CN"/>
              <a:t>        (2) </a:t>
            </a:r>
            <a:r>
              <a:rPr lang="zh-CN" altLang="en-US"/>
              <a:t>方法：是类的操作定义，标志类的动态特征，它的基本格式如下：</a:t>
            </a:r>
          </a:p>
          <a:p>
            <a:pPr eaLnBrk="1" hangingPunct="1">
              <a:lnSpc>
                <a:spcPct val="135000"/>
              </a:lnSpc>
              <a:spcBef>
                <a:spcPct val="50000"/>
              </a:spcBef>
            </a:pPr>
            <a:r>
              <a:rPr lang="zh-CN" altLang="en-US"/>
              <a:t>        ●访问说明符 数据类型 方法名</a:t>
            </a:r>
            <a:r>
              <a:rPr lang="en-US" altLang="zh-CN"/>
              <a:t>(</a:t>
            </a:r>
            <a:r>
              <a:rPr lang="zh-CN" altLang="en-US"/>
              <a:t>数据类型</a:t>
            </a:r>
            <a:r>
              <a:rPr lang="en-US" altLang="zh-CN"/>
              <a:t>1 </a:t>
            </a:r>
            <a:r>
              <a:rPr lang="zh-CN" altLang="en-US"/>
              <a:t>变量名</a:t>
            </a:r>
            <a:r>
              <a:rPr lang="en-US" altLang="zh-CN"/>
              <a:t>1, </a:t>
            </a:r>
            <a:r>
              <a:rPr lang="zh-CN" altLang="en-US"/>
              <a:t>数据类型</a:t>
            </a:r>
            <a:r>
              <a:rPr lang="en-US" altLang="zh-CN"/>
              <a:t>2 </a:t>
            </a:r>
            <a:r>
              <a:rPr lang="zh-CN" altLang="en-US"/>
              <a:t>变量名</a:t>
            </a:r>
            <a:r>
              <a:rPr lang="en-US" altLang="zh-CN"/>
              <a:t>2)</a:t>
            </a:r>
          </a:p>
          <a:p>
            <a:pPr eaLnBrk="1" hangingPunct="1">
              <a:lnSpc>
                <a:spcPct val="135000"/>
              </a:lnSpc>
              <a:spcBef>
                <a:spcPct val="50000"/>
              </a:spcBef>
            </a:pPr>
            <a:r>
              <a:rPr lang="en-US" altLang="zh-CN"/>
              <a:t>       </a:t>
            </a:r>
            <a:r>
              <a:rPr lang="zh-CN" altLang="en-US"/>
              <a:t>其中：</a:t>
            </a:r>
          </a:p>
          <a:p>
            <a:pPr eaLnBrk="1" hangingPunct="1">
              <a:lnSpc>
                <a:spcPct val="135000"/>
              </a:lnSpc>
              <a:spcBef>
                <a:spcPct val="50000"/>
              </a:spcBef>
            </a:pPr>
            <a:r>
              <a:rPr lang="zh-CN" altLang="en-US"/>
              <a:t>        ●访问说明符为</a:t>
            </a:r>
            <a:r>
              <a:rPr lang="en-US" altLang="zh-CN"/>
              <a:t>public</a:t>
            </a:r>
            <a:r>
              <a:rPr lang="zh-CN" altLang="en-US"/>
              <a:t>、</a:t>
            </a:r>
            <a:r>
              <a:rPr lang="en-US" altLang="zh-CN"/>
              <a:t>private</a:t>
            </a:r>
            <a:r>
              <a:rPr lang="zh-CN" altLang="en-US"/>
              <a:t>和</a:t>
            </a:r>
            <a:r>
              <a:rPr lang="en-US" altLang="zh-CN"/>
              <a:t>protected</a:t>
            </a:r>
            <a:r>
              <a:rPr lang="zh-CN" altLang="en-US"/>
              <a:t>，其使用方法与成员变量访问说明符的使用方法一致。</a:t>
            </a:r>
          </a:p>
          <a:p>
            <a:pPr eaLnBrk="1" hangingPunct="1">
              <a:lnSpc>
                <a:spcPct val="135000"/>
              </a:lnSpc>
              <a:spcBef>
                <a:spcPct val="50000"/>
              </a:spcBef>
            </a:pPr>
            <a:r>
              <a:rPr lang="zh-CN" altLang="en-US"/>
              <a:t>        ●数据类型：包括基本数据类型和用户自定义的扩展类型。</a:t>
            </a:r>
          </a:p>
          <a:p>
            <a:pPr eaLnBrk="1" hangingPunct="1">
              <a:lnSpc>
                <a:spcPct val="135000"/>
              </a:lnSpc>
              <a:spcBef>
                <a:spcPct val="50000"/>
              </a:spcBef>
            </a:pPr>
            <a:r>
              <a:rPr lang="zh-CN" altLang="en-US"/>
              <a:t>        ●数据类型为参数。</a:t>
            </a:r>
          </a:p>
        </p:txBody>
      </p:sp>
    </p:spTree>
  </p:cSld>
  <p:clrMapOvr>
    <a:masterClrMapping/>
  </p:clrMapOvr>
  <p:transition>
    <p:checker/>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3650" name="Text Box 2"/>
          <p:cNvSpPr txBox="1">
            <a:spLocks noChangeArrowheads="1"/>
          </p:cNvSpPr>
          <p:nvPr/>
        </p:nvSpPr>
        <p:spPr bwMode="auto">
          <a:xfrm>
            <a:off x="871538" y="374650"/>
            <a:ext cx="8196262"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80000"/>
              </a:lnSpc>
            </a:pPr>
            <a:r>
              <a:rPr lang="en-US" altLang="zh-CN" b="1"/>
              <a:t>3. </a:t>
            </a:r>
            <a:r>
              <a:rPr lang="zh-CN" altLang="en-US" b="1"/>
              <a:t>创建类的实例</a:t>
            </a:r>
          </a:p>
          <a:p>
            <a:pPr eaLnBrk="1" hangingPunct="1">
              <a:lnSpc>
                <a:spcPct val="180000"/>
              </a:lnSpc>
            </a:pPr>
            <a:r>
              <a:rPr lang="zh-CN" altLang="en-US"/>
              <a:t>使用关键字 </a:t>
            </a:r>
            <a:r>
              <a:rPr lang="en-US" altLang="zh-CN"/>
              <a:t>new</a:t>
            </a:r>
            <a:r>
              <a:rPr lang="zh-CN" altLang="en-US"/>
              <a:t>进行创建，例如：</a:t>
            </a:r>
          </a:p>
          <a:p>
            <a:pPr eaLnBrk="1" hangingPunct="1">
              <a:lnSpc>
                <a:spcPct val="180000"/>
              </a:lnSpc>
            </a:pPr>
            <a:r>
              <a:rPr lang="en-US" altLang="zh-CN"/>
              <a:t>HelloApplet hp = new HelloApplet();</a:t>
            </a:r>
          </a:p>
          <a:p>
            <a:pPr eaLnBrk="1" hangingPunct="1">
              <a:lnSpc>
                <a:spcPct val="180000"/>
              </a:lnSpc>
            </a:pPr>
            <a:r>
              <a:rPr lang="zh-CN" altLang="en-US"/>
              <a:t>例</a:t>
            </a:r>
            <a:r>
              <a:rPr lang="en-US" altLang="zh-CN"/>
              <a:t>3.1</a:t>
            </a:r>
            <a:r>
              <a:rPr lang="zh-CN" altLang="en-US"/>
              <a:t>中，自定义类</a:t>
            </a:r>
            <a:r>
              <a:rPr lang="en-US" altLang="zh-CN"/>
              <a:t>apple</a:t>
            </a:r>
            <a:r>
              <a:rPr lang="zh-CN" altLang="en-US"/>
              <a:t>，访问标识符缺省，定义三个属性：</a:t>
            </a:r>
          </a:p>
          <a:p>
            <a:pPr eaLnBrk="1" hangingPunct="1">
              <a:lnSpc>
                <a:spcPct val="180000"/>
              </a:lnSpc>
            </a:pPr>
            <a:r>
              <a:rPr lang="en-US" altLang="zh-CN"/>
              <a:t>long applecolor;//</a:t>
            </a:r>
            <a:r>
              <a:rPr lang="zh-CN" altLang="en-US"/>
              <a:t>对应苹果的颜色</a:t>
            </a:r>
          </a:p>
          <a:p>
            <a:pPr eaLnBrk="1" hangingPunct="1">
              <a:lnSpc>
                <a:spcPct val="180000"/>
              </a:lnSpc>
            </a:pPr>
            <a:r>
              <a:rPr lang="en-US" altLang="zh-CN"/>
              <a:t>double appleweight;//</a:t>
            </a:r>
            <a:r>
              <a:rPr lang="zh-CN" altLang="en-US"/>
              <a:t>苹果的重量</a:t>
            </a:r>
          </a:p>
          <a:p>
            <a:pPr eaLnBrk="1" hangingPunct="1">
              <a:lnSpc>
                <a:spcPct val="180000"/>
              </a:lnSpc>
            </a:pPr>
            <a:r>
              <a:rPr lang="zh-CN" altLang="en-US"/>
              <a:t>	</a:t>
            </a:r>
            <a:r>
              <a:rPr lang="en-US" altLang="zh-CN"/>
              <a:t>boolean eatup;//</a:t>
            </a:r>
            <a:r>
              <a:rPr lang="zh-CN" altLang="en-US"/>
              <a:t>是否吃完</a:t>
            </a:r>
          </a:p>
        </p:txBody>
      </p:sp>
    </p:spTree>
  </p:cSld>
  <p:clrMapOvr>
    <a:masterClrMapping/>
  </p:clrMapOvr>
  <p:transition>
    <p:checke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62" name="Text Box 4"/>
          <p:cNvSpPr txBox="1">
            <a:spLocks noChangeArrowheads="1"/>
          </p:cNvSpPr>
          <p:nvPr/>
        </p:nvSpPr>
        <p:spPr bwMode="auto">
          <a:xfrm>
            <a:off x="457200" y="762000"/>
            <a:ext cx="8382000" cy="356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en-US" altLang="zh-CN" b="1"/>
              <a:t>3.  Applets</a:t>
            </a:r>
            <a:r>
              <a:rPr lang="zh-CN" altLang="en-US" b="1"/>
              <a:t>小应用程序</a:t>
            </a:r>
          </a:p>
          <a:p>
            <a:pPr eaLnBrk="1" hangingPunct="1">
              <a:lnSpc>
                <a:spcPct val="150000"/>
              </a:lnSpc>
              <a:spcBef>
                <a:spcPct val="50000"/>
              </a:spcBef>
            </a:pPr>
            <a:r>
              <a:rPr lang="zh-CN" altLang="en-US"/>
              <a:t>        </a:t>
            </a:r>
            <a:r>
              <a:rPr lang="en-US" altLang="zh-CN"/>
              <a:t>Applets</a:t>
            </a:r>
            <a:r>
              <a:rPr lang="zh-CN" altLang="en-US"/>
              <a:t>应用于网络上，嵌入在</a:t>
            </a:r>
            <a:r>
              <a:rPr lang="en-US" altLang="zh-CN"/>
              <a:t>HTML</a:t>
            </a:r>
            <a:r>
              <a:rPr lang="zh-CN" altLang="en-US"/>
              <a:t>网页中，支持</a:t>
            </a:r>
            <a:r>
              <a:rPr lang="en-US" altLang="zh-CN"/>
              <a:t>Java</a:t>
            </a:r>
            <a:r>
              <a:rPr lang="zh-CN" altLang="en-US"/>
              <a:t>的浏览器都可以对它进行解释并运行。通常通过一个</a:t>
            </a:r>
            <a:r>
              <a:rPr lang="en-US" altLang="zh-CN"/>
              <a:t>HTML</a:t>
            </a:r>
            <a:r>
              <a:rPr lang="zh-CN" altLang="en-US"/>
              <a:t>标签</a:t>
            </a:r>
            <a:r>
              <a:rPr lang="en-US" altLang="zh-CN"/>
              <a:t>&lt;APPLET&gt;&lt;/ APPLET &gt;</a:t>
            </a:r>
            <a:r>
              <a:rPr lang="zh-CN" altLang="en-US"/>
              <a:t>来识别并运行</a:t>
            </a:r>
            <a:r>
              <a:rPr lang="en-US" altLang="zh-CN"/>
              <a:t>Applets</a:t>
            </a:r>
            <a:r>
              <a:rPr lang="zh-CN" altLang="en-US"/>
              <a:t>。小应用程序的类在服务器端，当浏览器显示网页时，它随之下载到本地，由本地的浏览器载入运行。</a:t>
            </a:r>
          </a:p>
        </p:txBody>
      </p:sp>
    </p:spTree>
  </p:cSld>
  <p:clrMapOvr>
    <a:masterClrMapping/>
  </p:clrMapOvr>
  <p:transition>
    <p:blinds/>
  </p:transition>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4674" name="Text Box 2"/>
          <p:cNvSpPr txBox="1">
            <a:spLocks noChangeArrowheads="1"/>
          </p:cNvSpPr>
          <p:nvPr/>
        </p:nvSpPr>
        <p:spPr bwMode="auto">
          <a:xfrm>
            <a:off x="835025" y="441325"/>
            <a:ext cx="7472363"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80000"/>
              </a:lnSpc>
            </a:pPr>
            <a:r>
              <a:rPr lang="zh-CN" altLang="en-US"/>
              <a:t>一个方法为：</a:t>
            </a:r>
          </a:p>
          <a:p>
            <a:pPr eaLnBrk="1" hangingPunct="1">
              <a:lnSpc>
                <a:spcPct val="180000"/>
              </a:lnSpc>
            </a:pPr>
            <a:r>
              <a:rPr lang="zh-CN" altLang="en-US"/>
              <a:t>	</a:t>
            </a:r>
            <a:r>
              <a:rPr lang="en-US" altLang="zh-CN"/>
              <a:t>public boolean bite()//</a:t>
            </a:r>
            <a:r>
              <a:rPr lang="zh-CN" altLang="en-US"/>
              <a:t>类方法</a:t>
            </a:r>
            <a:r>
              <a:rPr lang="en-US" altLang="zh-CN"/>
              <a:t>{...}</a:t>
            </a:r>
          </a:p>
          <a:p>
            <a:pPr eaLnBrk="1" hangingPunct="1">
              <a:lnSpc>
                <a:spcPct val="180000"/>
              </a:lnSpc>
            </a:pPr>
            <a:r>
              <a:rPr lang="zh-CN" altLang="en-US"/>
              <a:t>公有类</a:t>
            </a:r>
            <a:r>
              <a:rPr lang="en-US" altLang="zh-CN"/>
              <a:t>SetApplet</a:t>
            </a:r>
            <a:r>
              <a:rPr lang="zh-CN" altLang="en-US"/>
              <a:t>中引用自定义类，首先创建类的实例：</a:t>
            </a:r>
          </a:p>
          <a:p>
            <a:pPr eaLnBrk="1" hangingPunct="1">
              <a:lnSpc>
                <a:spcPct val="180000"/>
              </a:lnSpc>
            </a:pPr>
            <a:r>
              <a:rPr lang="zh-CN" altLang="en-US"/>
              <a:t>	</a:t>
            </a:r>
            <a:r>
              <a:rPr lang="en-US" altLang="zh-CN"/>
              <a:t>apple a = new apple();</a:t>
            </a:r>
          </a:p>
          <a:p>
            <a:pPr eaLnBrk="1" hangingPunct="1">
              <a:lnSpc>
                <a:spcPct val="180000"/>
              </a:lnSpc>
            </a:pPr>
            <a:r>
              <a:rPr lang="zh-CN" altLang="en-US"/>
              <a:t>其次赋初值：</a:t>
            </a:r>
          </a:p>
          <a:p>
            <a:pPr eaLnBrk="1" hangingPunct="1">
              <a:lnSpc>
                <a:spcPct val="180000"/>
              </a:lnSpc>
            </a:pPr>
            <a:r>
              <a:rPr lang="zh-CN" altLang="en-US"/>
              <a:t>	</a:t>
            </a:r>
            <a:r>
              <a:rPr lang="en-US" altLang="zh-CN"/>
              <a:t>a.appleweight = 0.5;//</a:t>
            </a:r>
            <a:r>
              <a:rPr lang="zh-CN" altLang="en-US"/>
              <a:t>实例变量赋值</a:t>
            </a:r>
          </a:p>
          <a:p>
            <a:pPr eaLnBrk="1" hangingPunct="1">
              <a:lnSpc>
                <a:spcPct val="180000"/>
              </a:lnSpc>
            </a:pPr>
            <a:r>
              <a:rPr lang="zh-CN" altLang="en-US"/>
              <a:t>最后调用它的方法：</a:t>
            </a:r>
          </a:p>
          <a:p>
            <a:pPr eaLnBrk="1" hangingPunct="1">
              <a:lnSpc>
                <a:spcPct val="180000"/>
              </a:lnSpc>
            </a:pPr>
            <a:r>
              <a:rPr lang="zh-CN" altLang="en-US"/>
              <a:t>	</a:t>
            </a:r>
            <a:r>
              <a:rPr lang="en-US" altLang="zh-CN"/>
              <a:t>System.out.println(a.bite());//</a:t>
            </a:r>
            <a:r>
              <a:rPr lang="zh-CN" altLang="en-US"/>
              <a:t>调用实例方法</a:t>
            </a:r>
          </a:p>
        </p:txBody>
      </p:sp>
    </p:spTree>
  </p:cSld>
  <p:clrMapOvr>
    <a:masterClrMapping/>
  </p:clrMapOvr>
  <p:transition>
    <p:checker/>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5698" name="Text Box 2"/>
          <p:cNvSpPr txBox="1">
            <a:spLocks noChangeArrowheads="1"/>
          </p:cNvSpPr>
          <p:nvPr/>
        </p:nvSpPr>
        <p:spPr bwMode="auto">
          <a:xfrm>
            <a:off x="304800" y="533400"/>
            <a:ext cx="8610600" cy="568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3.1.2  </a:t>
            </a:r>
            <a:r>
              <a:rPr lang="zh-CN" altLang="en-US" b="1"/>
              <a:t>类的单继承性</a:t>
            </a:r>
          </a:p>
          <a:p>
            <a:pPr eaLnBrk="1" hangingPunct="1">
              <a:spcBef>
                <a:spcPct val="50000"/>
              </a:spcBef>
            </a:pPr>
            <a:r>
              <a:rPr lang="zh-CN" altLang="en-US"/>
              <a:t>        </a:t>
            </a:r>
            <a:r>
              <a:rPr lang="en-US" altLang="zh-CN"/>
              <a:t>Java</a:t>
            </a:r>
            <a:r>
              <a:rPr lang="zh-CN" altLang="en-US"/>
              <a:t>编程语言中允许用</a:t>
            </a:r>
            <a:r>
              <a:rPr lang="en-US" altLang="zh-CN"/>
              <a:t>extends</a:t>
            </a:r>
            <a:r>
              <a:rPr lang="zh-CN" altLang="en-US"/>
              <a:t>关键字从一个类扩展出一个新类，新类继承超类的成员变量和方法，并可以覆盖方法。</a:t>
            </a:r>
          </a:p>
          <a:p>
            <a:pPr eaLnBrk="1" hangingPunct="1">
              <a:spcBef>
                <a:spcPct val="50000"/>
              </a:spcBef>
            </a:pPr>
            <a:r>
              <a:rPr lang="zh-CN" altLang="en-US"/>
              <a:t>       </a:t>
            </a:r>
            <a:r>
              <a:rPr lang="en-US" altLang="zh-CN"/>
              <a:t>【</a:t>
            </a:r>
            <a:r>
              <a:rPr lang="zh-CN" altLang="en-US"/>
              <a:t>例</a:t>
            </a:r>
            <a:r>
              <a:rPr lang="en-US" altLang="zh-CN"/>
              <a:t>3.2】</a:t>
            </a:r>
            <a:r>
              <a:rPr lang="zh-CN" altLang="en-US"/>
              <a:t>测试类的单继承性，程序输出结果如图</a:t>
            </a:r>
            <a:r>
              <a:rPr lang="en-US" altLang="zh-CN"/>
              <a:t>3.2</a:t>
            </a:r>
            <a:r>
              <a:rPr lang="zh-CN" altLang="en-US"/>
              <a:t>所示。源程序代码如下：</a:t>
            </a:r>
          </a:p>
          <a:p>
            <a:pPr eaLnBrk="1" hangingPunct="1">
              <a:spcBef>
                <a:spcPct val="50000"/>
              </a:spcBef>
            </a:pPr>
            <a:r>
              <a:rPr lang="en-US" altLang="zh-CN"/>
              <a:t>//</a:t>
            </a:r>
            <a:r>
              <a:rPr lang="zh-CN" altLang="en-US"/>
              <a:t>程序文件名</a:t>
            </a:r>
            <a:r>
              <a:rPr lang="en-US" altLang="zh-CN"/>
              <a:t>TestExtend.java</a:t>
            </a:r>
          </a:p>
          <a:p>
            <a:pPr eaLnBrk="1" hangingPunct="1">
              <a:spcBef>
                <a:spcPct val="50000"/>
              </a:spcBef>
            </a:pPr>
            <a:r>
              <a:rPr lang="en-US" altLang="zh-CN" sz="2200"/>
              <a:t>public class TestExtend extends Employee</a:t>
            </a:r>
          </a:p>
          <a:p>
            <a:pPr eaLnBrk="1" hangingPunct="1">
              <a:spcBef>
                <a:spcPct val="50000"/>
              </a:spcBef>
            </a:pPr>
            <a:r>
              <a:rPr lang="en-US" altLang="zh-CN" sz="2200"/>
              <a:t>{</a:t>
            </a:r>
          </a:p>
          <a:p>
            <a:pPr eaLnBrk="1" hangingPunct="1">
              <a:spcBef>
                <a:spcPct val="50000"/>
              </a:spcBef>
            </a:pPr>
            <a:r>
              <a:rPr lang="en-US" altLang="zh-CN" sz="2200"/>
              <a:t>	public static void main(String[] args) </a:t>
            </a:r>
          </a:p>
          <a:p>
            <a:pPr eaLnBrk="1" hangingPunct="1">
              <a:spcBef>
                <a:spcPct val="50000"/>
              </a:spcBef>
            </a:pPr>
            <a:r>
              <a:rPr lang="en-US" altLang="zh-CN" sz="2200"/>
              <a:t>	{</a:t>
            </a:r>
          </a:p>
          <a:p>
            <a:pPr eaLnBrk="1" hangingPunct="1">
              <a:spcBef>
                <a:spcPct val="50000"/>
              </a:spcBef>
            </a:pPr>
            <a:r>
              <a:rPr lang="en-US" altLang="zh-CN" sz="2200"/>
              <a:t>	        System.out.println("</a:t>
            </a:r>
            <a:r>
              <a:rPr lang="zh-CN" altLang="en-US" sz="2200"/>
              <a:t>覆盖的方法调用：</a:t>
            </a:r>
            <a:r>
              <a:rPr lang="en-US" altLang="zh-CN" sz="2200"/>
              <a:t>" + getSalary("</a:t>
            </a:r>
            <a:r>
              <a:rPr lang="zh-CN" altLang="en-US" sz="2200"/>
              <a:t>王一</a:t>
            </a:r>
            <a:r>
              <a:rPr lang="en-US" altLang="zh-CN" sz="2200"/>
              <a:t>",500));</a:t>
            </a:r>
          </a:p>
        </p:txBody>
      </p:sp>
    </p:spTree>
  </p:cSld>
  <p:clrMapOvr>
    <a:masterClrMapping/>
  </p:clrMapOvr>
  <p:transition>
    <p:checker/>
  </p:transition>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22" name="Text Box 2"/>
          <p:cNvSpPr txBox="1">
            <a:spLocks noChangeArrowheads="1"/>
          </p:cNvSpPr>
          <p:nvPr/>
        </p:nvSpPr>
        <p:spPr bwMode="auto">
          <a:xfrm>
            <a:off x="228600" y="522288"/>
            <a:ext cx="8778875" cy="563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pPr>
            <a:r>
              <a:rPr lang="en-US" altLang="zh-CN" sz="2200"/>
              <a:t>           System.out.println("</a:t>
            </a:r>
            <a:r>
              <a:rPr lang="zh-CN" altLang="en-US" sz="2200"/>
              <a:t>继承的方法调用：</a:t>
            </a:r>
            <a:r>
              <a:rPr lang="en-US" altLang="zh-CN" sz="2200"/>
              <a:t>" + getSalary2("</a:t>
            </a:r>
            <a:r>
              <a:rPr lang="zh-CN" altLang="en-US" sz="2200"/>
              <a:t>王一</a:t>
            </a:r>
            <a:r>
              <a:rPr lang="en-US" altLang="zh-CN" sz="2200"/>
              <a:t>",500));</a:t>
            </a:r>
          </a:p>
          <a:p>
            <a:pPr eaLnBrk="1" hangingPunct="1">
              <a:lnSpc>
                <a:spcPct val="138000"/>
              </a:lnSpc>
            </a:pPr>
            <a:r>
              <a:rPr lang="en-US" altLang="zh-CN" sz="2200"/>
              <a:t>           System.out.println("</a:t>
            </a:r>
            <a:r>
              <a:rPr lang="zh-CN" altLang="en-US" sz="2200"/>
              <a:t>覆盖的方法调用：</a:t>
            </a:r>
            <a:r>
              <a:rPr lang="en-US" altLang="zh-CN" sz="2200"/>
              <a:t>" + getSalary("</a:t>
            </a:r>
            <a:r>
              <a:rPr lang="zh-CN" altLang="en-US" sz="2200"/>
              <a:t>王飞</a:t>
            </a:r>
            <a:r>
              <a:rPr lang="en-US" altLang="zh-CN" sz="2200"/>
              <a:t>",10000));</a:t>
            </a:r>
          </a:p>
          <a:p>
            <a:pPr eaLnBrk="1" hangingPunct="1">
              <a:lnSpc>
                <a:spcPct val="138000"/>
              </a:lnSpc>
            </a:pPr>
            <a:r>
              <a:rPr lang="en-US" altLang="zh-CN" sz="2200"/>
              <a:t>           System.out.println(“</a:t>
            </a:r>
            <a:r>
              <a:rPr lang="zh-CN" altLang="en-US" sz="2200"/>
              <a:t>继承的方法调用：” </a:t>
            </a:r>
            <a:r>
              <a:rPr lang="en-US" altLang="zh-CN" sz="2200"/>
              <a:t>+ getSalary2(“</a:t>
            </a:r>
            <a:r>
              <a:rPr lang="zh-CN" altLang="en-US" sz="2200"/>
              <a:t>王飞				</a:t>
            </a:r>
            <a:r>
              <a:rPr lang="en-US" altLang="zh-CN" sz="2200"/>
              <a:t>",10000));</a:t>
            </a:r>
          </a:p>
          <a:p>
            <a:pPr eaLnBrk="1" hangingPunct="1">
              <a:lnSpc>
                <a:spcPct val="138000"/>
              </a:lnSpc>
            </a:pPr>
            <a:r>
              <a:rPr lang="en-US" altLang="zh-CN" sz="2200"/>
              <a:t>       }</a:t>
            </a:r>
          </a:p>
          <a:p>
            <a:pPr eaLnBrk="1" hangingPunct="1">
              <a:lnSpc>
                <a:spcPct val="138000"/>
              </a:lnSpc>
            </a:pPr>
            <a:r>
              <a:rPr lang="en-US" altLang="zh-CN" sz="2200"/>
              <a:t>       public static String getSalary(String name, int salary)</a:t>
            </a:r>
          </a:p>
          <a:p>
            <a:pPr eaLnBrk="1" hangingPunct="1">
              <a:lnSpc>
                <a:spcPct val="138000"/>
              </a:lnSpc>
            </a:pPr>
            <a:r>
              <a:rPr lang="en-US" altLang="zh-CN" sz="2200"/>
              <a:t>       {</a:t>
            </a:r>
          </a:p>
          <a:p>
            <a:pPr eaLnBrk="1" hangingPunct="1">
              <a:lnSpc>
                <a:spcPct val="138000"/>
              </a:lnSpc>
            </a:pPr>
            <a:r>
              <a:rPr lang="en-US" altLang="zh-CN" sz="2200"/>
              <a:t>	String str;</a:t>
            </a:r>
          </a:p>
          <a:p>
            <a:pPr eaLnBrk="1" hangingPunct="1">
              <a:lnSpc>
                <a:spcPct val="138000"/>
              </a:lnSpc>
            </a:pPr>
            <a:r>
              <a:rPr lang="en-US" altLang="zh-CN" sz="2200"/>
              <a:t>	if (salary&gt;5000)</a:t>
            </a:r>
          </a:p>
          <a:p>
            <a:pPr eaLnBrk="1" hangingPunct="1">
              <a:lnSpc>
                <a:spcPct val="138000"/>
              </a:lnSpc>
            </a:pPr>
            <a:r>
              <a:rPr lang="en-US" altLang="zh-CN" sz="2200"/>
              <a:t>		str = "</a:t>
            </a:r>
            <a:r>
              <a:rPr lang="zh-CN" altLang="en-US" sz="2200"/>
              <a:t>名字</a:t>
            </a:r>
            <a:r>
              <a:rPr lang="en-US" altLang="zh-CN" sz="2200"/>
              <a:t>: " + name + "    Salary: " + salary;</a:t>
            </a:r>
          </a:p>
          <a:p>
            <a:pPr eaLnBrk="1" hangingPunct="1">
              <a:lnSpc>
                <a:spcPct val="138000"/>
              </a:lnSpc>
            </a:pPr>
            <a:r>
              <a:rPr lang="en-US" altLang="zh-CN" sz="2200"/>
              <a:t>	else</a:t>
            </a:r>
          </a:p>
          <a:p>
            <a:pPr eaLnBrk="1" hangingPunct="1">
              <a:lnSpc>
                <a:spcPct val="138000"/>
              </a:lnSpc>
            </a:pPr>
            <a:r>
              <a:rPr lang="en-US" altLang="zh-CN" sz="2200"/>
              <a:t>		str = "</a:t>
            </a:r>
            <a:r>
              <a:rPr lang="zh-CN" altLang="en-US" sz="2200"/>
              <a:t>名字</a:t>
            </a:r>
            <a:r>
              <a:rPr lang="en-US" altLang="zh-CN" sz="2200"/>
              <a:t>: " + name + "    Salary: </a:t>
            </a:r>
            <a:r>
              <a:rPr lang="zh-CN" altLang="en-US" sz="2200"/>
              <a:t>低于</a:t>
            </a:r>
            <a:r>
              <a:rPr lang="en-US" altLang="zh-CN" sz="2200"/>
              <a:t>5000";</a:t>
            </a:r>
          </a:p>
        </p:txBody>
      </p:sp>
    </p:spTree>
  </p:cSld>
  <p:clrMapOvr>
    <a:masterClrMapping/>
  </p:clrMapOvr>
  <p:transition>
    <p:checker/>
  </p:transition>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7746" name="Text Box 2"/>
          <p:cNvSpPr txBox="1">
            <a:spLocks noChangeArrowheads="1"/>
          </p:cNvSpPr>
          <p:nvPr/>
        </p:nvSpPr>
        <p:spPr bwMode="auto">
          <a:xfrm>
            <a:off x="1171575" y="501650"/>
            <a:ext cx="6219825" cy="574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sz="2200"/>
              <a:t>	return str;</a:t>
            </a:r>
          </a:p>
          <a:p>
            <a:pPr eaLnBrk="1" hangingPunct="1">
              <a:lnSpc>
                <a:spcPct val="130000"/>
              </a:lnSpc>
            </a:pPr>
            <a:r>
              <a:rPr lang="en-US" altLang="zh-CN" sz="2200"/>
              <a:t>}</a:t>
            </a:r>
          </a:p>
          <a:p>
            <a:pPr eaLnBrk="1" hangingPunct="1">
              <a:lnSpc>
                <a:spcPct val="130000"/>
              </a:lnSpc>
            </a:pPr>
            <a:r>
              <a:rPr lang="en-US" altLang="zh-CN" sz="2200"/>
              <a:t>};</a:t>
            </a:r>
          </a:p>
          <a:p>
            <a:pPr eaLnBrk="1" hangingPunct="1">
              <a:lnSpc>
                <a:spcPct val="130000"/>
              </a:lnSpc>
            </a:pPr>
            <a:r>
              <a:rPr lang="en-US" altLang="zh-CN" sz="2200"/>
              <a:t>class Employee </a:t>
            </a:r>
          </a:p>
          <a:p>
            <a:pPr eaLnBrk="1" hangingPunct="1">
              <a:lnSpc>
                <a:spcPct val="130000"/>
              </a:lnSpc>
            </a:pPr>
            <a:r>
              <a:rPr lang="en-US" altLang="zh-CN" sz="2200"/>
              <a:t>{</a:t>
            </a:r>
          </a:p>
          <a:p>
            <a:pPr eaLnBrk="1" hangingPunct="1">
              <a:lnSpc>
                <a:spcPct val="130000"/>
              </a:lnSpc>
            </a:pPr>
            <a:r>
              <a:rPr lang="en-US" altLang="zh-CN" sz="2200"/>
              <a:t>public String name;//</a:t>
            </a:r>
            <a:r>
              <a:rPr lang="zh-CN" altLang="en-US" sz="2200"/>
              <a:t>名字</a:t>
            </a:r>
          </a:p>
          <a:p>
            <a:pPr eaLnBrk="1" hangingPunct="1">
              <a:lnSpc>
                <a:spcPct val="130000"/>
              </a:lnSpc>
            </a:pPr>
            <a:r>
              <a:rPr lang="en-US" altLang="zh-CN" sz="2200"/>
              <a:t>public int salary;//</a:t>
            </a:r>
            <a:r>
              <a:rPr lang="zh-CN" altLang="en-US" sz="2200"/>
              <a:t>薪水</a:t>
            </a:r>
          </a:p>
          <a:p>
            <a:pPr eaLnBrk="1" hangingPunct="1">
              <a:lnSpc>
                <a:spcPct val="130000"/>
              </a:lnSpc>
            </a:pPr>
            <a:r>
              <a:rPr lang="en-US" altLang="zh-CN" sz="2200"/>
              <a:t>public static String getSalary(String name, int salary) </a:t>
            </a:r>
          </a:p>
          <a:p>
            <a:pPr eaLnBrk="1" hangingPunct="1">
              <a:lnSpc>
                <a:spcPct val="130000"/>
              </a:lnSpc>
            </a:pPr>
            <a:r>
              <a:rPr lang="en-US" altLang="zh-CN" sz="2200"/>
              <a:t>{</a:t>
            </a:r>
          </a:p>
          <a:p>
            <a:pPr eaLnBrk="1" hangingPunct="1">
              <a:lnSpc>
                <a:spcPct val="130000"/>
              </a:lnSpc>
            </a:pPr>
            <a:r>
              <a:rPr lang="en-US" altLang="zh-CN" sz="2200"/>
              <a:t>	String str;</a:t>
            </a:r>
          </a:p>
          <a:p>
            <a:pPr eaLnBrk="1" hangingPunct="1">
              <a:lnSpc>
                <a:spcPct val="130000"/>
              </a:lnSpc>
            </a:pPr>
            <a:r>
              <a:rPr lang="en-US" altLang="zh-CN" sz="2200"/>
              <a:t>	str = "</a:t>
            </a:r>
            <a:r>
              <a:rPr lang="zh-CN" altLang="en-US" sz="2200"/>
              <a:t>名字</a:t>
            </a:r>
            <a:r>
              <a:rPr lang="en-US" altLang="zh-CN" sz="2200"/>
              <a:t>: " + name + "    Salary: " + salary;</a:t>
            </a:r>
          </a:p>
          <a:p>
            <a:pPr eaLnBrk="1" hangingPunct="1">
              <a:lnSpc>
                <a:spcPct val="130000"/>
              </a:lnSpc>
            </a:pPr>
            <a:r>
              <a:rPr lang="en-US" altLang="zh-CN" sz="2200"/>
              <a:t>	return str;</a:t>
            </a:r>
          </a:p>
          <a:p>
            <a:pPr eaLnBrk="1" hangingPunct="1">
              <a:lnSpc>
                <a:spcPct val="130000"/>
              </a:lnSpc>
            </a:pPr>
            <a:r>
              <a:rPr lang="en-US" altLang="zh-CN" sz="2200"/>
              <a:t>}</a:t>
            </a:r>
          </a:p>
        </p:txBody>
      </p:sp>
    </p:spTree>
  </p:cSld>
  <p:clrMapOvr>
    <a:masterClrMapping/>
  </p:clrMapOvr>
  <p:transition>
    <p:checker/>
  </p:transition>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8770" name="Text Box 2"/>
          <p:cNvSpPr txBox="1">
            <a:spLocks noChangeArrowheads="1"/>
          </p:cNvSpPr>
          <p:nvPr/>
        </p:nvSpPr>
        <p:spPr bwMode="auto">
          <a:xfrm>
            <a:off x="1127125" y="652463"/>
            <a:ext cx="6805613" cy="361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lnSpc>
                <a:spcPct val="150000"/>
              </a:lnSpc>
            </a:pPr>
            <a:r>
              <a:rPr lang="en-US" altLang="zh-CN" sz="2200"/>
              <a:t>public static String getSalary2(String name, int salary) </a:t>
            </a:r>
          </a:p>
          <a:p>
            <a:pPr lvl="1" eaLnBrk="1" hangingPunct="1">
              <a:lnSpc>
                <a:spcPct val="150000"/>
              </a:lnSpc>
            </a:pPr>
            <a:r>
              <a:rPr lang="en-US" altLang="zh-CN" sz="2200"/>
              <a:t>{</a:t>
            </a:r>
          </a:p>
          <a:p>
            <a:pPr lvl="1" eaLnBrk="1" hangingPunct="1">
              <a:lnSpc>
                <a:spcPct val="150000"/>
              </a:lnSpc>
            </a:pPr>
            <a:r>
              <a:rPr lang="en-US" altLang="zh-CN" sz="2200"/>
              <a:t>	String str;</a:t>
            </a:r>
          </a:p>
          <a:p>
            <a:pPr lvl="1" eaLnBrk="1" hangingPunct="1">
              <a:lnSpc>
                <a:spcPct val="150000"/>
              </a:lnSpc>
            </a:pPr>
            <a:r>
              <a:rPr lang="en-US" altLang="zh-CN" sz="2200"/>
              <a:t>	str = "</a:t>
            </a:r>
            <a:r>
              <a:rPr lang="zh-CN" altLang="en-US" sz="2200"/>
              <a:t>名字</a:t>
            </a:r>
            <a:r>
              <a:rPr lang="en-US" altLang="zh-CN" sz="2200"/>
              <a:t>: " + name + "    Salary: " + salary;</a:t>
            </a:r>
          </a:p>
          <a:p>
            <a:pPr lvl="1" eaLnBrk="1" hangingPunct="1">
              <a:lnSpc>
                <a:spcPct val="150000"/>
              </a:lnSpc>
            </a:pPr>
            <a:r>
              <a:rPr lang="en-US" altLang="zh-CN" sz="2200"/>
              <a:t>     	return str;</a:t>
            </a:r>
          </a:p>
          <a:p>
            <a:pPr lvl="1" eaLnBrk="1" hangingPunct="1">
              <a:lnSpc>
                <a:spcPct val="150000"/>
              </a:lnSpc>
            </a:pPr>
            <a:r>
              <a:rPr lang="en-US" altLang="zh-CN" sz="2200"/>
              <a:t> }</a:t>
            </a:r>
          </a:p>
          <a:p>
            <a:pPr eaLnBrk="1" hangingPunct="1">
              <a:lnSpc>
                <a:spcPct val="150000"/>
              </a:lnSpc>
            </a:pPr>
            <a:r>
              <a:rPr lang="en-US" altLang="zh-CN" sz="2200"/>
              <a:t>};</a:t>
            </a:r>
          </a:p>
        </p:txBody>
      </p:sp>
    </p:spTree>
  </p:cSld>
  <p:clrMapOvr>
    <a:masterClrMapping/>
  </p:clrMapOvr>
  <p:transition>
    <p:checker/>
  </p:transition>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381000" y="609600"/>
            <a:ext cx="8458200" cy="392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程序中定义了父类</a:t>
            </a:r>
            <a:r>
              <a:rPr lang="en-US" altLang="zh-CN"/>
              <a:t>Employee</a:t>
            </a:r>
            <a:r>
              <a:rPr lang="zh-CN" altLang="en-US"/>
              <a:t>类，它有两个方法</a:t>
            </a:r>
            <a:r>
              <a:rPr lang="en-US" altLang="zh-CN"/>
              <a:t>getSalary</a:t>
            </a:r>
            <a:r>
              <a:rPr lang="zh-CN" altLang="en-US"/>
              <a:t>和</a:t>
            </a:r>
            <a:r>
              <a:rPr lang="en-US" altLang="zh-CN"/>
              <a:t>getSalary2</a:t>
            </a:r>
            <a:r>
              <a:rPr lang="zh-CN" altLang="en-US"/>
              <a:t>，方法体的实现都是一致的，都为输出名字和薪水的值。在</a:t>
            </a:r>
            <a:r>
              <a:rPr lang="en-US" altLang="zh-CN"/>
              <a:t>TextExtend</a:t>
            </a:r>
            <a:r>
              <a:rPr lang="zh-CN" altLang="en-US"/>
              <a:t>主类中覆盖了</a:t>
            </a:r>
            <a:r>
              <a:rPr lang="en-US" altLang="zh-CN"/>
              <a:t>getSalary</a:t>
            </a:r>
            <a:r>
              <a:rPr lang="zh-CN" altLang="en-US"/>
              <a:t>方法，方法体重新定义为薪水低于</a:t>
            </a:r>
            <a:r>
              <a:rPr lang="en-US" altLang="zh-CN"/>
              <a:t>5000</a:t>
            </a:r>
            <a:r>
              <a:rPr lang="zh-CN" altLang="en-US"/>
              <a:t>时并不输出薪水的值而是输出“低于</a:t>
            </a:r>
            <a:r>
              <a:rPr lang="en-US" altLang="zh-CN"/>
              <a:t>5000”</a:t>
            </a:r>
            <a:r>
              <a:rPr lang="zh-CN" altLang="en-US"/>
              <a:t>，用于和继承的</a:t>
            </a:r>
            <a:r>
              <a:rPr lang="en-US" altLang="zh-CN"/>
              <a:t>getSalary2</a:t>
            </a:r>
            <a:r>
              <a:rPr lang="zh-CN" altLang="en-US"/>
              <a:t>方法进行比较。由图</a:t>
            </a:r>
            <a:r>
              <a:rPr lang="en-US" altLang="zh-CN"/>
              <a:t>3.2</a:t>
            </a:r>
            <a:r>
              <a:rPr lang="zh-CN" altLang="en-US"/>
              <a:t>可以看出覆盖的方法按主程序中重定义的方法调用，而继承的方法直接调用父类中的方法。</a:t>
            </a:r>
          </a:p>
        </p:txBody>
      </p:sp>
    </p:spTree>
  </p:cSld>
  <p:clrMapOvr>
    <a:masterClrMapping/>
  </p:clrMapOvr>
  <p:transition>
    <p:checker/>
  </p:transition>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3" name="Rectangle 2"/>
          <p:cNvSpPr>
            <a:spLocks noChangeArrowheads="1"/>
          </p:cNvSpPr>
          <p:nvPr/>
        </p:nvSpPr>
        <p:spPr bwMode="auto">
          <a:xfrm>
            <a:off x="2085975" y="5410200"/>
            <a:ext cx="4972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3.2  </a:t>
            </a:r>
            <a:r>
              <a:rPr lang="zh-CN" altLang="en-US"/>
              <a:t>测试单继承性程序的输出结果</a:t>
            </a:r>
          </a:p>
        </p:txBody>
      </p:sp>
      <p:graphicFrame>
        <p:nvGraphicFramePr>
          <p:cNvPr id="30722" name="Object 3"/>
          <p:cNvGraphicFramePr>
            <a:graphicFrameLocks noChangeAspect="1"/>
          </p:cNvGraphicFramePr>
          <p:nvPr/>
        </p:nvGraphicFramePr>
        <p:xfrm>
          <a:off x="685800" y="1295400"/>
          <a:ext cx="7772400" cy="3411538"/>
        </p:xfrm>
        <a:graphic>
          <a:graphicData uri="http://schemas.openxmlformats.org/presentationml/2006/ole">
            <mc:AlternateContent xmlns:mc="http://schemas.openxmlformats.org/markup-compatibility/2006">
              <mc:Choice xmlns:v="urn:schemas-microsoft-com:vml" Requires="v">
                <p:oleObj spid="_x0000_s30724" name="Bitmap Image" r:id="rId3" imgW="4031329" imgH="1767993" progId="Paint.Picture">
                  <p:embed/>
                </p:oleObj>
              </mc:Choice>
              <mc:Fallback>
                <p:oleObj name="Bitmap Image" r:id="rId3" imgW="4031329" imgH="1767993"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295400"/>
                        <a:ext cx="7772400" cy="3411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checker/>
  </p:transition>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0818" name="Text Box 2"/>
          <p:cNvSpPr txBox="1">
            <a:spLocks noChangeArrowheads="1"/>
          </p:cNvSpPr>
          <p:nvPr/>
        </p:nvSpPr>
        <p:spPr bwMode="auto">
          <a:xfrm>
            <a:off x="381000" y="457200"/>
            <a:ext cx="8534400" cy="611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b="1"/>
              <a:t>3.1.3  </a:t>
            </a:r>
            <a:r>
              <a:rPr lang="zh-CN" altLang="en-US" b="1"/>
              <a:t>特殊变量</a:t>
            </a:r>
          </a:p>
          <a:p>
            <a:pPr eaLnBrk="1" hangingPunct="1">
              <a:lnSpc>
                <a:spcPct val="130000"/>
              </a:lnSpc>
              <a:spcBef>
                <a:spcPct val="50000"/>
              </a:spcBef>
            </a:pPr>
            <a:r>
              <a:rPr lang="zh-CN" altLang="en-US"/>
              <a:t>        类中有两个特殊变量</a:t>
            </a:r>
            <a:r>
              <a:rPr lang="en-US" altLang="zh-CN"/>
              <a:t>super</a:t>
            </a:r>
            <a:r>
              <a:rPr lang="zh-CN" altLang="en-US"/>
              <a:t>和</a:t>
            </a:r>
            <a:r>
              <a:rPr lang="en-US" altLang="zh-CN"/>
              <a:t>this</a:t>
            </a:r>
            <a:r>
              <a:rPr lang="zh-CN" altLang="en-US"/>
              <a:t>。</a:t>
            </a:r>
          </a:p>
          <a:p>
            <a:pPr eaLnBrk="1" hangingPunct="1">
              <a:lnSpc>
                <a:spcPct val="130000"/>
              </a:lnSpc>
              <a:spcBef>
                <a:spcPct val="50000"/>
              </a:spcBef>
            </a:pPr>
            <a:r>
              <a:rPr lang="zh-CN" altLang="en-US"/>
              <a:t>         </a:t>
            </a:r>
            <a:r>
              <a:rPr lang="en-US" altLang="zh-CN" b="1"/>
              <a:t>1.  super</a:t>
            </a:r>
          </a:p>
          <a:p>
            <a:pPr eaLnBrk="1" hangingPunct="1">
              <a:lnSpc>
                <a:spcPct val="130000"/>
              </a:lnSpc>
              <a:spcBef>
                <a:spcPct val="50000"/>
              </a:spcBef>
            </a:pPr>
            <a:r>
              <a:rPr lang="en-US" altLang="zh-CN"/>
              <a:t>        </a:t>
            </a:r>
            <a:r>
              <a:rPr lang="zh-CN" altLang="en-US"/>
              <a:t>类声明中用关键字</a:t>
            </a:r>
            <a:r>
              <a:rPr lang="en-US" altLang="zh-CN"/>
              <a:t>extends</a:t>
            </a:r>
            <a:r>
              <a:rPr lang="zh-CN" altLang="en-US"/>
              <a:t>扩展了其超类之后，</a:t>
            </a:r>
            <a:r>
              <a:rPr lang="en-US" altLang="zh-CN"/>
              <a:t>super</a:t>
            </a:r>
            <a:r>
              <a:rPr lang="zh-CN" altLang="en-US"/>
              <a:t>用在扩展类中引用其超类中的成员变量。</a:t>
            </a:r>
          </a:p>
          <a:p>
            <a:pPr eaLnBrk="1" hangingPunct="1">
              <a:lnSpc>
                <a:spcPct val="130000"/>
              </a:lnSpc>
              <a:spcBef>
                <a:spcPct val="50000"/>
              </a:spcBef>
            </a:pPr>
            <a:r>
              <a:rPr lang="zh-CN" altLang="en-US"/>
              <a:t>        </a:t>
            </a:r>
            <a:r>
              <a:rPr lang="en-US" altLang="zh-CN"/>
              <a:t>【</a:t>
            </a:r>
            <a:r>
              <a:rPr lang="zh-CN" altLang="en-US"/>
              <a:t>例</a:t>
            </a:r>
            <a:r>
              <a:rPr lang="en-US" altLang="zh-CN"/>
              <a:t>3.3】</a:t>
            </a:r>
            <a:r>
              <a:rPr lang="zh-CN" altLang="en-US"/>
              <a:t>使用</a:t>
            </a:r>
            <a:r>
              <a:rPr lang="en-US" altLang="zh-CN"/>
              <a:t>super</a:t>
            </a:r>
            <a:r>
              <a:rPr lang="zh-CN" altLang="en-US"/>
              <a:t>变量，输出结果如图</a:t>
            </a:r>
            <a:r>
              <a:rPr lang="en-US" altLang="zh-CN"/>
              <a:t>3.3</a:t>
            </a:r>
            <a:r>
              <a:rPr lang="zh-CN" altLang="en-US"/>
              <a:t>所示。源程序代码如下：</a:t>
            </a:r>
          </a:p>
          <a:p>
            <a:pPr lvl="1" eaLnBrk="1" hangingPunct="1">
              <a:lnSpc>
                <a:spcPct val="130000"/>
              </a:lnSpc>
              <a:spcBef>
                <a:spcPct val="50000"/>
              </a:spcBef>
            </a:pPr>
            <a:r>
              <a:rPr lang="en-US" altLang="zh-CN"/>
              <a:t>//</a:t>
            </a:r>
            <a:r>
              <a:rPr lang="zh-CN" altLang="en-US"/>
              <a:t>程序文件名为</a:t>
            </a:r>
            <a:r>
              <a:rPr lang="en-US" altLang="zh-CN"/>
              <a:t>UseSuper.java</a:t>
            </a:r>
          </a:p>
          <a:p>
            <a:pPr lvl="1" eaLnBrk="1" hangingPunct="1">
              <a:lnSpc>
                <a:spcPct val="130000"/>
              </a:lnSpc>
              <a:spcBef>
                <a:spcPct val="50000"/>
              </a:spcBef>
            </a:pPr>
            <a:r>
              <a:rPr lang="en-US" altLang="zh-CN"/>
              <a:t>public class UseSuper</a:t>
            </a:r>
          </a:p>
          <a:p>
            <a:pPr lvl="1" eaLnBrk="1" hangingPunct="1">
              <a:lnSpc>
                <a:spcPct val="130000"/>
              </a:lnSpc>
              <a:spcBef>
                <a:spcPct val="50000"/>
              </a:spcBef>
            </a:pPr>
            <a:r>
              <a:rPr lang="en-US" altLang="zh-CN"/>
              <a:t>{</a:t>
            </a:r>
          </a:p>
        </p:txBody>
      </p:sp>
    </p:spTree>
  </p:cSld>
  <p:clrMapOvr>
    <a:masterClrMapping/>
  </p:clrMapOvr>
  <p:transition>
    <p:checker/>
  </p:transition>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1842" name="Text Box 2"/>
          <p:cNvSpPr txBox="1">
            <a:spLocks noChangeArrowheads="1"/>
          </p:cNvSpPr>
          <p:nvPr/>
        </p:nvSpPr>
        <p:spPr bwMode="auto">
          <a:xfrm>
            <a:off x="1023938" y="544513"/>
            <a:ext cx="6215062" cy="562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pPr>
            <a:r>
              <a:rPr lang="en-US" altLang="zh-CN"/>
              <a:t>	public static void main(String[] args)</a:t>
            </a:r>
          </a:p>
          <a:p>
            <a:pPr eaLnBrk="1" hangingPunct="1">
              <a:lnSpc>
                <a:spcPct val="138000"/>
              </a:lnSpc>
            </a:pPr>
            <a:r>
              <a:rPr lang="en-US" altLang="zh-CN"/>
              <a:t>	{</a:t>
            </a:r>
          </a:p>
          <a:p>
            <a:pPr eaLnBrk="1" hangingPunct="1">
              <a:lnSpc>
                <a:spcPct val="138000"/>
              </a:lnSpc>
            </a:pPr>
            <a:r>
              <a:rPr lang="en-US" altLang="zh-CN"/>
              <a:t>		Manager m = new Manager();</a:t>
            </a:r>
          </a:p>
          <a:p>
            <a:pPr eaLnBrk="1" hangingPunct="1">
              <a:lnSpc>
                <a:spcPct val="138000"/>
              </a:lnSpc>
            </a:pPr>
            <a:r>
              <a:rPr lang="en-US" altLang="zh-CN"/>
              <a:t>		m.name = "</a:t>
            </a:r>
            <a:r>
              <a:rPr lang="zh-CN" altLang="en-US"/>
              <a:t>王飞</a:t>
            </a:r>
            <a:r>
              <a:rPr lang="en-US" altLang="zh-CN"/>
              <a:t>";</a:t>
            </a:r>
          </a:p>
          <a:p>
            <a:pPr eaLnBrk="1" hangingPunct="1">
              <a:lnSpc>
                <a:spcPct val="138000"/>
              </a:lnSpc>
            </a:pPr>
            <a:r>
              <a:rPr lang="en-US" altLang="zh-CN"/>
              <a:t>		m.salary = 10000;</a:t>
            </a:r>
          </a:p>
          <a:p>
            <a:pPr eaLnBrk="1" hangingPunct="1">
              <a:lnSpc>
                <a:spcPct val="138000"/>
              </a:lnSpc>
            </a:pPr>
            <a:r>
              <a:rPr lang="en-US" altLang="zh-CN"/>
              <a:t>		m.department = "</a:t>
            </a:r>
            <a:r>
              <a:rPr lang="zh-CN" altLang="en-US"/>
              <a:t>业务部</a:t>
            </a:r>
            <a:r>
              <a:rPr lang="en-US" altLang="zh-CN"/>
              <a:t>";</a:t>
            </a:r>
          </a:p>
          <a:p>
            <a:pPr eaLnBrk="1" hangingPunct="1">
              <a:lnSpc>
                <a:spcPct val="138000"/>
              </a:lnSpc>
            </a:pPr>
            <a:r>
              <a:rPr lang="en-US" altLang="zh-CN"/>
              <a:t>		System.out.println(m.getSalary());</a:t>
            </a:r>
          </a:p>
          <a:p>
            <a:pPr eaLnBrk="1" hangingPunct="1">
              <a:lnSpc>
                <a:spcPct val="138000"/>
              </a:lnSpc>
            </a:pPr>
            <a:r>
              <a:rPr lang="en-US" altLang="zh-CN"/>
              <a:t>	}</a:t>
            </a:r>
          </a:p>
          <a:p>
            <a:pPr eaLnBrk="1" hangingPunct="1">
              <a:lnSpc>
                <a:spcPct val="138000"/>
              </a:lnSpc>
            </a:pPr>
            <a:r>
              <a:rPr lang="en-US" altLang="zh-CN"/>
              <a:t>}</a:t>
            </a:r>
          </a:p>
          <a:p>
            <a:pPr eaLnBrk="1" hangingPunct="1">
              <a:lnSpc>
                <a:spcPct val="138000"/>
              </a:lnSpc>
            </a:pPr>
            <a:r>
              <a:rPr lang="en-US" altLang="zh-CN"/>
              <a:t>class Employee </a:t>
            </a:r>
          </a:p>
          <a:p>
            <a:pPr eaLnBrk="1" hangingPunct="1">
              <a:lnSpc>
                <a:spcPct val="138000"/>
              </a:lnSpc>
            </a:pPr>
            <a:r>
              <a:rPr lang="en-US" altLang="zh-CN"/>
              <a:t>{</a:t>
            </a:r>
          </a:p>
        </p:txBody>
      </p:sp>
    </p:spTree>
  </p:cSld>
  <p:clrMapOvr>
    <a:masterClrMapping/>
  </p:clrMapOvr>
  <p:transition>
    <p:checker/>
  </p:transition>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2866" name="Text Box 2"/>
          <p:cNvSpPr txBox="1">
            <a:spLocks noChangeArrowheads="1"/>
          </p:cNvSpPr>
          <p:nvPr/>
        </p:nvSpPr>
        <p:spPr bwMode="auto">
          <a:xfrm>
            <a:off x="782638" y="457200"/>
            <a:ext cx="7523162" cy="562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pPr>
            <a:r>
              <a:rPr lang="en-US" altLang="zh-CN"/>
              <a:t>	public String name;//</a:t>
            </a:r>
            <a:r>
              <a:rPr lang="zh-CN" altLang="en-US"/>
              <a:t>名字</a:t>
            </a:r>
          </a:p>
          <a:p>
            <a:pPr eaLnBrk="1" hangingPunct="1">
              <a:lnSpc>
                <a:spcPct val="138000"/>
              </a:lnSpc>
            </a:pPr>
            <a:r>
              <a:rPr lang="zh-CN" altLang="en-US"/>
              <a:t>   	</a:t>
            </a:r>
            <a:r>
              <a:rPr lang="en-US" altLang="zh-CN"/>
              <a:t>public int salary;//</a:t>
            </a:r>
            <a:r>
              <a:rPr lang="zh-CN" altLang="en-US"/>
              <a:t>薪水</a:t>
            </a:r>
          </a:p>
          <a:p>
            <a:pPr eaLnBrk="1" hangingPunct="1">
              <a:lnSpc>
                <a:spcPct val="138000"/>
              </a:lnSpc>
            </a:pPr>
            <a:r>
              <a:rPr lang="zh-CN" altLang="en-US"/>
              <a:t>	</a:t>
            </a:r>
            <a:r>
              <a:rPr lang="en-US" altLang="zh-CN"/>
              <a:t>//</a:t>
            </a:r>
            <a:r>
              <a:rPr lang="zh-CN" altLang="en-US"/>
              <a:t>方法</a:t>
            </a:r>
          </a:p>
          <a:p>
            <a:pPr eaLnBrk="1" hangingPunct="1">
              <a:lnSpc>
                <a:spcPct val="138000"/>
              </a:lnSpc>
            </a:pPr>
            <a:r>
              <a:rPr lang="zh-CN" altLang="en-US"/>
              <a:t>   	</a:t>
            </a:r>
            <a:r>
              <a:rPr lang="en-US" altLang="zh-CN"/>
              <a:t>public String getSalary() </a:t>
            </a:r>
          </a:p>
          <a:p>
            <a:pPr eaLnBrk="1" hangingPunct="1">
              <a:lnSpc>
                <a:spcPct val="138000"/>
              </a:lnSpc>
            </a:pPr>
            <a:r>
              <a:rPr lang="en-US" altLang="zh-CN"/>
              <a:t>	{</a:t>
            </a:r>
          </a:p>
          <a:p>
            <a:pPr eaLnBrk="1" hangingPunct="1">
              <a:lnSpc>
                <a:spcPct val="138000"/>
              </a:lnSpc>
            </a:pPr>
            <a:r>
              <a:rPr lang="en-US" altLang="zh-CN"/>
              <a:t>		String str;</a:t>
            </a:r>
          </a:p>
          <a:p>
            <a:pPr eaLnBrk="1" hangingPunct="1">
              <a:lnSpc>
                <a:spcPct val="138000"/>
              </a:lnSpc>
            </a:pPr>
            <a:r>
              <a:rPr lang="en-US" altLang="zh-CN"/>
              <a:t>		str = "</a:t>
            </a:r>
            <a:r>
              <a:rPr lang="zh-CN" altLang="en-US"/>
              <a:t>名字</a:t>
            </a:r>
            <a:r>
              <a:rPr lang="en-US" altLang="zh-CN"/>
              <a:t>: " + name + "\nSalary: " + salary;</a:t>
            </a:r>
          </a:p>
          <a:p>
            <a:pPr eaLnBrk="1" hangingPunct="1">
              <a:lnSpc>
                <a:spcPct val="138000"/>
              </a:lnSpc>
            </a:pPr>
            <a:r>
              <a:rPr lang="en-US" altLang="zh-CN"/>
              <a:t>         return str;</a:t>
            </a:r>
          </a:p>
          <a:p>
            <a:pPr eaLnBrk="1" hangingPunct="1">
              <a:lnSpc>
                <a:spcPct val="138000"/>
              </a:lnSpc>
            </a:pPr>
            <a:r>
              <a:rPr lang="en-US" altLang="zh-CN"/>
              <a:t>    	}</a:t>
            </a:r>
          </a:p>
          <a:p>
            <a:pPr eaLnBrk="1" hangingPunct="1">
              <a:lnSpc>
                <a:spcPct val="138000"/>
              </a:lnSpc>
            </a:pPr>
            <a:r>
              <a:rPr lang="en-US" altLang="zh-CN"/>
              <a:t>}</a:t>
            </a:r>
          </a:p>
          <a:p>
            <a:pPr eaLnBrk="1" hangingPunct="1">
              <a:lnSpc>
                <a:spcPct val="138000"/>
              </a:lnSpc>
            </a:pPr>
            <a:r>
              <a:rPr lang="en-US" altLang="zh-CN"/>
              <a:t>class Manager extends Employee </a:t>
            </a:r>
          </a:p>
        </p:txBody>
      </p:sp>
    </p:spTree>
  </p:cSld>
  <p:clrMapOvr>
    <a:masterClrMapping/>
  </p:clrMapOvr>
  <p:transition>
    <p:checker/>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5586" name="Rectangle 4"/>
          <p:cNvSpPr>
            <a:spLocks noChangeArrowheads="1"/>
          </p:cNvSpPr>
          <p:nvPr/>
        </p:nvSpPr>
        <p:spPr bwMode="auto">
          <a:xfrm>
            <a:off x="2286000" y="762000"/>
            <a:ext cx="45196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1.4  JDK</a:t>
            </a:r>
            <a:r>
              <a:rPr lang="zh-CN" altLang="en-US" sz="3200" b="1"/>
              <a:t>包的下载与安装</a:t>
            </a:r>
          </a:p>
        </p:txBody>
      </p:sp>
      <p:sp>
        <p:nvSpPr>
          <p:cNvPr id="195587" name="Text Box 5"/>
          <p:cNvSpPr txBox="1">
            <a:spLocks noChangeArrowheads="1"/>
          </p:cNvSpPr>
          <p:nvPr/>
        </p:nvSpPr>
        <p:spPr bwMode="auto">
          <a:xfrm>
            <a:off x="304800" y="1749425"/>
            <a:ext cx="8610600"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a:t>        Java Develop Kit</a:t>
            </a:r>
            <a:r>
              <a:rPr lang="zh-CN" altLang="en-US"/>
              <a:t>简称为</a:t>
            </a:r>
            <a:r>
              <a:rPr lang="en-US" altLang="zh-CN"/>
              <a:t>JDK</a:t>
            </a:r>
            <a:r>
              <a:rPr lang="zh-CN" altLang="en-US"/>
              <a:t>，是</a:t>
            </a:r>
            <a:r>
              <a:rPr lang="en-US" altLang="zh-CN"/>
              <a:t>Sun</a:t>
            </a:r>
            <a:r>
              <a:rPr lang="zh-CN" altLang="en-US"/>
              <a:t>公司免费发行的软件包，可以从</a:t>
            </a:r>
            <a:r>
              <a:rPr lang="en-US" altLang="zh-CN"/>
              <a:t>Sun</a:t>
            </a:r>
            <a:r>
              <a:rPr lang="zh-CN" altLang="en-US"/>
              <a:t>网站</a:t>
            </a:r>
            <a:r>
              <a:rPr lang="en-US" altLang="zh-CN"/>
              <a:t>http://www.sun.com</a:t>
            </a:r>
            <a:r>
              <a:rPr lang="zh-CN" altLang="en-US"/>
              <a:t>免费下载，也可以从其它国内地址下载。</a:t>
            </a:r>
            <a:r>
              <a:rPr lang="en-US" altLang="zh-CN"/>
              <a:t>JDK</a:t>
            </a:r>
            <a:r>
              <a:rPr lang="zh-CN" altLang="en-US"/>
              <a:t>版本从</a:t>
            </a:r>
            <a:r>
              <a:rPr lang="en-US" altLang="zh-CN"/>
              <a:t>1.02</a:t>
            </a:r>
            <a:r>
              <a:rPr lang="zh-CN" altLang="en-US"/>
              <a:t>开始，目前版本发展到</a:t>
            </a:r>
            <a:r>
              <a:rPr lang="en-US" altLang="zh-CN"/>
              <a:t>1.4</a:t>
            </a:r>
            <a:r>
              <a:rPr lang="zh-CN" altLang="en-US"/>
              <a:t>，其中高级版本对低级版本实现向下兼容。运用这个软件包，就可以对</a:t>
            </a:r>
            <a:r>
              <a:rPr lang="en-US" altLang="zh-CN"/>
              <a:t>Java</a:t>
            </a:r>
            <a:r>
              <a:rPr lang="zh-CN" altLang="en-US"/>
              <a:t>源程序进行编译和运行。本书中下载使用的</a:t>
            </a:r>
            <a:r>
              <a:rPr lang="en-US" altLang="zh-CN"/>
              <a:t>JDK</a:t>
            </a:r>
            <a:r>
              <a:rPr lang="zh-CN" altLang="en-US"/>
              <a:t>包为</a:t>
            </a:r>
            <a:r>
              <a:rPr lang="en-US" altLang="zh-CN"/>
              <a:t>j2sdk-1_4_0_012-windows-i586.exe</a:t>
            </a:r>
            <a:r>
              <a:rPr lang="zh-CN" altLang="en-US"/>
              <a:t>。 下载后双击图标，即可进行安装，默认的安装目录为</a:t>
            </a:r>
            <a:r>
              <a:rPr lang="en-US" altLang="zh-CN"/>
              <a:t>C:\j2sdk1.4.0_01</a:t>
            </a:r>
            <a:r>
              <a:rPr lang="zh-CN" altLang="en-US"/>
              <a:t>。本书作者将安装目录改为</a:t>
            </a:r>
            <a:r>
              <a:rPr lang="en-US" altLang="zh-CN"/>
              <a:t>D:\j2sdk1.4.0_01</a:t>
            </a:r>
            <a:r>
              <a:rPr lang="zh-CN" altLang="en-US"/>
              <a:t>。</a:t>
            </a:r>
          </a:p>
        </p:txBody>
      </p:sp>
    </p:spTree>
  </p:cSld>
  <p:clrMapOvr>
    <a:masterClrMapping/>
  </p:clrMapOvr>
  <p:transition>
    <p:blinds/>
  </p:transition>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3890" name="Text Box 2"/>
          <p:cNvSpPr txBox="1">
            <a:spLocks noChangeArrowheads="1"/>
          </p:cNvSpPr>
          <p:nvPr/>
        </p:nvSpPr>
        <p:spPr bwMode="auto">
          <a:xfrm>
            <a:off x="762000" y="588963"/>
            <a:ext cx="8020050" cy="527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8000"/>
              </a:lnSpc>
            </a:pPr>
            <a:r>
              <a:rPr lang="en-US" altLang="zh-CN"/>
              <a:t>{</a:t>
            </a:r>
          </a:p>
          <a:p>
            <a:pPr eaLnBrk="1" hangingPunct="1">
              <a:lnSpc>
                <a:spcPct val="158000"/>
              </a:lnSpc>
            </a:pPr>
            <a:r>
              <a:rPr lang="en-US" altLang="zh-CN"/>
              <a:t>     public String department;//</a:t>
            </a:r>
            <a:r>
              <a:rPr lang="zh-CN" altLang="en-US"/>
              <a:t>部门</a:t>
            </a:r>
          </a:p>
          <a:p>
            <a:pPr eaLnBrk="1" hangingPunct="1">
              <a:lnSpc>
                <a:spcPct val="158000"/>
              </a:lnSpc>
            </a:pPr>
            <a:r>
              <a:rPr lang="zh-CN" altLang="en-US"/>
              <a:t>     </a:t>
            </a:r>
            <a:r>
              <a:rPr lang="en-US" altLang="zh-CN"/>
              <a:t>//</a:t>
            </a:r>
            <a:r>
              <a:rPr lang="zh-CN" altLang="en-US"/>
              <a:t>方法</a:t>
            </a:r>
          </a:p>
          <a:p>
            <a:pPr eaLnBrk="1" hangingPunct="1">
              <a:lnSpc>
                <a:spcPct val="158000"/>
              </a:lnSpc>
            </a:pPr>
            <a:r>
              <a:rPr lang="zh-CN" altLang="en-US"/>
              <a:t>     </a:t>
            </a:r>
            <a:r>
              <a:rPr lang="en-US" altLang="zh-CN"/>
              <a:t>public String getSalary() </a:t>
            </a:r>
          </a:p>
          <a:p>
            <a:pPr eaLnBrk="1" hangingPunct="1">
              <a:lnSpc>
                <a:spcPct val="158000"/>
              </a:lnSpc>
            </a:pPr>
            <a:r>
              <a:rPr lang="en-US" altLang="zh-CN"/>
              <a:t>     {</a:t>
            </a:r>
          </a:p>
          <a:p>
            <a:pPr eaLnBrk="1" hangingPunct="1">
              <a:lnSpc>
                <a:spcPct val="158000"/>
              </a:lnSpc>
            </a:pPr>
            <a:r>
              <a:rPr lang="en-US" altLang="zh-CN"/>
              <a:t>          //</a:t>
            </a:r>
            <a:r>
              <a:rPr lang="zh-CN" altLang="en-US"/>
              <a:t>使用</a:t>
            </a:r>
            <a:r>
              <a:rPr lang="en-US" altLang="zh-CN"/>
              <a:t>super</a:t>
            </a:r>
            <a:r>
              <a:rPr lang="zh-CN" altLang="en-US"/>
              <a:t>变量调用超类的方法</a:t>
            </a:r>
          </a:p>
          <a:p>
            <a:pPr eaLnBrk="1" hangingPunct="1">
              <a:lnSpc>
                <a:spcPct val="158000"/>
              </a:lnSpc>
            </a:pPr>
            <a:r>
              <a:rPr lang="zh-CN" altLang="en-US"/>
              <a:t>          </a:t>
            </a:r>
            <a:r>
              <a:rPr lang="en-US" altLang="zh-CN"/>
              <a:t>return super.getSalary() + "\nDepartment: " + department;</a:t>
            </a:r>
          </a:p>
          <a:p>
            <a:pPr eaLnBrk="1" hangingPunct="1">
              <a:lnSpc>
                <a:spcPct val="158000"/>
              </a:lnSpc>
            </a:pPr>
            <a:r>
              <a:rPr lang="en-US" altLang="zh-CN"/>
              <a:t>      }</a:t>
            </a:r>
          </a:p>
          <a:p>
            <a:pPr eaLnBrk="1" hangingPunct="1">
              <a:lnSpc>
                <a:spcPct val="158000"/>
              </a:lnSpc>
            </a:pPr>
            <a:r>
              <a:rPr lang="en-US" altLang="zh-CN"/>
              <a:t>}</a:t>
            </a:r>
          </a:p>
        </p:txBody>
      </p:sp>
    </p:spTree>
  </p:cSld>
  <p:clrMapOvr>
    <a:masterClrMapping/>
  </p:clrMapOvr>
  <p:transition>
    <p:checker/>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7" name="Rectangle 2"/>
          <p:cNvSpPr>
            <a:spLocks noChangeArrowheads="1"/>
          </p:cNvSpPr>
          <p:nvPr/>
        </p:nvSpPr>
        <p:spPr bwMode="auto">
          <a:xfrm>
            <a:off x="2667000" y="5181600"/>
            <a:ext cx="381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3.3  </a:t>
            </a:r>
            <a:r>
              <a:rPr lang="zh-CN" altLang="en-US"/>
              <a:t>测试</a:t>
            </a:r>
            <a:r>
              <a:rPr lang="en-US" altLang="zh-CN"/>
              <a:t>super</a:t>
            </a:r>
            <a:r>
              <a:rPr lang="zh-CN" altLang="en-US"/>
              <a:t>变量的输出</a:t>
            </a:r>
          </a:p>
        </p:txBody>
      </p:sp>
      <p:graphicFrame>
        <p:nvGraphicFramePr>
          <p:cNvPr id="31746" name="Object 3"/>
          <p:cNvGraphicFramePr>
            <a:graphicFrameLocks noChangeAspect="1"/>
          </p:cNvGraphicFramePr>
          <p:nvPr/>
        </p:nvGraphicFramePr>
        <p:xfrm>
          <a:off x="952500" y="1447800"/>
          <a:ext cx="7239000" cy="2924175"/>
        </p:xfrm>
        <a:graphic>
          <a:graphicData uri="http://schemas.openxmlformats.org/presentationml/2006/ole">
            <mc:AlternateContent xmlns:mc="http://schemas.openxmlformats.org/markup-compatibility/2006">
              <mc:Choice xmlns:v="urn:schemas-microsoft-com:vml" Requires="v">
                <p:oleObj spid="_x0000_s31748" name="Bitmap Image" r:id="rId3" imgW="4031329" imgH="1623201" progId="Paint.Picture">
                  <p:embed/>
                </p:oleObj>
              </mc:Choice>
              <mc:Fallback>
                <p:oleObj name="Bitmap Image" r:id="rId3" imgW="4031329" imgH="1623201"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 y="1447800"/>
                        <a:ext cx="7239000" cy="2924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checker/>
  </p:transition>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4914" name="Text Box 2"/>
          <p:cNvSpPr txBox="1">
            <a:spLocks noChangeArrowheads="1"/>
          </p:cNvSpPr>
          <p:nvPr/>
        </p:nvSpPr>
        <p:spPr bwMode="auto">
          <a:xfrm>
            <a:off x="304800" y="533400"/>
            <a:ext cx="8686800" cy="575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lnSpc>
                <a:spcPct val="125000"/>
              </a:lnSpc>
              <a:spcBef>
                <a:spcPct val="50000"/>
              </a:spcBef>
            </a:pPr>
            <a:r>
              <a:rPr lang="en-US" altLang="zh-CN" b="1"/>
              <a:t>  2.  this</a:t>
            </a:r>
          </a:p>
          <a:p>
            <a:pPr lvl="1" eaLnBrk="1" hangingPunct="1">
              <a:lnSpc>
                <a:spcPct val="125000"/>
              </a:lnSpc>
              <a:spcBef>
                <a:spcPct val="50000"/>
              </a:spcBef>
            </a:pPr>
            <a:r>
              <a:rPr lang="en-US" altLang="zh-CN"/>
              <a:t>  this</a:t>
            </a:r>
            <a:r>
              <a:rPr lang="zh-CN" altLang="en-US"/>
              <a:t>变量指向当前对象或实例。</a:t>
            </a:r>
          </a:p>
          <a:p>
            <a:pPr lvl="1" eaLnBrk="1" hangingPunct="1">
              <a:lnSpc>
                <a:spcPct val="125000"/>
              </a:lnSpc>
              <a:spcBef>
                <a:spcPct val="50000"/>
              </a:spcBef>
            </a:pPr>
            <a:r>
              <a:rPr lang="zh-CN" altLang="en-US"/>
              <a:t>  </a:t>
            </a:r>
            <a:r>
              <a:rPr lang="en-US" altLang="zh-CN"/>
              <a:t>str = "</a:t>
            </a:r>
            <a:r>
              <a:rPr lang="zh-CN" altLang="en-US"/>
              <a:t>名字</a:t>
            </a:r>
            <a:r>
              <a:rPr lang="en-US" altLang="zh-CN"/>
              <a:t>: " + name + "\nSalary: " + salary;</a:t>
            </a:r>
          </a:p>
          <a:p>
            <a:pPr lvl="1" eaLnBrk="1" hangingPunct="1">
              <a:lnSpc>
                <a:spcPct val="125000"/>
              </a:lnSpc>
              <a:spcBef>
                <a:spcPct val="50000"/>
              </a:spcBef>
            </a:pPr>
            <a:r>
              <a:rPr lang="en-US" altLang="zh-CN"/>
              <a:t>  </a:t>
            </a:r>
            <a:r>
              <a:rPr lang="zh-CN" altLang="en-US"/>
              <a:t>上例中的语句可以换成下面的语句。</a:t>
            </a:r>
          </a:p>
          <a:p>
            <a:pPr lvl="1" eaLnBrk="1" hangingPunct="1">
              <a:lnSpc>
                <a:spcPct val="125000"/>
              </a:lnSpc>
              <a:spcBef>
                <a:spcPct val="50000"/>
              </a:spcBef>
            </a:pPr>
            <a:r>
              <a:rPr lang="zh-CN" altLang="en-US"/>
              <a:t>  </a:t>
            </a:r>
            <a:r>
              <a:rPr lang="en-US" altLang="zh-CN"/>
              <a:t>str = "</a:t>
            </a:r>
            <a:r>
              <a:rPr lang="zh-CN" altLang="en-US"/>
              <a:t>名字</a:t>
            </a:r>
            <a:r>
              <a:rPr lang="en-US" altLang="zh-CN"/>
              <a:t>: " + this.name + "\nSalary: " + this.salary;</a:t>
            </a:r>
          </a:p>
          <a:p>
            <a:pPr eaLnBrk="1" hangingPunct="1">
              <a:lnSpc>
                <a:spcPct val="125000"/>
              </a:lnSpc>
              <a:spcBef>
                <a:spcPct val="50000"/>
              </a:spcBef>
            </a:pPr>
            <a:r>
              <a:rPr lang="en-US" altLang="zh-CN"/>
              <a:t>        </a:t>
            </a:r>
            <a:r>
              <a:rPr lang="zh-CN" altLang="en-US"/>
              <a:t>这两者是等同的，因为在</a:t>
            </a:r>
            <a:r>
              <a:rPr lang="en-US" altLang="zh-CN"/>
              <a:t>Java</a:t>
            </a:r>
            <a:r>
              <a:rPr lang="zh-CN" altLang="en-US"/>
              <a:t>编程语言中，系统自动将</a:t>
            </a:r>
            <a:r>
              <a:rPr lang="en-US" altLang="zh-CN"/>
              <a:t>this</a:t>
            </a:r>
            <a:r>
              <a:rPr lang="zh-CN" altLang="en-US"/>
              <a:t>关键字与当前对象的变量相关联。但有一种情况例外，就是当在某些完全分离的类中调用一个方法并将当前对象的一个引用作为参数传递时。例如：</a:t>
            </a:r>
          </a:p>
          <a:p>
            <a:pPr eaLnBrk="1" hangingPunct="1">
              <a:lnSpc>
                <a:spcPct val="125000"/>
              </a:lnSpc>
              <a:spcBef>
                <a:spcPct val="50000"/>
              </a:spcBef>
            </a:pPr>
            <a:r>
              <a:rPr lang="zh-CN" altLang="en-US"/>
              <a:t>        </a:t>
            </a:r>
            <a:r>
              <a:rPr lang="en-US" altLang="zh-CN"/>
              <a:t>Day d = new Day(this); </a:t>
            </a:r>
          </a:p>
        </p:txBody>
      </p:sp>
    </p:spTree>
  </p:cSld>
  <p:clrMapOvr>
    <a:masterClrMapping/>
  </p:clrMapOvr>
  <p:transition>
    <p:checker/>
  </p:transition>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5938" name="Text Box 2"/>
          <p:cNvSpPr txBox="1">
            <a:spLocks noChangeArrowheads="1"/>
          </p:cNvSpPr>
          <p:nvPr/>
        </p:nvSpPr>
        <p:spPr bwMode="auto">
          <a:xfrm>
            <a:off x="381000" y="533400"/>
            <a:ext cx="8610600" cy="57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3.1.4  </a:t>
            </a:r>
            <a:r>
              <a:rPr lang="zh-CN" altLang="en-US" b="1"/>
              <a:t>构造函数</a:t>
            </a:r>
          </a:p>
          <a:p>
            <a:pPr eaLnBrk="1" hangingPunct="1">
              <a:lnSpc>
                <a:spcPct val="120000"/>
              </a:lnSpc>
              <a:spcBef>
                <a:spcPct val="50000"/>
              </a:spcBef>
            </a:pPr>
            <a:r>
              <a:rPr lang="zh-CN" altLang="en-US"/>
              <a:t>        类中的构造函数用来初始化一个类。构造函数为公有类型，无返回值，用来从类实例中访问类时初始化此类的私有变量。</a:t>
            </a:r>
          </a:p>
          <a:p>
            <a:pPr eaLnBrk="1" hangingPunct="1">
              <a:lnSpc>
                <a:spcPct val="120000"/>
              </a:lnSpc>
              <a:spcBef>
                <a:spcPct val="50000"/>
              </a:spcBef>
            </a:pPr>
            <a:r>
              <a:rPr lang="zh-CN" altLang="en-US"/>
              <a:t>       </a:t>
            </a:r>
            <a:r>
              <a:rPr lang="en-US" altLang="zh-CN"/>
              <a:t>【</a:t>
            </a:r>
            <a:r>
              <a:rPr lang="zh-CN" altLang="en-US"/>
              <a:t>例</a:t>
            </a:r>
            <a:r>
              <a:rPr lang="en-US" altLang="zh-CN"/>
              <a:t>3.4】</a:t>
            </a:r>
            <a:r>
              <a:rPr lang="zh-CN" altLang="en-US"/>
              <a:t>基于例</a:t>
            </a:r>
            <a:r>
              <a:rPr lang="en-US" altLang="zh-CN"/>
              <a:t>3.3</a:t>
            </a:r>
            <a:r>
              <a:rPr lang="zh-CN" altLang="en-US"/>
              <a:t>将公有变量改成私有变量之后，增加两个构造函数，访问通过外部调用构造函数实现初始化赋值，得到如图</a:t>
            </a:r>
            <a:r>
              <a:rPr lang="en-US" altLang="zh-CN"/>
              <a:t>3.3</a:t>
            </a:r>
            <a:r>
              <a:rPr lang="zh-CN" altLang="en-US"/>
              <a:t>所示的结果。</a:t>
            </a:r>
          </a:p>
          <a:p>
            <a:pPr lvl="1" eaLnBrk="1" hangingPunct="1">
              <a:spcBef>
                <a:spcPct val="50000"/>
              </a:spcBef>
            </a:pPr>
            <a:r>
              <a:rPr lang="en-US" altLang="zh-CN"/>
              <a:t>//</a:t>
            </a:r>
            <a:r>
              <a:rPr lang="zh-CN" altLang="en-US"/>
              <a:t>程序文件名为</a:t>
            </a:r>
            <a:r>
              <a:rPr lang="en-US" altLang="zh-CN"/>
              <a:t>UseConstruct.java</a:t>
            </a:r>
          </a:p>
          <a:p>
            <a:pPr lvl="1" eaLnBrk="1" hangingPunct="1">
              <a:spcBef>
                <a:spcPct val="50000"/>
              </a:spcBef>
            </a:pPr>
            <a:r>
              <a:rPr lang="en-US" altLang="zh-CN"/>
              <a:t>public class UseConstruct</a:t>
            </a:r>
          </a:p>
          <a:p>
            <a:pPr lvl="1" eaLnBrk="1" hangingPunct="1">
              <a:spcBef>
                <a:spcPct val="50000"/>
              </a:spcBef>
            </a:pPr>
            <a:r>
              <a:rPr lang="en-US" altLang="zh-CN"/>
              <a:t>{</a:t>
            </a:r>
          </a:p>
          <a:p>
            <a:pPr lvl="1" eaLnBrk="1" hangingPunct="1">
              <a:spcBef>
                <a:spcPct val="50000"/>
              </a:spcBef>
            </a:pPr>
            <a:r>
              <a:rPr lang="en-US" altLang="zh-CN"/>
              <a:t>	public static void main(String[] args)</a:t>
            </a:r>
          </a:p>
          <a:p>
            <a:pPr lvl="1" eaLnBrk="1" hangingPunct="1">
              <a:spcBef>
                <a:spcPct val="50000"/>
              </a:spcBef>
            </a:pPr>
            <a:r>
              <a:rPr lang="en-US" altLang="zh-CN"/>
              <a:t>	{</a:t>
            </a:r>
          </a:p>
        </p:txBody>
      </p:sp>
    </p:spTree>
  </p:cSld>
  <p:clrMapOvr>
    <a:masterClrMapping/>
  </p:clrMapOvr>
  <p:transition>
    <p:checker/>
  </p:transition>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62" name="Text Box 2"/>
          <p:cNvSpPr txBox="1">
            <a:spLocks noChangeArrowheads="1"/>
          </p:cNvSpPr>
          <p:nvPr/>
        </p:nvSpPr>
        <p:spPr bwMode="auto">
          <a:xfrm>
            <a:off x="609600" y="530225"/>
            <a:ext cx="8007350" cy="546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2" eaLnBrk="1" hangingPunct="1">
              <a:lnSpc>
                <a:spcPct val="138000"/>
              </a:lnSpc>
            </a:pPr>
            <a:r>
              <a:rPr lang="en-US" altLang="zh-CN" sz="2000"/>
              <a:t>Manager m = new Manager("</a:t>
            </a:r>
            <a:r>
              <a:rPr lang="zh-CN" altLang="en-US" sz="2000"/>
              <a:t>王飞</a:t>
            </a:r>
            <a:r>
              <a:rPr lang="en-US" altLang="zh-CN" sz="2000"/>
              <a:t>",10000,"</a:t>
            </a:r>
            <a:r>
              <a:rPr lang="zh-CN" altLang="en-US" sz="2000"/>
              <a:t>业务部</a:t>
            </a:r>
            <a:r>
              <a:rPr lang="en-US" altLang="zh-CN" sz="2000"/>
              <a:t>");//</a:t>
            </a:r>
            <a:r>
              <a:rPr lang="zh-CN" altLang="en-US" sz="2000"/>
              <a:t>初始化赋值</a:t>
            </a:r>
          </a:p>
          <a:p>
            <a:pPr lvl="2" eaLnBrk="1" hangingPunct="1">
              <a:lnSpc>
                <a:spcPct val="138000"/>
              </a:lnSpc>
            </a:pPr>
            <a:r>
              <a:rPr lang="en-US" altLang="zh-CN" sz="2000"/>
              <a:t>System.out.println(m.getSalary());</a:t>
            </a:r>
          </a:p>
          <a:p>
            <a:pPr eaLnBrk="1" hangingPunct="1">
              <a:lnSpc>
                <a:spcPct val="138000"/>
              </a:lnSpc>
            </a:pPr>
            <a:r>
              <a:rPr lang="en-US" altLang="zh-CN"/>
              <a:t>      }</a:t>
            </a:r>
          </a:p>
          <a:p>
            <a:pPr eaLnBrk="1" hangingPunct="1">
              <a:lnSpc>
                <a:spcPct val="138000"/>
              </a:lnSpc>
            </a:pPr>
            <a:r>
              <a:rPr lang="en-US" altLang="zh-CN"/>
              <a:t>}</a:t>
            </a:r>
          </a:p>
          <a:p>
            <a:pPr eaLnBrk="1" hangingPunct="1">
              <a:lnSpc>
                <a:spcPct val="138000"/>
              </a:lnSpc>
            </a:pPr>
            <a:r>
              <a:rPr lang="en-US" altLang="zh-CN"/>
              <a:t>class Employee </a:t>
            </a:r>
          </a:p>
          <a:p>
            <a:pPr eaLnBrk="1" hangingPunct="1">
              <a:lnSpc>
                <a:spcPct val="138000"/>
              </a:lnSpc>
            </a:pPr>
            <a:r>
              <a:rPr lang="en-US" altLang="zh-CN"/>
              <a:t>{</a:t>
            </a:r>
          </a:p>
          <a:p>
            <a:pPr eaLnBrk="1" hangingPunct="1">
              <a:lnSpc>
                <a:spcPct val="138000"/>
              </a:lnSpc>
            </a:pPr>
            <a:r>
              <a:rPr lang="en-US" altLang="zh-CN"/>
              <a:t>       private String name;//</a:t>
            </a:r>
            <a:r>
              <a:rPr lang="zh-CN" altLang="en-US"/>
              <a:t>名字</a:t>
            </a:r>
          </a:p>
          <a:p>
            <a:pPr eaLnBrk="1" hangingPunct="1">
              <a:lnSpc>
                <a:spcPct val="138000"/>
              </a:lnSpc>
            </a:pPr>
            <a:r>
              <a:rPr lang="zh-CN" altLang="en-US"/>
              <a:t>       </a:t>
            </a:r>
            <a:r>
              <a:rPr lang="en-US" altLang="zh-CN"/>
              <a:t>private int salary;//</a:t>
            </a:r>
            <a:r>
              <a:rPr lang="zh-CN" altLang="en-US"/>
              <a:t>薪水</a:t>
            </a:r>
          </a:p>
          <a:p>
            <a:pPr eaLnBrk="1" hangingPunct="1">
              <a:lnSpc>
                <a:spcPct val="138000"/>
              </a:lnSpc>
            </a:pPr>
            <a:r>
              <a:rPr lang="zh-CN" altLang="en-US"/>
              <a:t>      </a:t>
            </a:r>
            <a:r>
              <a:rPr lang="en-US" altLang="zh-CN"/>
              <a:t>//</a:t>
            </a:r>
            <a:r>
              <a:rPr lang="zh-CN" altLang="en-US"/>
              <a:t>构造函数</a:t>
            </a:r>
          </a:p>
          <a:p>
            <a:pPr eaLnBrk="1" hangingPunct="1">
              <a:lnSpc>
                <a:spcPct val="138000"/>
              </a:lnSpc>
            </a:pPr>
            <a:r>
              <a:rPr lang="zh-CN" altLang="en-US"/>
              <a:t>      </a:t>
            </a:r>
            <a:r>
              <a:rPr lang="en-US" altLang="zh-CN"/>
              <a:t>public Employee(String _name, int _salary)</a:t>
            </a:r>
          </a:p>
          <a:p>
            <a:pPr eaLnBrk="1" hangingPunct="1">
              <a:lnSpc>
                <a:spcPct val="138000"/>
              </a:lnSpc>
            </a:pPr>
            <a:r>
              <a:rPr lang="en-US" altLang="zh-CN"/>
              <a:t>      {</a:t>
            </a:r>
          </a:p>
        </p:txBody>
      </p:sp>
    </p:spTree>
  </p:cSld>
  <p:clrMapOvr>
    <a:masterClrMapping/>
  </p:clrMapOvr>
  <p:transition>
    <p:checker/>
  </p:transition>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7986" name="Text Box 2"/>
          <p:cNvSpPr txBox="1">
            <a:spLocks noChangeArrowheads="1"/>
          </p:cNvSpPr>
          <p:nvPr/>
        </p:nvSpPr>
        <p:spPr bwMode="auto">
          <a:xfrm>
            <a:off x="1163638" y="439738"/>
            <a:ext cx="6608762"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a:t>	name = _name;</a:t>
            </a:r>
          </a:p>
          <a:p>
            <a:pPr eaLnBrk="1" hangingPunct="1">
              <a:lnSpc>
                <a:spcPct val="120000"/>
              </a:lnSpc>
            </a:pPr>
            <a:r>
              <a:rPr lang="en-US" altLang="zh-CN"/>
              <a:t>	salary = _salary;</a:t>
            </a:r>
          </a:p>
          <a:p>
            <a:pPr eaLnBrk="1" hangingPunct="1">
              <a:lnSpc>
                <a:spcPct val="120000"/>
              </a:lnSpc>
            </a:pPr>
            <a:r>
              <a:rPr lang="en-US" altLang="zh-CN"/>
              <a:t>      }</a:t>
            </a:r>
          </a:p>
          <a:p>
            <a:pPr eaLnBrk="1" hangingPunct="1">
              <a:lnSpc>
                <a:spcPct val="120000"/>
              </a:lnSpc>
            </a:pPr>
            <a:r>
              <a:rPr lang="en-US" altLang="zh-CN"/>
              <a:t>      public String getSalary() </a:t>
            </a:r>
          </a:p>
          <a:p>
            <a:pPr eaLnBrk="1" hangingPunct="1">
              <a:lnSpc>
                <a:spcPct val="120000"/>
              </a:lnSpc>
            </a:pPr>
            <a:r>
              <a:rPr lang="en-US" altLang="zh-CN"/>
              <a:t>     {</a:t>
            </a:r>
          </a:p>
          <a:p>
            <a:pPr eaLnBrk="1" hangingPunct="1">
              <a:lnSpc>
                <a:spcPct val="120000"/>
              </a:lnSpc>
            </a:pPr>
            <a:r>
              <a:rPr lang="en-US" altLang="zh-CN"/>
              <a:t>	String str;</a:t>
            </a:r>
          </a:p>
          <a:p>
            <a:pPr eaLnBrk="1" hangingPunct="1">
              <a:lnSpc>
                <a:spcPct val="120000"/>
              </a:lnSpc>
            </a:pPr>
            <a:r>
              <a:rPr lang="en-US" altLang="zh-CN"/>
              <a:t>	str = "</a:t>
            </a:r>
            <a:r>
              <a:rPr lang="zh-CN" altLang="en-US"/>
              <a:t>名字</a:t>
            </a:r>
            <a:r>
              <a:rPr lang="en-US" altLang="zh-CN"/>
              <a:t>: " + name + "\nSalary: " + salary;</a:t>
            </a:r>
          </a:p>
          <a:p>
            <a:pPr eaLnBrk="1" hangingPunct="1">
              <a:lnSpc>
                <a:spcPct val="120000"/>
              </a:lnSpc>
            </a:pPr>
            <a:r>
              <a:rPr lang="en-US" altLang="zh-CN"/>
              <a:t>       	return str;</a:t>
            </a:r>
          </a:p>
          <a:p>
            <a:pPr eaLnBrk="1" hangingPunct="1">
              <a:lnSpc>
                <a:spcPct val="120000"/>
              </a:lnSpc>
            </a:pPr>
            <a:r>
              <a:rPr lang="en-US" altLang="zh-CN"/>
              <a:t>       }</a:t>
            </a:r>
          </a:p>
          <a:p>
            <a:pPr eaLnBrk="1" hangingPunct="1">
              <a:lnSpc>
                <a:spcPct val="120000"/>
              </a:lnSpc>
            </a:pPr>
            <a:r>
              <a:rPr lang="en-US" altLang="zh-CN"/>
              <a:t>}</a:t>
            </a:r>
          </a:p>
          <a:p>
            <a:pPr eaLnBrk="1" hangingPunct="1">
              <a:lnSpc>
                <a:spcPct val="120000"/>
              </a:lnSpc>
            </a:pPr>
            <a:r>
              <a:rPr lang="en-US" altLang="zh-CN"/>
              <a:t>class Manager extends Employee </a:t>
            </a:r>
          </a:p>
          <a:p>
            <a:pPr eaLnBrk="1" hangingPunct="1">
              <a:lnSpc>
                <a:spcPct val="120000"/>
              </a:lnSpc>
            </a:pPr>
            <a:r>
              <a:rPr lang="en-US" altLang="zh-CN"/>
              <a:t>{</a:t>
            </a:r>
          </a:p>
          <a:p>
            <a:pPr eaLnBrk="1" hangingPunct="1">
              <a:lnSpc>
                <a:spcPct val="120000"/>
              </a:lnSpc>
            </a:pPr>
            <a:r>
              <a:rPr lang="en-US" altLang="zh-CN"/>
              <a:t>	private String department;</a:t>
            </a:r>
          </a:p>
        </p:txBody>
      </p:sp>
    </p:spTree>
  </p:cSld>
  <p:clrMapOvr>
    <a:masterClrMapping/>
  </p:clrMapOvr>
  <p:transition>
    <p:checker/>
  </p:transition>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9010" name="Text Box 2"/>
          <p:cNvSpPr txBox="1">
            <a:spLocks noChangeArrowheads="1"/>
          </p:cNvSpPr>
          <p:nvPr/>
        </p:nvSpPr>
        <p:spPr bwMode="auto">
          <a:xfrm>
            <a:off x="76200" y="457200"/>
            <a:ext cx="908685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a:t>	//</a:t>
            </a:r>
            <a:r>
              <a:rPr lang="zh-CN" altLang="en-US"/>
              <a:t>构造函数</a:t>
            </a:r>
          </a:p>
          <a:p>
            <a:pPr eaLnBrk="1" hangingPunct="1">
              <a:lnSpc>
                <a:spcPct val="140000"/>
              </a:lnSpc>
            </a:pPr>
            <a:r>
              <a:rPr lang="zh-CN" altLang="en-US"/>
              <a:t>	</a:t>
            </a:r>
            <a:r>
              <a:rPr lang="en-US" altLang="zh-CN"/>
              <a:t>public Manager(String _name, int _salary, String _department)</a:t>
            </a:r>
          </a:p>
          <a:p>
            <a:pPr eaLnBrk="1" hangingPunct="1">
              <a:lnSpc>
                <a:spcPct val="140000"/>
              </a:lnSpc>
            </a:pPr>
            <a:r>
              <a:rPr lang="en-US" altLang="zh-CN"/>
              <a:t>	{</a:t>
            </a:r>
          </a:p>
          <a:p>
            <a:pPr eaLnBrk="1" hangingPunct="1">
              <a:lnSpc>
                <a:spcPct val="140000"/>
              </a:lnSpc>
            </a:pPr>
            <a:r>
              <a:rPr lang="en-US" altLang="zh-CN"/>
              <a:t>		super(_name,_salary);</a:t>
            </a:r>
          </a:p>
          <a:p>
            <a:pPr eaLnBrk="1" hangingPunct="1">
              <a:lnSpc>
                <a:spcPct val="140000"/>
              </a:lnSpc>
            </a:pPr>
            <a:r>
              <a:rPr lang="en-US" altLang="zh-CN"/>
              <a:t>		department = _department;</a:t>
            </a:r>
          </a:p>
          <a:p>
            <a:pPr eaLnBrk="1" hangingPunct="1">
              <a:lnSpc>
                <a:spcPct val="140000"/>
              </a:lnSpc>
            </a:pPr>
            <a:r>
              <a:rPr lang="en-US" altLang="zh-CN"/>
              <a:t>	}</a:t>
            </a:r>
          </a:p>
          <a:p>
            <a:pPr eaLnBrk="1" hangingPunct="1">
              <a:lnSpc>
                <a:spcPct val="140000"/>
              </a:lnSpc>
            </a:pPr>
            <a:r>
              <a:rPr lang="en-US" altLang="zh-CN"/>
              <a:t>	public String getSalary() </a:t>
            </a:r>
          </a:p>
          <a:p>
            <a:pPr eaLnBrk="1" hangingPunct="1">
              <a:lnSpc>
                <a:spcPct val="140000"/>
              </a:lnSpc>
            </a:pPr>
            <a:r>
              <a:rPr lang="en-US" altLang="zh-CN"/>
              <a:t>	{</a:t>
            </a:r>
          </a:p>
          <a:p>
            <a:pPr eaLnBrk="1" hangingPunct="1">
              <a:lnSpc>
                <a:spcPct val="140000"/>
              </a:lnSpc>
            </a:pPr>
            <a:r>
              <a:rPr lang="en-US" altLang="zh-CN"/>
              <a:t>		return super.getSalary() + "\nDepartment: " + department;</a:t>
            </a:r>
          </a:p>
          <a:p>
            <a:pPr eaLnBrk="1" hangingPunct="1">
              <a:lnSpc>
                <a:spcPct val="140000"/>
              </a:lnSpc>
            </a:pPr>
            <a:r>
              <a:rPr lang="en-US" altLang="zh-CN"/>
              <a:t>	}</a:t>
            </a:r>
          </a:p>
          <a:p>
            <a:pPr eaLnBrk="1" hangingPunct="1">
              <a:lnSpc>
                <a:spcPct val="140000"/>
              </a:lnSpc>
            </a:pPr>
            <a:r>
              <a:rPr lang="en-US" altLang="zh-CN"/>
              <a:t>}</a:t>
            </a:r>
          </a:p>
        </p:txBody>
      </p:sp>
    </p:spTree>
  </p:cSld>
  <p:clrMapOvr>
    <a:masterClrMapping/>
  </p:clrMapOvr>
  <p:transition>
    <p:checker/>
  </p:transition>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0034" name="Text Box 2"/>
          <p:cNvSpPr txBox="1">
            <a:spLocks noChangeArrowheads="1"/>
          </p:cNvSpPr>
          <p:nvPr/>
        </p:nvSpPr>
        <p:spPr bwMode="auto">
          <a:xfrm>
            <a:off x="381000" y="685800"/>
            <a:ext cx="85344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3.1.5  </a:t>
            </a:r>
            <a:r>
              <a:rPr lang="zh-CN" altLang="en-US" b="1"/>
              <a:t>包</a:t>
            </a:r>
          </a:p>
          <a:p>
            <a:pPr eaLnBrk="1" hangingPunct="1">
              <a:lnSpc>
                <a:spcPct val="150000"/>
              </a:lnSpc>
              <a:spcBef>
                <a:spcPct val="50000"/>
              </a:spcBef>
            </a:pPr>
            <a:r>
              <a:rPr lang="zh-CN" altLang="en-US"/>
              <a:t>        计算机操作系统使用文件夹或者目录来存放相关或者同类的文档，在</a:t>
            </a:r>
            <a:r>
              <a:rPr lang="en-US" altLang="zh-CN"/>
              <a:t>Java</a:t>
            </a:r>
            <a:r>
              <a:rPr lang="zh-CN" altLang="en-US"/>
              <a:t>编程语言中，提供了一个包的概念来组织相关的类。包在物理上就是一个文件夹，逻辑上代表一个分类概念。</a:t>
            </a:r>
          </a:p>
          <a:p>
            <a:pPr eaLnBrk="1" hangingPunct="1">
              <a:lnSpc>
                <a:spcPct val="150000"/>
              </a:lnSpc>
              <a:spcBef>
                <a:spcPct val="50000"/>
              </a:spcBef>
            </a:pPr>
            <a:r>
              <a:rPr lang="zh-CN" altLang="en-US"/>
              <a:t>        包就是指一组类。例如一个名叫</a:t>
            </a:r>
            <a:r>
              <a:rPr lang="en-US" altLang="zh-CN"/>
              <a:t>Company</a:t>
            </a:r>
            <a:r>
              <a:rPr lang="zh-CN" altLang="en-US"/>
              <a:t>的包，可以包含一组类，如</a:t>
            </a:r>
            <a:r>
              <a:rPr lang="en-US" altLang="zh-CN"/>
              <a:t>Employee(</a:t>
            </a:r>
            <a:r>
              <a:rPr lang="zh-CN" altLang="en-US"/>
              <a:t>雇员</a:t>
            </a:r>
            <a:r>
              <a:rPr lang="en-US" altLang="zh-CN"/>
              <a:t>)</a:t>
            </a:r>
            <a:r>
              <a:rPr lang="zh-CN" altLang="en-US"/>
              <a:t>、</a:t>
            </a:r>
            <a:r>
              <a:rPr lang="en-US" altLang="zh-CN"/>
              <a:t>Manager(</a:t>
            </a:r>
            <a:r>
              <a:rPr lang="zh-CN" altLang="en-US"/>
              <a:t>管理者</a:t>
            </a:r>
            <a:r>
              <a:rPr lang="en-US" altLang="zh-CN"/>
              <a:t>)</a:t>
            </a:r>
            <a:r>
              <a:rPr lang="zh-CN" altLang="en-US"/>
              <a:t>和</a:t>
            </a:r>
            <a:r>
              <a:rPr lang="en-US" altLang="zh-CN"/>
              <a:t>Department(</a:t>
            </a:r>
            <a:r>
              <a:rPr lang="zh-CN" altLang="en-US"/>
              <a:t>部门</a:t>
            </a:r>
            <a:r>
              <a:rPr lang="en-US" altLang="zh-CN"/>
              <a:t>)</a:t>
            </a:r>
            <a:r>
              <a:rPr lang="zh-CN" altLang="en-US"/>
              <a:t>等。声明包的基本格式如下：</a:t>
            </a:r>
          </a:p>
          <a:p>
            <a:pPr eaLnBrk="1" hangingPunct="1">
              <a:lnSpc>
                <a:spcPct val="150000"/>
              </a:lnSpc>
              <a:spcBef>
                <a:spcPct val="50000"/>
              </a:spcBef>
            </a:pPr>
            <a:r>
              <a:rPr lang="zh-CN" altLang="en-US"/>
              <a:t>	</a:t>
            </a:r>
            <a:r>
              <a:rPr lang="en-US" altLang="zh-CN"/>
              <a:t>Package </a:t>
            </a:r>
            <a:r>
              <a:rPr lang="zh-CN" altLang="en-US"/>
              <a:t>包名</a:t>
            </a:r>
            <a:r>
              <a:rPr lang="en-US" altLang="zh-CN"/>
              <a:t>;</a:t>
            </a:r>
          </a:p>
        </p:txBody>
      </p:sp>
    </p:spTree>
  </p:cSld>
  <p:clrMapOvr>
    <a:masterClrMapping/>
  </p:clrMapOvr>
  <p:transition>
    <p:checker/>
  </p:transition>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1058" name="Text Box 2"/>
          <p:cNvSpPr txBox="1">
            <a:spLocks noChangeArrowheads="1"/>
          </p:cNvSpPr>
          <p:nvPr/>
        </p:nvSpPr>
        <p:spPr bwMode="auto">
          <a:xfrm>
            <a:off x="381000" y="609600"/>
            <a:ext cx="8534400"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其中：</a:t>
            </a:r>
            <a:r>
              <a:rPr lang="en-US" altLang="zh-CN"/>
              <a:t>Package</a:t>
            </a:r>
            <a:r>
              <a:rPr lang="zh-CN" altLang="en-US"/>
              <a:t>为关键字，包名为标识符。</a:t>
            </a:r>
          </a:p>
          <a:p>
            <a:pPr eaLnBrk="1" hangingPunct="1">
              <a:lnSpc>
                <a:spcPct val="150000"/>
              </a:lnSpc>
              <a:spcBef>
                <a:spcPct val="50000"/>
              </a:spcBef>
            </a:pPr>
            <a:r>
              <a:rPr lang="zh-CN" altLang="en-US"/>
              <a:t>        使用包时的注意事项如下：</a:t>
            </a:r>
          </a:p>
          <a:p>
            <a:pPr eaLnBrk="1" hangingPunct="1">
              <a:lnSpc>
                <a:spcPct val="150000"/>
              </a:lnSpc>
              <a:spcBef>
                <a:spcPct val="50000"/>
              </a:spcBef>
            </a:pPr>
            <a:r>
              <a:rPr lang="zh-CN" altLang="en-US"/>
              <a:t>        </a:t>
            </a:r>
            <a:r>
              <a:rPr lang="en-US" altLang="zh-CN"/>
              <a:t>(1)  Package</a:t>
            </a:r>
            <a:r>
              <a:rPr lang="zh-CN" altLang="en-US"/>
              <a:t>语句要作为程序非注释语句的第一行语句。</a:t>
            </a:r>
          </a:p>
          <a:p>
            <a:pPr eaLnBrk="1" hangingPunct="1">
              <a:lnSpc>
                <a:spcPct val="150000"/>
              </a:lnSpc>
              <a:spcBef>
                <a:spcPct val="50000"/>
              </a:spcBef>
            </a:pPr>
            <a:r>
              <a:rPr lang="zh-CN" altLang="en-US"/>
              <a:t>        </a:t>
            </a:r>
            <a:r>
              <a:rPr lang="en-US" altLang="zh-CN"/>
              <a:t>(2) </a:t>
            </a:r>
            <a:r>
              <a:rPr lang="zh-CN" altLang="en-US"/>
              <a:t>包内的类名惟一。</a:t>
            </a:r>
          </a:p>
          <a:p>
            <a:pPr eaLnBrk="1" hangingPunct="1">
              <a:lnSpc>
                <a:spcPct val="150000"/>
              </a:lnSpc>
              <a:spcBef>
                <a:spcPct val="50000"/>
              </a:spcBef>
            </a:pPr>
            <a:r>
              <a:rPr lang="zh-CN" altLang="en-US"/>
              <a:t>        </a:t>
            </a:r>
            <a:r>
              <a:rPr lang="en-US" altLang="zh-CN"/>
              <a:t>(3) </a:t>
            </a:r>
            <a:r>
              <a:rPr lang="zh-CN" altLang="en-US"/>
              <a:t>引用包中的类时，使用</a:t>
            </a:r>
            <a:r>
              <a:rPr lang="en-US" altLang="zh-CN"/>
              <a:t>import</a:t>
            </a:r>
            <a:r>
              <a:rPr lang="zh-CN" altLang="en-US"/>
              <a:t>语句。</a:t>
            </a:r>
            <a:r>
              <a:rPr lang="en-US" altLang="zh-CN"/>
              <a:t>import</a:t>
            </a:r>
            <a:r>
              <a:rPr lang="zh-CN" altLang="en-US"/>
              <a:t>语句的基本格式为</a:t>
            </a:r>
            <a:r>
              <a:rPr lang="en-US" altLang="zh-CN"/>
              <a:t>import </a:t>
            </a:r>
            <a:r>
              <a:rPr lang="zh-CN" altLang="en-US"/>
              <a:t>包名</a:t>
            </a:r>
            <a:r>
              <a:rPr lang="en-US" altLang="zh-CN"/>
              <a:t>.</a:t>
            </a:r>
            <a:r>
              <a:rPr lang="zh-CN" altLang="en-US"/>
              <a:t>类名，其中</a:t>
            </a:r>
            <a:r>
              <a:rPr lang="en-US" altLang="zh-CN"/>
              <a:t>import</a:t>
            </a:r>
            <a:r>
              <a:rPr lang="zh-CN" altLang="en-US"/>
              <a:t>为关键字，包名和类名之间用圆点</a:t>
            </a:r>
            <a:r>
              <a:rPr lang="en-US" altLang="zh-CN"/>
              <a:t>(.)</a:t>
            </a:r>
            <a:r>
              <a:rPr lang="zh-CN" altLang="en-US"/>
              <a:t>隔开。</a:t>
            </a:r>
          </a:p>
        </p:txBody>
      </p:sp>
    </p:spTree>
  </p:cSld>
  <p:clrMapOvr>
    <a:masterClrMapping/>
  </p:clrMapOvr>
  <p:transition>
    <p:checker/>
  </p:transition>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2082" name="Text Box 2"/>
          <p:cNvSpPr txBox="1">
            <a:spLocks noChangeArrowheads="1"/>
          </p:cNvSpPr>
          <p:nvPr/>
        </p:nvSpPr>
        <p:spPr bwMode="auto">
          <a:xfrm>
            <a:off x="304800" y="533400"/>
            <a:ext cx="86868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zh-CN" altLang="en-US"/>
              <a:t>例</a:t>
            </a:r>
            <a:r>
              <a:rPr lang="en-US" altLang="zh-CN"/>
              <a:t>3.5】</a:t>
            </a:r>
            <a:r>
              <a:rPr lang="zh-CN" altLang="en-US"/>
              <a:t>编写程序测试包，先建立一个</a:t>
            </a:r>
            <a:r>
              <a:rPr lang="en-US" altLang="zh-CN"/>
              <a:t>Company</a:t>
            </a:r>
            <a:r>
              <a:rPr lang="zh-CN" altLang="en-US"/>
              <a:t>文件夹，然后建立名为</a:t>
            </a:r>
            <a:r>
              <a:rPr lang="en-US" altLang="zh-CN"/>
              <a:t>Manager.java</a:t>
            </a:r>
            <a:r>
              <a:rPr lang="zh-CN" altLang="en-US"/>
              <a:t>的类文件。源程序代码如下：</a:t>
            </a:r>
          </a:p>
          <a:p>
            <a:pPr lvl="1" eaLnBrk="1" hangingPunct="1">
              <a:lnSpc>
                <a:spcPct val="110000"/>
              </a:lnSpc>
              <a:spcBef>
                <a:spcPct val="50000"/>
              </a:spcBef>
            </a:pPr>
            <a:r>
              <a:rPr lang="en-US" altLang="zh-CN"/>
              <a:t>//</a:t>
            </a:r>
            <a:r>
              <a:rPr lang="zh-CN" altLang="en-US"/>
              <a:t>程序文件名为</a:t>
            </a:r>
            <a:r>
              <a:rPr lang="en-US" altLang="zh-CN"/>
              <a:t>Manager.java</a:t>
            </a:r>
          </a:p>
          <a:p>
            <a:pPr lvl="1" eaLnBrk="1" hangingPunct="1">
              <a:lnSpc>
                <a:spcPct val="110000"/>
              </a:lnSpc>
              <a:spcBef>
                <a:spcPct val="50000"/>
              </a:spcBef>
            </a:pPr>
            <a:r>
              <a:rPr lang="en-US" altLang="zh-CN"/>
              <a:t>package Company;//</a:t>
            </a:r>
            <a:r>
              <a:rPr lang="zh-CN" altLang="en-US"/>
              <a:t>声明包名</a:t>
            </a:r>
            <a:r>
              <a:rPr lang="en-US" altLang="zh-CN"/>
              <a:t>Company</a:t>
            </a:r>
          </a:p>
          <a:p>
            <a:pPr lvl="1" eaLnBrk="1" hangingPunct="1">
              <a:lnSpc>
                <a:spcPct val="110000"/>
              </a:lnSpc>
              <a:spcBef>
                <a:spcPct val="50000"/>
              </a:spcBef>
            </a:pPr>
            <a:r>
              <a:rPr lang="en-US" altLang="zh-CN"/>
              <a:t>class Employee </a:t>
            </a:r>
          </a:p>
          <a:p>
            <a:pPr lvl="1" eaLnBrk="1" hangingPunct="1">
              <a:lnSpc>
                <a:spcPct val="110000"/>
              </a:lnSpc>
              <a:spcBef>
                <a:spcPct val="50000"/>
              </a:spcBef>
            </a:pPr>
            <a:r>
              <a:rPr lang="en-US" altLang="zh-CN"/>
              <a:t>{</a:t>
            </a:r>
          </a:p>
          <a:p>
            <a:pPr lvl="1" eaLnBrk="1" hangingPunct="1">
              <a:lnSpc>
                <a:spcPct val="110000"/>
              </a:lnSpc>
              <a:spcBef>
                <a:spcPct val="50000"/>
              </a:spcBef>
            </a:pPr>
            <a:r>
              <a:rPr lang="en-US" altLang="zh-CN"/>
              <a:t>	public String name;//</a:t>
            </a:r>
            <a:r>
              <a:rPr lang="zh-CN" altLang="en-US"/>
              <a:t>名字</a:t>
            </a:r>
          </a:p>
          <a:p>
            <a:pPr lvl="1" eaLnBrk="1" hangingPunct="1">
              <a:lnSpc>
                <a:spcPct val="110000"/>
              </a:lnSpc>
              <a:spcBef>
                <a:spcPct val="50000"/>
              </a:spcBef>
            </a:pPr>
            <a:r>
              <a:rPr lang="zh-CN" altLang="en-US"/>
              <a:t>  	</a:t>
            </a:r>
            <a:r>
              <a:rPr lang="en-US" altLang="zh-CN"/>
              <a:t>public int salary;//</a:t>
            </a:r>
            <a:r>
              <a:rPr lang="zh-CN" altLang="en-US"/>
              <a:t>薪水</a:t>
            </a:r>
          </a:p>
          <a:p>
            <a:pPr lvl="1" eaLnBrk="1" hangingPunct="1">
              <a:lnSpc>
                <a:spcPct val="110000"/>
              </a:lnSpc>
              <a:spcBef>
                <a:spcPct val="50000"/>
              </a:spcBef>
            </a:pPr>
            <a:r>
              <a:rPr lang="zh-CN" altLang="en-US"/>
              <a:t>  	</a:t>
            </a:r>
            <a:r>
              <a:rPr lang="en-US" altLang="zh-CN"/>
              <a:t>public String getSalary() </a:t>
            </a:r>
          </a:p>
          <a:p>
            <a:pPr lvl="1" eaLnBrk="1" hangingPunct="1">
              <a:lnSpc>
                <a:spcPct val="110000"/>
              </a:lnSpc>
              <a:spcBef>
                <a:spcPct val="50000"/>
              </a:spcBef>
            </a:pPr>
            <a:r>
              <a:rPr lang="en-US" altLang="zh-CN"/>
              <a:t>	{</a:t>
            </a:r>
          </a:p>
        </p:txBody>
      </p:sp>
    </p:spTree>
  </p:cSld>
  <p:clrMapOvr>
    <a:masterClrMapping/>
  </p:clrMapOvr>
  <p:transition>
    <p:checker/>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6610" name="Rectangle 4"/>
          <p:cNvSpPr>
            <a:spLocks noChangeArrowheads="1"/>
          </p:cNvSpPr>
          <p:nvPr/>
        </p:nvSpPr>
        <p:spPr bwMode="auto">
          <a:xfrm>
            <a:off x="2711450" y="868363"/>
            <a:ext cx="3721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1.5  Java </a:t>
            </a:r>
            <a:r>
              <a:rPr lang="zh-CN" altLang="en-US" sz="3200" b="1"/>
              <a:t>环 境 配 置</a:t>
            </a:r>
          </a:p>
        </p:txBody>
      </p:sp>
      <p:sp>
        <p:nvSpPr>
          <p:cNvPr id="196611" name="Text Box 5"/>
          <p:cNvSpPr txBox="1">
            <a:spLocks noChangeArrowheads="1"/>
          </p:cNvSpPr>
          <p:nvPr/>
        </p:nvSpPr>
        <p:spPr bwMode="auto">
          <a:xfrm>
            <a:off x="304800" y="1984375"/>
            <a:ext cx="85344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JDK</a:t>
            </a:r>
            <a:r>
              <a:rPr lang="zh-CN" altLang="en-US"/>
              <a:t>包安装完成后，需要设置环境变量。用鼠标右键单击桌面上的图标“我的电脑”，选择“属性”项，出现标题为“系统特性”的对话框，点击“高级”标签，可以看见有一个“环境变量”按钮，如图</a:t>
            </a:r>
            <a:r>
              <a:rPr lang="en-US" altLang="zh-CN"/>
              <a:t>1.1</a:t>
            </a:r>
            <a:r>
              <a:rPr lang="zh-CN" altLang="en-US"/>
              <a:t>所示。</a:t>
            </a:r>
          </a:p>
        </p:txBody>
      </p:sp>
    </p:spTree>
  </p:cSld>
  <p:clrMapOvr>
    <a:masterClrMapping/>
  </p:clrMapOvr>
  <p:transition>
    <p:blinds/>
  </p:transition>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3106" name="Text Box 2"/>
          <p:cNvSpPr txBox="1">
            <a:spLocks noChangeArrowheads="1"/>
          </p:cNvSpPr>
          <p:nvPr/>
        </p:nvSpPr>
        <p:spPr bwMode="auto">
          <a:xfrm>
            <a:off x="533400" y="460375"/>
            <a:ext cx="855345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a:t>	String str;</a:t>
            </a:r>
          </a:p>
          <a:p>
            <a:pPr eaLnBrk="1" hangingPunct="1">
              <a:lnSpc>
                <a:spcPct val="120000"/>
              </a:lnSpc>
            </a:pPr>
            <a:r>
              <a:rPr lang="en-US" altLang="zh-CN"/>
              <a:t>	str = "</a:t>
            </a:r>
            <a:r>
              <a:rPr lang="zh-CN" altLang="en-US"/>
              <a:t>名字</a:t>
            </a:r>
            <a:r>
              <a:rPr lang="en-US" altLang="zh-CN"/>
              <a:t>: " + name + "\nSalary: " + salary;</a:t>
            </a:r>
          </a:p>
          <a:p>
            <a:pPr eaLnBrk="1" hangingPunct="1">
              <a:lnSpc>
                <a:spcPct val="120000"/>
              </a:lnSpc>
            </a:pPr>
            <a:r>
              <a:rPr lang="en-US" altLang="zh-CN"/>
              <a:t>        	return str;</a:t>
            </a:r>
          </a:p>
          <a:p>
            <a:pPr eaLnBrk="1" hangingPunct="1">
              <a:lnSpc>
                <a:spcPct val="120000"/>
              </a:lnSpc>
            </a:pPr>
            <a:r>
              <a:rPr lang="en-US" altLang="zh-CN"/>
              <a:t>    }</a:t>
            </a:r>
          </a:p>
          <a:p>
            <a:pPr eaLnBrk="1" hangingPunct="1">
              <a:lnSpc>
                <a:spcPct val="120000"/>
              </a:lnSpc>
            </a:pPr>
            <a:r>
              <a:rPr lang="en-US" altLang="zh-CN"/>
              <a:t>}</a:t>
            </a:r>
          </a:p>
          <a:p>
            <a:pPr eaLnBrk="1" hangingPunct="1">
              <a:lnSpc>
                <a:spcPct val="120000"/>
              </a:lnSpc>
            </a:pPr>
            <a:r>
              <a:rPr lang="en-US" altLang="zh-CN"/>
              <a:t>public class Manager extends Employee </a:t>
            </a:r>
          </a:p>
          <a:p>
            <a:pPr eaLnBrk="1" hangingPunct="1">
              <a:lnSpc>
                <a:spcPct val="120000"/>
              </a:lnSpc>
            </a:pPr>
            <a:r>
              <a:rPr lang="en-US" altLang="zh-CN"/>
              <a:t>{</a:t>
            </a:r>
          </a:p>
          <a:p>
            <a:pPr eaLnBrk="1" hangingPunct="1">
              <a:lnSpc>
                <a:spcPct val="120000"/>
              </a:lnSpc>
            </a:pPr>
            <a:r>
              <a:rPr lang="en-US" altLang="zh-CN"/>
              <a:t>	public String department;//</a:t>
            </a:r>
            <a:r>
              <a:rPr lang="zh-CN" altLang="en-US"/>
              <a:t>部门</a:t>
            </a:r>
          </a:p>
          <a:p>
            <a:pPr eaLnBrk="1" hangingPunct="1">
              <a:lnSpc>
                <a:spcPct val="120000"/>
              </a:lnSpc>
            </a:pPr>
            <a:r>
              <a:rPr lang="zh-CN" altLang="en-US"/>
              <a:t>	</a:t>
            </a:r>
            <a:r>
              <a:rPr lang="en-US" altLang="zh-CN"/>
              <a:t>public String getSalary() </a:t>
            </a:r>
          </a:p>
          <a:p>
            <a:pPr eaLnBrk="1" hangingPunct="1">
              <a:lnSpc>
                <a:spcPct val="120000"/>
              </a:lnSpc>
            </a:pPr>
            <a:r>
              <a:rPr lang="en-US" altLang="zh-CN"/>
              <a:t>	{</a:t>
            </a:r>
          </a:p>
          <a:p>
            <a:pPr eaLnBrk="1" hangingPunct="1">
              <a:lnSpc>
                <a:spcPct val="120000"/>
              </a:lnSpc>
            </a:pPr>
            <a:r>
              <a:rPr lang="en-US" altLang="zh-CN"/>
              <a:t>	     return super.getSalary() + "\nDepartment: " + department;</a:t>
            </a:r>
          </a:p>
          <a:p>
            <a:pPr eaLnBrk="1" hangingPunct="1">
              <a:lnSpc>
                <a:spcPct val="120000"/>
              </a:lnSpc>
            </a:pPr>
            <a:r>
              <a:rPr lang="en-US" altLang="zh-CN"/>
              <a:t>	}</a:t>
            </a:r>
          </a:p>
          <a:p>
            <a:pPr eaLnBrk="1" hangingPunct="1">
              <a:lnSpc>
                <a:spcPct val="120000"/>
              </a:lnSpc>
            </a:pPr>
            <a:r>
              <a:rPr lang="en-US" altLang="zh-CN"/>
              <a:t>}</a:t>
            </a:r>
          </a:p>
        </p:txBody>
      </p:sp>
    </p:spTree>
  </p:cSld>
  <p:clrMapOvr>
    <a:masterClrMapping/>
  </p:clrMapOvr>
  <p:transition>
    <p:checker/>
  </p:transition>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4130" name="Text Box 2"/>
          <p:cNvSpPr txBox="1">
            <a:spLocks noChangeArrowheads="1"/>
          </p:cNvSpPr>
          <p:nvPr/>
        </p:nvSpPr>
        <p:spPr bwMode="auto">
          <a:xfrm>
            <a:off x="457200" y="533400"/>
            <a:ext cx="8610600" cy="602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70000"/>
              </a:lnSpc>
              <a:spcBef>
                <a:spcPct val="50000"/>
              </a:spcBef>
            </a:pPr>
            <a:r>
              <a:rPr lang="zh-CN" altLang="en-US"/>
              <a:t>对此文件进行编译，生成类文件</a:t>
            </a:r>
            <a:r>
              <a:rPr lang="en-US" altLang="zh-CN"/>
              <a:t>Manager.class</a:t>
            </a:r>
            <a:r>
              <a:rPr lang="zh-CN" altLang="en-US"/>
              <a:t>。</a:t>
            </a:r>
          </a:p>
          <a:p>
            <a:pPr eaLnBrk="1" hangingPunct="1">
              <a:lnSpc>
                <a:spcPct val="70000"/>
              </a:lnSpc>
              <a:spcBef>
                <a:spcPct val="50000"/>
              </a:spcBef>
            </a:pPr>
            <a:r>
              <a:rPr lang="zh-CN" altLang="en-US"/>
              <a:t>在原目录建立源程序文件</a:t>
            </a:r>
            <a:r>
              <a:rPr lang="en-US" altLang="zh-CN"/>
              <a:t>UsePackage.java</a:t>
            </a:r>
            <a:r>
              <a:rPr lang="zh-CN" altLang="en-US"/>
              <a:t>。源程序代码如下：</a:t>
            </a:r>
          </a:p>
          <a:p>
            <a:pPr eaLnBrk="1" hangingPunct="1">
              <a:lnSpc>
                <a:spcPct val="70000"/>
              </a:lnSpc>
              <a:spcBef>
                <a:spcPct val="50000"/>
              </a:spcBef>
            </a:pPr>
            <a:r>
              <a:rPr lang="en-US" altLang="zh-CN" sz="2200"/>
              <a:t>//</a:t>
            </a:r>
            <a:r>
              <a:rPr lang="zh-CN" altLang="en-US" sz="2200"/>
              <a:t>程序文件名</a:t>
            </a:r>
            <a:r>
              <a:rPr lang="en-US" altLang="zh-CN" sz="2200"/>
              <a:t>UsePackage.java</a:t>
            </a:r>
          </a:p>
          <a:p>
            <a:pPr eaLnBrk="1" hangingPunct="1">
              <a:lnSpc>
                <a:spcPct val="70000"/>
              </a:lnSpc>
              <a:spcBef>
                <a:spcPct val="50000"/>
              </a:spcBef>
            </a:pPr>
            <a:r>
              <a:rPr lang="en-US" altLang="zh-CN" sz="2200"/>
              <a:t>import Company.Manager;//</a:t>
            </a:r>
            <a:r>
              <a:rPr lang="zh-CN" altLang="en-US" sz="2200"/>
              <a:t>引入包中的类</a:t>
            </a:r>
          </a:p>
          <a:p>
            <a:pPr eaLnBrk="1" hangingPunct="1">
              <a:lnSpc>
                <a:spcPct val="70000"/>
              </a:lnSpc>
              <a:spcBef>
                <a:spcPct val="50000"/>
              </a:spcBef>
            </a:pPr>
            <a:r>
              <a:rPr lang="en-US" altLang="zh-CN" sz="2200"/>
              <a:t>public class UsePackage</a:t>
            </a:r>
          </a:p>
          <a:p>
            <a:pPr eaLnBrk="1" hangingPunct="1">
              <a:lnSpc>
                <a:spcPct val="70000"/>
              </a:lnSpc>
              <a:spcBef>
                <a:spcPct val="50000"/>
              </a:spcBef>
            </a:pPr>
            <a:r>
              <a:rPr lang="en-US" altLang="zh-CN" sz="2200"/>
              <a:t>{</a:t>
            </a:r>
          </a:p>
          <a:p>
            <a:pPr eaLnBrk="1" hangingPunct="1">
              <a:lnSpc>
                <a:spcPct val="70000"/>
              </a:lnSpc>
              <a:spcBef>
                <a:spcPct val="50000"/>
              </a:spcBef>
            </a:pPr>
            <a:r>
              <a:rPr lang="en-US" altLang="zh-CN" sz="2200"/>
              <a:t>	public static void main(String[] args)</a:t>
            </a:r>
          </a:p>
          <a:p>
            <a:pPr eaLnBrk="1" hangingPunct="1">
              <a:lnSpc>
                <a:spcPct val="70000"/>
              </a:lnSpc>
              <a:spcBef>
                <a:spcPct val="50000"/>
              </a:spcBef>
            </a:pPr>
            <a:r>
              <a:rPr lang="en-US" altLang="zh-CN" sz="2200"/>
              <a:t>	{</a:t>
            </a:r>
          </a:p>
          <a:p>
            <a:pPr eaLnBrk="1" hangingPunct="1">
              <a:lnSpc>
                <a:spcPct val="70000"/>
              </a:lnSpc>
              <a:spcBef>
                <a:spcPct val="50000"/>
              </a:spcBef>
            </a:pPr>
            <a:r>
              <a:rPr lang="en-US" altLang="zh-CN" sz="2200"/>
              <a:t>		Manager m = new Manager();</a:t>
            </a:r>
          </a:p>
          <a:p>
            <a:pPr eaLnBrk="1" hangingPunct="1">
              <a:lnSpc>
                <a:spcPct val="70000"/>
              </a:lnSpc>
              <a:spcBef>
                <a:spcPct val="50000"/>
              </a:spcBef>
            </a:pPr>
            <a:r>
              <a:rPr lang="en-US" altLang="zh-CN" sz="2200"/>
              <a:t>		m.name = "</a:t>
            </a:r>
            <a:r>
              <a:rPr lang="zh-CN" altLang="en-US" sz="2200"/>
              <a:t>王飞</a:t>
            </a:r>
            <a:r>
              <a:rPr lang="en-US" altLang="zh-CN" sz="2200"/>
              <a:t>";</a:t>
            </a:r>
          </a:p>
          <a:p>
            <a:pPr eaLnBrk="1" hangingPunct="1">
              <a:lnSpc>
                <a:spcPct val="70000"/>
              </a:lnSpc>
              <a:spcBef>
                <a:spcPct val="50000"/>
              </a:spcBef>
            </a:pPr>
            <a:r>
              <a:rPr lang="en-US" altLang="zh-CN" sz="2200"/>
              <a:t>		m.salary = 10000;</a:t>
            </a:r>
          </a:p>
          <a:p>
            <a:pPr eaLnBrk="1" hangingPunct="1">
              <a:lnSpc>
                <a:spcPct val="70000"/>
              </a:lnSpc>
              <a:spcBef>
                <a:spcPct val="50000"/>
              </a:spcBef>
            </a:pPr>
            <a:r>
              <a:rPr lang="en-US" altLang="zh-CN" sz="2200"/>
              <a:t>		m.department = "</a:t>
            </a:r>
            <a:r>
              <a:rPr lang="zh-CN" altLang="en-US" sz="2200"/>
              <a:t>业务部</a:t>
            </a:r>
            <a:r>
              <a:rPr lang="en-US" altLang="zh-CN" sz="2200"/>
              <a:t>";</a:t>
            </a:r>
          </a:p>
          <a:p>
            <a:pPr eaLnBrk="1" hangingPunct="1">
              <a:lnSpc>
                <a:spcPct val="70000"/>
              </a:lnSpc>
              <a:spcBef>
                <a:spcPct val="50000"/>
              </a:spcBef>
            </a:pPr>
            <a:r>
              <a:rPr lang="en-US" altLang="zh-CN" sz="2200"/>
              <a:t>		System.out.println(m.getSalary());</a:t>
            </a:r>
          </a:p>
          <a:p>
            <a:pPr eaLnBrk="1" hangingPunct="1">
              <a:lnSpc>
                <a:spcPct val="70000"/>
              </a:lnSpc>
              <a:spcBef>
                <a:spcPct val="50000"/>
              </a:spcBef>
            </a:pPr>
            <a:r>
              <a:rPr lang="en-US" altLang="zh-CN" sz="2200"/>
              <a:t>	}</a:t>
            </a:r>
          </a:p>
          <a:p>
            <a:pPr eaLnBrk="1" hangingPunct="1">
              <a:lnSpc>
                <a:spcPct val="70000"/>
              </a:lnSpc>
              <a:spcBef>
                <a:spcPct val="50000"/>
              </a:spcBef>
            </a:pPr>
            <a:r>
              <a:rPr lang="en-US" altLang="zh-CN" sz="2200"/>
              <a:t>}</a:t>
            </a:r>
          </a:p>
        </p:txBody>
      </p:sp>
    </p:spTree>
  </p:cSld>
  <p:clrMapOvr>
    <a:masterClrMapping/>
  </p:clrMapOvr>
  <p:transition>
    <p:checker/>
  </p:transition>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5154" name="Text Box 2"/>
          <p:cNvSpPr txBox="1">
            <a:spLocks noChangeArrowheads="1"/>
          </p:cNvSpPr>
          <p:nvPr/>
        </p:nvSpPr>
        <p:spPr bwMode="auto">
          <a:xfrm>
            <a:off x="457200" y="762000"/>
            <a:ext cx="83820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编译后，在命令提示符状态下运行，输出结果如图</a:t>
            </a:r>
            <a:r>
              <a:rPr lang="en-US" altLang="zh-CN"/>
              <a:t>3.4</a:t>
            </a:r>
            <a:r>
              <a:rPr lang="zh-CN" altLang="en-US"/>
              <a:t>所示。从图</a:t>
            </a:r>
            <a:r>
              <a:rPr lang="en-US" altLang="zh-CN"/>
              <a:t>3.4</a:t>
            </a:r>
            <a:r>
              <a:rPr lang="zh-CN" altLang="en-US"/>
              <a:t>中可以看出首先进入</a:t>
            </a:r>
            <a:r>
              <a:rPr lang="en-US" altLang="zh-CN"/>
              <a:t>Company</a:t>
            </a:r>
            <a:r>
              <a:rPr lang="zh-CN" altLang="en-US"/>
              <a:t>目录，编译</a:t>
            </a:r>
            <a:r>
              <a:rPr lang="en-US" altLang="zh-CN"/>
              <a:t>Manager.java</a:t>
            </a:r>
            <a:r>
              <a:rPr lang="zh-CN" altLang="en-US"/>
              <a:t>文件，然后返回上层目录，编译</a:t>
            </a:r>
            <a:r>
              <a:rPr lang="en-US" altLang="zh-CN"/>
              <a:t>UsePackage.java</a:t>
            </a:r>
            <a:r>
              <a:rPr lang="zh-CN" altLang="en-US"/>
              <a:t>文件，最后执行</a:t>
            </a:r>
            <a:r>
              <a:rPr lang="en-US" altLang="zh-CN"/>
              <a:t>UsePackage</a:t>
            </a:r>
            <a:r>
              <a:rPr lang="zh-CN" altLang="en-US"/>
              <a:t>类文件，输出正确的结果。</a:t>
            </a:r>
          </a:p>
        </p:txBody>
      </p:sp>
    </p:spTree>
  </p:cSld>
  <p:clrMapOvr>
    <a:masterClrMapping/>
  </p:clrMapOvr>
  <p:transition>
    <p:checker/>
  </p:transition>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1" name="Rectangle 2"/>
          <p:cNvSpPr>
            <a:spLocks noChangeArrowheads="1"/>
          </p:cNvSpPr>
          <p:nvPr/>
        </p:nvSpPr>
        <p:spPr bwMode="auto">
          <a:xfrm>
            <a:off x="2847975" y="5562600"/>
            <a:ext cx="3448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3.4  </a:t>
            </a:r>
            <a:r>
              <a:rPr lang="zh-CN" altLang="en-US"/>
              <a:t>测试包的输出结果</a:t>
            </a:r>
          </a:p>
        </p:txBody>
      </p:sp>
      <p:graphicFrame>
        <p:nvGraphicFramePr>
          <p:cNvPr id="32770" name="Object 3"/>
          <p:cNvGraphicFramePr>
            <a:graphicFrameLocks noChangeAspect="1"/>
          </p:cNvGraphicFramePr>
          <p:nvPr/>
        </p:nvGraphicFramePr>
        <p:xfrm>
          <a:off x="1028700" y="762000"/>
          <a:ext cx="7086600" cy="4484688"/>
        </p:xfrm>
        <a:graphic>
          <a:graphicData uri="http://schemas.openxmlformats.org/presentationml/2006/ole">
            <mc:AlternateContent xmlns:mc="http://schemas.openxmlformats.org/markup-compatibility/2006">
              <mc:Choice xmlns:v="urn:schemas-microsoft-com:vml" Requires="v">
                <p:oleObj spid="_x0000_s32773" name="Bitmap Image" r:id="rId3" imgW="4031329" imgH="2552921" progId="Paint.Picture">
                  <p:embed/>
                </p:oleObj>
              </mc:Choice>
              <mc:Fallback>
                <p:oleObj name="Bitmap Image" r:id="rId3" imgW="4031329" imgH="2552921"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700" y="762000"/>
                        <a:ext cx="7086600" cy="4484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72" name="AutoShape 4">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checker/>
  </p:transition>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6178" name="Rectangle 2"/>
          <p:cNvSpPr>
            <a:spLocks noChangeArrowheads="1"/>
          </p:cNvSpPr>
          <p:nvPr/>
        </p:nvSpPr>
        <p:spPr bwMode="auto">
          <a:xfrm>
            <a:off x="3562350" y="762000"/>
            <a:ext cx="20193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3.2  </a:t>
            </a:r>
            <a:r>
              <a:rPr lang="zh-CN" altLang="en-US" sz="3200" b="1"/>
              <a:t>接   口</a:t>
            </a:r>
          </a:p>
        </p:txBody>
      </p:sp>
      <p:sp>
        <p:nvSpPr>
          <p:cNvPr id="306179" name="Text Box 3"/>
          <p:cNvSpPr txBox="1">
            <a:spLocks noChangeArrowheads="1"/>
          </p:cNvSpPr>
          <p:nvPr/>
        </p:nvSpPr>
        <p:spPr bwMode="auto">
          <a:xfrm>
            <a:off x="228600" y="1600200"/>
            <a:ext cx="8686800" cy="432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a:t>        Java</a:t>
            </a:r>
            <a:r>
              <a:rPr lang="zh-CN" altLang="en-US"/>
              <a:t>编程语言中禁止多继承属性，但可以通过接口来帮助类扩展方法。接口中可以定义大量的常量和方法，但其中的方法只是一种声明，没有具体的实现，使用接口的类自己实现这些方法。接口与类的不同在于：</a:t>
            </a:r>
          </a:p>
          <a:p>
            <a:pPr lvl="1" eaLnBrk="1" hangingPunct="1">
              <a:lnSpc>
                <a:spcPct val="120000"/>
              </a:lnSpc>
              <a:spcBef>
                <a:spcPct val="50000"/>
              </a:spcBef>
            </a:pPr>
            <a:r>
              <a:rPr lang="zh-CN" altLang="en-US"/>
              <a:t> </a:t>
            </a:r>
            <a:r>
              <a:rPr lang="en-US" altLang="zh-CN"/>
              <a:t>(1) </a:t>
            </a:r>
            <a:r>
              <a:rPr lang="zh-CN" altLang="en-US"/>
              <a:t>没有变量的声明，但可以定义常量。</a:t>
            </a:r>
          </a:p>
          <a:p>
            <a:pPr lvl="1" eaLnBrk="1" hangingPunct="1">
              <a:lnSpc>
                <a:spcPct val="120000"/>
              </a:lnSpc>
              <a:spcBef>
                <a:spcPct val="50000"/>
              </a:spcBef>
            </a:pPr>
            <a:r>
              <a:rPr lang="zh-CN" altLang="en-US"/>
              <a:t> </a:t>
            </a:r>
            <a:r>
              <a:rPr lang="en-US" altLang="zh-CN"/>
              <a:t>(2) </a:t>
            </a:r>
            <a:r>
              <a:rPr lang="zh-CN" altLang="en-US"/>
              <a:t>只有方法的声明，没有方法的实现。</a:t>
            </a:r>
          </a:p>
          <a:p>
            <a:pPr lvl="1" eaLnBrk="1" hangingPunct="1">
              <a:lnSpc>
                <a:spcPct val="120000"/>
              </a:lnSpc>
              <a:spcBef>
                <a:spcPct val="50000"/>
              </a:spcBef>
            </a:pPr>
            <a:r>
              <a:rPr lang="zh-CN" altLang="en-US"/>
              <a:t> 接口声明的基本格式如下：</a:t>
            </a:r>
          </a:p>
          <a:p>
            <a:pPr lvl="1" eaLnBrk="1" hangingPunct="1">
              <a:lnSpc>
                <a:spcPct val="120000"/>
              </a:lnSpc>
              <a:spcBef>
                <a:spcPct val="50000"/>
              </a:spcBef>
            </a:pPr>
            <a:r>
              <a:rPr lang="zh-CN" altLang="en-US"/>
              <a:t>         </a:t>
            </a:r>
            <a:r>
              <a:rPr lang="en-US" altLang="zh-CN"/>
              <a:t>public interface </a:t>
            </a:r>
            <a:r>
              <a:rPr lang="zh-CN" altLang="en-US"/>
              <a:t>接口名 </a:t>
            </a:r>
            <a:r>
              <a:rPr lang="en-US" altLang="zh-CN"/>
              <a:t>extends </a:t>
            </a:r>
            <a:r>
              <a:rPr lang="zh-CN" altLang="en-US"/>
              <a:t>接口列表</a:t>
            </a:r>
          </a:p>
        </p:txBody>
      </p:sp>
    </p:spTree>
  </p:cSld>
  <p:clrMapOvr>
    <a:masterClrMapping/>
  </p:clrMapOvr>
  <p:transition>
    <p:checker/>
  </p:transition>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02" name="Text Box 2"/>
          <p:cNvSpPr txBox="1">
            <a:spLocks noChangeArrowheads="1"/>
          </p:cNvSpPr>
          <p:nvPr/>
        </p:nvSpPr>
        <p:spPr bwMode="auto">
          <a:xfrm>
            <a:off x="457200" y="457200"/>
            <a:ext cx="8382000" cy="581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spcBef>
                <a:spcPct val="50000"/>
              </a:spcBef>
            </a:pPr>
            <a:r>
              <a:rPr lang="en-US" altLang="zh-CN"/>
              <a:t>       【</a:t>
            </a:r>
            <a:r>
              <a:rPr lang="zh-CN" altLang="en-US"/>
              <a:t>例</a:t>
            </a:r>
            <a:r>
              <a:rPr lang="en-US" altLang="zh-CN"/>
              <a:t>3.6】</a:t>
            </a:r>
            <a:r>
              <a:rPr lang="zh-CN" altLang="en-US"/>
              <a:t>测试接口，定义接口文件</a:t>
            </a:r>
            <a:r>
              <a:rPr lang="en-US" altLang="zh-CN"/>
              <a:t>Product.java</a:t>
            </a:r>
            <a:r>
              <a:rPr lang="zh-CN" altLang="en-US"/>
              <a:t>，定义了两个常量，声明了一个方法。接口文件如下：</a:t>
            </a:r>
          </a:p>
          <a:p>
            <a:pPr lvl="1" eaLnBrk="1" hangingPunct="1">
              <a:lnSpc>
                <a:spcPct val="135000"/>
              </a:lnSpc>
              <a:spcBef>
                <a:spcPct val="50000"/>
              </a:spcBef>
            </a:pPr>
            <a:r>
              <a:rPr lang="en-US" altLang="zh-CN"/>
              <a:t>//</a:t>
            </a:r>
            <a:r>
              <a:rPr lang="zh-CN" altLang="en-US"/>
              <a:t>程序文件名</a:t>
            </a:r>
            <a:r>
              <a:rPr lang="en-US" altLang="zh-CN"/>
              <a:t>Product.java</a:t>
            </a:r>
          </a:p>
          <a:p>
            <a:pPr lvl="1" eaLnBrk="1" hangingPunct="1">
              <a:lnSpc>
                <a:spcPct val="135000"/>
              </a:lnSpc>
              <a:spcBef>
                <a:spcPct val="50000"/>
              </a:spcBef>
            </a:pPr>
            <a:r>
              <a:rPr lang="en-US" altLang="zh-CN"/>
              <a:t>public interface Product</a:t>
            </a:r>
          </a:p>
          <a:p>
            <a:pPr lvl="1" eaLnBrk="1" hangingPunct="1">
              <a:lnSpc>
                <a:spcPct val="135000"/>
              </a:lnSpc>
              <a:spcBef>
                <a:spcPct val="50000"/>
              </a:spcBef>
            </a:pPr>
            <a:r>
              <a:rPr lang="en-US" altLang="zh-CN"/>
              <a:t>{</a:t>
            </a:r>
          </a:p>
          <a:p>
            <a:pPr lvl="1" eaLnBrk="1" hangingPunct="1">
              <a:lnSpc>
                <a:spcPct val="135000"/>
              </a:lnSpc>
              <a:spcBef>
                <a:spcPct val="50000"/>
              </a:spcBef>
            </a:pPr>
            <a:r>
              <a:rPr lang="en-US" altLang="zh-CN"/>
              <a:t>	static final String MAKER = "</a:t>
            </a:r>
            <a:r>
              <a:rPr lang="zh-CN" altLang="en-US"/>
              <a:t>计算机制造厂</a:t>
            </a:r>
            <a:r>
              <a:rPr lang="en-US" altLang="zh-CN"/>
              <a:t>";</a:t>
            </a:r>
          </a:p>
          <a:p>
            <a:pPr lvl="1" eaLnBrk="1" hangingPunct="1">
              <a:lnSpc>
                <a:spcPct val="135000"/>
              </a:lnSpc>
              <a:spcBef>
                <a:spcPct val="50000"/>
              </a:spcBef>
            </a:pPr>
            <a:r>
              <a:rPr lang="en-US" altLang="zh-CN"/>
              <a:t>	static final String ADDRESS = "</a:t>
            </a:r>
            <a:r>
              <a:rPr lang="zh-CN" altLang="en-US"/>
              <a:t>上海</a:t>
            </a:r>
            <a:r>
              <a:rPr lang="en-US" altLang="zh-CN"/>
              <a:t>";</a:t>
            </a:r>
          </a:p>
          <a:p>
            <a:pPr lvl="1" eaLnBrk="1" hangingPunct="1">
              <a:lnSpc>
                <a:spcPct val="135000"/>
              </a:lnSpc>
              <a:spcBef>
                <a:spcPct val="50000"/>
              </a:spcBef>
            </a:pPr>
            <a:r>
              <a:rPr lang="en-US" altLang="zh-CN"/>
              <a:t>	public int getPrice();	</a:t>
            </a:r>
          </a:p>
          <a:p>
            <a:pPr lvl="1" eaLnBrk="1" hangingPunct="1">
              <a:lnSpc>
                <a:spcPct val="135000"/>
              </a:lnSpc>
              <a:spcBef>
                <a:spcPct val="50000"/>
              </a:spcBef>
            </a:pPr>
            <a:r>
              <a:rPr lang="en-US" altLang="zh-CN"/>
              <a:t>}</a:t>
            </a:r>
          </a:p>
        </p:txBody>
      </p:sp>
    </p:spTree>
  </p:cSld>
  <p:clrMapOvr>
    <a:masterClrMapping/>
  </p:clrMapOvr>
  <p:transition>
    <p:checker/>
  </p:transition>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8226" name="Text Box 2"/>
          <p:cNvSpPr txBox="1">
            <a:spLocks noChangeArrowheads="1"/>
          </p:cNvSpPr>
          <p:nvPr/>
        </p:nvSpPr>
        <p:spPr bwMode="auto">
          <a:xfrm>
            <a:off x="381000" y="657225"/>
            <a:ext cx="8577263"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zh-CN" altLang="en-US"/>
              <a:t>使用接口的源文件代码如下：</a:t>
            </a:r>
          </a:p>
          <a:p>
            <a:pPr eaLnBrk="1" hangingPunct="1">
              <a:lnSpc>
                <a:spcPct val="140000"/>
              </a:lnSpc>
            </a:pPr>
            <a:r>
              <a:rPr lang="en-US" altLang="zh-CN" sz="2200"/>
              <a:t>//</a:t>
            </a:r>
            <a:r>
              <a:rPr lang="zh-CN" altLang="en-US" sz="2200"/>
              <a:t>程序文件名</a:t>
            </a:r>
            <a:r>
              <a:rPr lang="en-US" altLang="zh-CN" sz="2200"/>
              <a:t>UseInterface.java</a:t>
            </a:r>
          </a:p>
          <a:p>
            <a:pPr eaLnBrk="1" hangingPunct="1">
              <a:lnSpc>
                <a:spcPct val="140000"/>
              </a:lnSpc>
            </a:pPr>
            <a:r>
              <a:rPr lang="en-US" altLang="zh-CN" sz="2200"/>
              <a:t>public class UseInterface</a:t>
            </a:r>
          </a:p>
          <a:p>
            <a:pPr eaLnBrk="1" hangingPunct="1">
              <a:lnSpc>
                <a:spcPct val="140000"/>
              </a:lnSpc>
            </a:pPr>
            <a:r>
              <a:rPr lang="en-US" altLang="zh-CN" sz="2200"/>
              <a:t>{</a:t>
            </a:r>
          </a:p>
          <a:p>
            <a:pPr eaLnBrk="1" hangingPunct="1">
              <a:lnSpc>
                <a:spcPct val="140000"/>
              </a:lnSpc>
            </a:pPr>
            <a:r>
              <a:rPr lang="en-US" altLang="zh-CN" sz="2200"/>
              <a:t>       public static void main(String[] args)</a:t>
            </a:r>
          </a:p>
          <a:p>
            <a:pPr eaLnBrk="1" hangingPunct="1">
              <a:lnSpc>
                <a:spcPct val="140000"/>
              </a:lnSpc>
            </a:pPr>
            <a:r>
              <a:rPr lang="en-US" altLang="zh-CN" sz="2200"/>
              <a:t>      {</a:t>
            </a:r>
          </a:p>
          <a:p>
            <a:pPr eaLnBrk="1" hangingPunct="1">
              <a:lnSpc>
                <a:spcPct val="140000"/>
              </a:lnSpc>
            </a:pPr>
            <a:r>
              <a:rPr lang="en-US" altLang="zh-CN" sz="2200"/>
              <a:t>	   Computer p = new Computer();</a:t>
            </a:r>
          </a:p>
          <a:p>
            <a:pPr eaLnBrk="1" hangingPunct="1">
              <a:lnSpc>
                <a:spcPct val="140000"/>
              </a:lnSpc>
            </a:pPr>
            <a:r>
              <a:rPr lang="en-US" altLang="zh-CN" sz="2200"/>
              <a:t>	   System.out.print(p.ADDRESS + p.MAKER);</a:t>
            </a:r>
          </a:p>
          <a:p>
            <a:pPr eaLnBrk="1" hangingPunct="1">
              <a:lnSpc>
                <a:spcPct val="140000"/>
              </a:lnSpc>
            </a:pPr>
            <a:r>
              <a:rPr lang="en-US" altLang="zh-CN" sz="2200"/>
              <a:t>	   System.out.println(" </a:t>
            </a:r>
            <a:r>
              <a:rPr lang="zh-CN" altLang="en-US" sz="2200"/>
              <a:t>计算机的价格：</a:t>
            </a:r>
            <a:r>
              <a:rPr lang="en-US" altLang="zh-CN" sz="2200"/>
              <a:t>" + p.getPrice()+ " </a:t>
            </a:r>
            <a:r>
              <a:rPr lang="zh-CN" altLang="en-US" sz="2200"/>
              <a:t>万元</a:t>
            </a:r>
            <a:r>
              <a:rPr lang="en-US" altLang="zh-CN" sz="2200"/>
              <a:t>");</a:t>
            </a:r>
          </a:p>
          <a:p>
            <a:pPr eaLnBrk="1" hangingPunct="1">
              <a:lnSpc>
                <a:spcPct val="140000"/>
              </a:lnSpc>
            </a:pPr>
            <a:r>
              <a:rPr lang="en-US" altLang="zh-CN" sz="2200"/>
              <a:t>       }</a:t>
            </a:r>
          </a:p>
          <a:p>
            <a:pPr eaLnBrk="1" hangingPunct="1">
              <a:lnSpc>
                <a:spcPct val="140000"/>
              </a:lnSpc>
            </a:pPr>
            <a:r>
              <a:rPr lang="en-US" altLang="zh-CN" sz="2200"/>
              <a:t>}</a:t>
            </a:r>
          </a:p>
        </p:txBody>
      </p:sp>
    </p:spTree>
  </p:cSld>
  <p:clrMapOvr>
    <a:masterClrMapping/>
  </p:clrMapOvr>
  <p:transition>
    <p:checker/>
  </p:transition>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9250" name="Text Box 2"/>
          <p:cNvSpPr txBox="1">
            <a:spLocks noChangeArrowheads="1"/>
          </p:cNvSpPr>
          <p:nvPr/>
        </p:nvSpPr>
        <p:spPr bwMode="auto">
          <a:xfrm>
            <a:off x="1981200" y="722313"/>
            <a:ext cx="4589463" cy="392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class Computer implements Product</a:t>
            </a:r>
          </a:p>
          <a:p>
            <a:pPr eaLnBrk="1" hangingPunct="1">
              <a:lnSpc>
                <a:spcPct val="150000"/>
              </a:lnSpc>
            </a:pPr>
            <a:r>
              <a:rPr lang="en-US" altLang="zh-CN"/>
              <a:t>{</a:t>
            </a:r>
          </a:p>
          <a:p>
            <a:pPr eaLnBrk="1" hangingPunct="1">
              <a:lnSpc>
                <a:spcPct val="150000"/>
              </a:lnSpc>
            </a:pPr>
            <a:r>
              <a:rPr lang="en-US" altLang="zh-CN"/>
              <a:t>	public int getPrice()</a:t>
            </a:r>
          </a:p>
          <a:p>
            <a:pPr eaLnBrk="1" hangingPunct="1">
              <a:lnSpc>
                <a:spcPct val="150000"/>
              </a:lnSpc>
            </a:pPr>
            <a:r>
              <a:rPr lang="en-US" altLang="zh-CN"/>
              <a:t>	{</a:t>
            </a:r>
          </a:p>
          <a:p>
            <a:pPr eaLnBrk="1" hangingPunct="1">
              <a:lnSpc>
                <a:spcPct val="150000"/>
              </a:lnSpc>
            </a:pPr>
            <a:r>
              <a:rPr lang="en-US" altLang="zh-CN"/>
              <a:t>		return 1;</a:t>
            </a:r>
          </a:p>
          <a:p>
            <a:pPr eaLnBrk="1" hangingPunct="1">
              <a:lnSpc>
                <a:spcPct val="150000"/>
              </a:lnSpc>
            </a:pPr>
            <a:r>
              <a:rPr lang="en-US" altLang="zh-CN"/>
              <a:t>	}</a:t>
            </a:r>
          </a:p>
          <a:p>
            <a:pPr eaLnBrk="1" hangingPunct="1">
              <a:lnSpc>
                <a:spcPct val="150000"/>
              </a:lnSpc>
            </a:pPr>
            <a:r>
              <a:rPr lang="en-US" altLang="zh-CN"/>
              <a:t>}</a:t>
            </a:r>
          </a:p>
        </p:txBody>
      </p:sp>
    </p:spTree>
  </p:cSld>
  <p:clrMapOvr>
    <a:masterClrMapping/>
  </p:clrMapOvr>
  <p:transition>
    <p:checker/>
  </p:transition>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5" name="Text Box 2"/>
          <p:cNvSpPr txBox="1">
            <a:spLocks noChangeArrowheads="1"/>
          </p:cNvSpPr>
          <p:nvPr/>
        </p:nvSpPr>
        <p:spPr bwMode="auto">
          <a:xfrm>
            <a:off x="381000" y="533400"/>
            <a:ext cx="8534400"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a:t>        </a:t>
            </a:r>
            <a:r>
              <a:rPr lang="zh-CN" altLang="en-US"/>
              <a:t>首先编译接口文件“</a:t>
            </a:r>
            <a:r>
              <a:rPr lang="en-US" altLang="zh-CN"/>
              <a:t>javac Product.java”</a:t>
            </a:r>
            <a:r>
              <a:rPr lang="zh-CN" altLang="en-US"/>
              <a:t>，然后编译使用这个接口的类文件“</a:t>
            </a:r>
            <a:r>
              <a:rPr lang="en-US" altLang="zh-CN"/>
              <a:t>javac.UseInterface.java”</a:t>
            </a:r>
            <a:r>
              <a:rPr lang="zh-CN" altLang="en-US"/>
              <a:t>，最后执行类“</a:t>
            </a:r>
            <a:r>
              <a:rPr lang="en-US" altLang="zh-CN"/>
              <a:t>java UseInterface”</a:t>
            </a:r>
            <a:r>
              <a:rPr lang="zh-CN" altLang="en-US"/>
              <a:t>，输出结果如图</a:t>
            </a:r>
            <a:r>
              <a:rPr lang="en-US" altLang="zh-CN"/>
              <a:t>3.5</a:t>
            </a:r>
            <a:r>
              <a:rPr lang="zh-CN" altLang="en-US"/>
              <a:t>所示。</a:t>
            </a:r>
          </a:p>
        </p:txBody>
      </p:sp>
      <p:graphicFrame>
        <p:nvGraphicFramePr>
          <p:cNvPr id="33794" name="Object 3"/>
          <p:cNvGraphicFramePr>
            <a:graphicFrameLocks noChangeAspect="1"/>
          </p:cNvGraphicFramePr>
          <p:nvPr/>
        </p:nvGraphicFramePr>
        <p:xfrm>
          <a:off x="1181100" y="2514600"/>
          <a:ext cx="6781800" cy="3013075"/>
        </p:xfrm>
        <a:graphic>
          <a:graphicData uri="http://schemas.openxmlformats.org/presentationml/2006/ole">
            <mc:AlternateContent xmlns:mc="http://schemas.openxmlformats.org/markup-compatibility/2006">
              <mc:Choice xmlns:v="urn:schemas-microsoft-com:vml" Requires="v">
                <p:oleObj spid="_x0000_s33798" name="Bitmap Image" r:id="rId3" imgW="4031329" imgH="1783235" progId="Paint.Picture">
                  <p:embed/>
                </p:oleObj>
              </mc:Choice>
              <mc:Fallback>
                <p:oleObj name="Bitmap Image" r:id="rId3" imgW="4031329" imgH="1783235"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1100" y="2514600"/>
                        <a:ext cx="6781800" cy="301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796" name="Text Box 4"/>
          <p:cNvSpPr txBox="1">
            <a:spLocks noChangeArrowheads="1"/>
          </p:cNvSpPr>
          <p:nvPr/>
        </p:nvSpPr>
        <p:spPr bwMode="auto">
          <a:xfrm>
            <a:off x="2695575" y="5715000"/>
            <a:ext cx="3752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3.5  </a:t>
            </a:r>
            <a:r>
              <a:rPr lang="zh-CN" altLang="en-US"/>
              <a:t>测试接口的输出结果</a:t>
            </a:r>
          </a:p>
        </p:txBody>
      </p:sp>
      <p:sp>
        <p:nvSpPr>
          <p:cNvPr id="33797" name="AutoShape 5">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checker/>
  </p:transition>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0274" name="Rectangle 2"/>
          <p:cNvSpPr>
            <a:spLocks noChangeArrowheads="1"/>
          </p:cNvSpPr>
          <p:nvPr/>
        </p:nvSpPr>
        <p:spPr bwMode="auto">
          <a:xfrm>
            <a:off x="2514600" y="685800"/>
            <a:ext cx="41640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3.3  </a:t>
            </a:r>
            <a:r>
              <a:rPr lang="zh-CN" altLang="en-US" sz="3200" b="1"/>
              <a:t>常用数据结构及类</a:t>
            </a:r>
          </a:p>
        </p:txBody>
      </p:sp>
      <p:sp>
        <p:nvSpPr>
          <p:cNvPr id="310275" name="Text Box 3"/>
          <p:cNvSpPr txBox="1">
            <a:spLocks noChangeArrowheads="1"/>
          </p:cNvSpPr>
          <p:nvPr/>
        </p:nvSpPr>
        <p:spPr bwMode="auto">
          <a:xfrm>
            <a:off x="304800" y="1409700"/>
            <a:ext cx="86106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3.3.1  Vector</a:t>
            </a:r>
            <a:r>
              <a:rPr lang="zh-CN" altLang="en-US" b="1"/>
              <a:t>类</a:t>
            </a:r>
          </a:p>
          <a:p>
            <a:pPr eaLnBrk="1" hangingPunct="1">
              <a:spcBef>
                <a:spcPct val="50000"/>
              </a:spcBef>
            </a:pPr>
            <a:r>
              <a:rPr lang="zh-CN" altLang="en-US"/>
              <a:t>        </a:t>
            </a:r>
            <a:r>
              <a:rPr lang="en-US" altLang="zh-CN"/>
              <a:t>Vector</a:t>
            </a:r>
            <a:r>
              <a:rPr lang="zh-CN" altLang="en-US"/>
              <a:t>类似于一个数组，但与数组相比在使用上有以下两个优点。</a:t>
            </a:r>
          </a:p>
          <a:p>
            <a:pPr eaLnBrk="1" hangingPunct="1">
              <a:spcBef>
                <a:spcPct val="50000"/>
              </a:spcBef>
            </a:pPr>
            <a:r>
              <a:rPr lang="zh-CN" altLang="en-US"/>
              <a:t>        </a:t>
            </a:r>
            <a:r>
              <a:rPr lang="en-US" altLang="zh-CN"/>
              <a:t>(1) </a:t>
            </a:r>
            <a:r>
              <a:rPr lang="zh-CN" altLang="en-US"/>
              <a:t>使用的时候无需声明上限，随着元素的增加，</a:t>
            </a:r>
            <a:r>
              <a:rPr lang="en-US" altLang="zh-CN"/>
              <a:t>Vector</a:t>
            </a:r>
            <a:r>
              <a:rPr lang="zh-CN" altLang="en-US"/>
              <a:t>的长度会自动增加。</a:t>
            </a:r>
          </a:p>
          <a:p>
            <a:pPr eaLnBrk="1" hangingPunct="1">
              <a:spcBef>
                <a:spcPct val="50000"/>
              </a:spcBef>
            </a:pPr>
            <a:r>
              <a:rPr lang="zh-CN" altLang="en-US"/>
              <a:t>        </a:t>
            </a:r>
            <a:r>
              <a:rPr lang="en-US" altLang="zh-CN"/>
              <a:t>(2)  Vector</a:t>
            </a:r>
            <a:r>
              <a:rPr lang="zh-CN" altLang="en-US"/>
              <a:t>提供额外的方法来增加、删除元素，比数组操作高效。</a:t>
            </a:r>
          </a:p>
          <a:p>
            <a:pPr lvl="1" eaLnBrk="1" hangingPunct="1">
              <a:spcBef>
                <a:spcPct val="50000"/>
              </a:spcBef>
            </a:pPr>
            <a:r>
              <a:rPr lang="en-US" altLang="zh-CN"/>
              <a:t>Vector</a:t>
            </a:r>
            <a:r>
              <a:rPr lang="zh-CN" altLang="en-US"/>
              <a:t>类有三个构造函数，分别如下：</a:t>
            </a:r>
          </a:p>
          <a:p>
            <a:pPr lvl="1" eaLnBrk="1" hangingPunct="1">
              <a:spcBef>
                <a:spcPct val="50000"/>
              </a:spcBef>
            </a:pPr>
            <a:r>
              <a:rPr lang="en-US" altLang="zh-CN"/>
              <a:t>public Vector();</a:t>
            </a:r>
          </a:p>
          <a:p>
            <a:pPr lvl="1" eaLnBrk="1" hangingPunct="1">
              <a:spcBef>
                <a:spcPct val="50000"/>
              </a:spcBef>
            </a:pPr>
            <a:r>
              <a:rPr lang="zh-CN" altLang="en-US"/>
              <a:t>该方法创建一个空的</a:t>
            </a:r>
            <a:r>
              <a:rPr lang="en-US" altLang="zh-CN"/>
              <a:t>Vector</a:t>
            </a:r>
            <a:r>
              <a:rPr lang="zh-CN" altLang="en-US"/>
              <a:t>。</a:t>
            </a:r>
          </a:p>
        </p:txBody>
      </p:sp>
    </p:spTree>
  </p:cSld>
  <p:clrMapOvr>
    <a:masterClrMapping/>
  </p:clrMapOvr>
  <p:transition>
    <p:checker/>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7" name="Rectangle 4"/>
          <p:cNvSpPr>
            <a:spLocks noChangeArrowheads="1"/>
          </p:cNvSpPr>
          <p:nvPr/>
        </p:nvSpPr>
        <p:spPr bwMode="auto">
          <a:xfrm>
            <a:off x="2859088" y="5943600"/>
            <a:ext cx="3425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1.1  “</a:t>
            </a:r>
            <a:r>
              <a:rPr lang="zh-CN" altLang="en-US"/>
              <a:t>系统特性”对话框</a:t>
            </a:r>
          </a:p>
        </p:txBody>
      </p:sp>
      <p:graphicFrame>
        <p:nvGraphicFramePr>
          <p:cNvPr id="1026" name="Object 5"/>
          <p:cNvGraphicFramePr>
            <a:graphicFrameLocks noChangeAspect="1"/>
          </p:cNvGraphicFramePr>
          <p:nvPr/>
        </p:nvGraphicFramePr>
        <p:xfrm>
          <a:off x="1911350" y="533400"/>
          <a:ext cx="5327650" cy="5410200"/>
        </p:xfrm>
        <a:graphic>
          <a:graphicData uri="http://schemas.openxmlformats.org/presentationml/2006/ole">
            <mc:AlternateContent xmlns:mc="http://schemas.openxmlformats.org/markup-compatibility/2006">
              <mc:Choice xmlns:v="urn:schemas-microsoft-com:vml" Requires="v">
                <p:oleObj spid="_x0000_s1028" name="Bitmap Image" r:id="rId3" imgW="4122777" imgH="4183743" progId="Paint.Picture">
                  <p:embed/>
                </p:oleObj>
              </mc:Choice>
              <mc:Fallback>
                <p:oleObj name="Bitmap Image" r:id="rId3" imgW="4122777" imgH="4183743"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1350" y="533400"/>
                        <a:ext cx="5327650" cy="541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blinds/>
  </p:transition>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1298" name="Text Box 2"/>
          <p:cNvSpPr txBox="1">
            <a:spLocks noChangeArrowheads="1"/>
          </p:cNvSpPr>
          <p:nvPr/>
        </p:nvSpPr>
        <p:spPr bwMode="auto">
          <a:xfrm>
            <a:off x="457200" y="685800"/>
            <a:ext cx="83820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public Vector(int initialCapacity);</a:t>
            </a:r>
          </a:p>
          <a:p>
            <a:pPr eaLnBrk="1" hangingPunct="1">
              <a:lnSpc>
                <a:spcPct val="150000"/>
              </a:lnSpc>
              <a:spcBef>
                <a:spcPct val="50000"/>
              </a:spcBef>
            </a:pPr>
            <a:r>
              <a:rPr lang="en-US" altLang="zh-CN"/>
              <a:t>       </a:t>
            </a:r>
            <a:r>
              <a:rPr lang="zh-CN" altLang="en-US"/>
              <a:t>该方法创建一个初始长度为</a:t>
            </a:r>
            <a:r>
              <a:rPr lang="en-US" altLang="zh-CN"/>
              <a:t>initialCapacity</a:t>
            </a:r>
            <a:r>
              <a:rPr lang="zh-CN" altLang="en-US"/>
              <a:t>的</a:t>
            </a:r>
            <a:r>
              <a:rPr lang="en-US" altLang="zh-CN"/>
              <a:t>Vector</a:t>
            </a:r>
            <a:r>
              <a:rPr lang="zh-CN" altLang="en-US"/>
              <a:t>。</a:t>
            </a:r>
          </a:p>
          <a:p>
            <a:pPr eaLnBrk="1" hangingPunct="1">
              <a:lnSpc>
                <a:spcPct val="150000"/>
              </a:lnSpc>
              <a:spcBef>
                <a:spcPct val="50000"/>
              </a:spcBef>
            </a:pPr>
            <a:r>
              <a:rPr lang="zh-CN" altLang="en-US"/>
              <a:t>        </a:t>
            </a:r>
            <a:r>
              <a:rPr lang="en-US" altLang="zh-CN"/>
              <a:t>public Vector(int initialCapacity, int capacityIncrement);</a:t>
            </a:r>
          </a:p>
          <a:p>
            <a:pPr eaLnBrk="1" hangingPunct="1">
              <a:lnSpc>
                <a:spcPct val="150000"/>
              </a:lnSpc>
              <a:spcBef>
                <a:spcPct val="50000"/>
              </a:spcBef>
            </a:pPr>
            <a:r>
              <a:rPr lang="en-US" altLang="zh-CN"/>
              <a:t>        </a:t>
            </a:r>
            <a:r>
              <a:rPr lang="zh-CN" altLang="en-US"/>
              <a:t>该方法创建一个初始长度为</a:t>
            </a:r>
            <a:r>
              <a:rPr lang="en-US" altLang="zh-CN"/>
              <a:t>initialCapacity</a:t>
            </a:r>
            <a:r>
              <a:rPr lang="zh-CN" altLang="en-US"/>
              <a:t>的</a:t>
            </a:r>
            <a:r>
              <a:rPr lang="en-US" altLang="zh-CN"/>
              <a:t>Vector</a:t>
            </a:r>
            <a:r>
              <a:rPr lang="zh-CN" altLang="en-US"/>
              <a:t>，当向量需要增长时，增加</a:t>
            </a:r>
            <a:r>
              <a:rPr lang="en-US" altLang="zh-CN"/>
              <a:t>capacityIncrement</a:t>
            </a:r>
            <a:r>
              <a:rPr lang="zh-CN" altLang="en-US"/>
              <a:t>个元素。</a:t>
            </a:r>
          </a:p>
        </p:txBody>
      </p:sp>
    </p:spTree>
  </p:cSld>
  <p:clrMapOvr>
    <a:masterClrMapping/>
  </p:clrMapOvr>
  <p:transition>
    <p:checker/>
  </p:transition>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2322" name="Text Box 2"/>
          <p:cNvSpPr txBox="1">
            <a:spLocks noChangeArrowheads="1"/>
          </p:cNvSpPr>
          <p:nvPr/>
        </p:nvSpPr>
        <p:spPr bwMode="auto">
          <a:xfrm>
            <a:off x="1371600" y="614363"/>
            <a:ext cx="6315075" cy="494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90000"/>
              </a:lnSpc>
            </a:pPr>
            <a:r>
              <a:rPr lang="en-US" altLang="zh-CN"/>
              <a:t>(1)  Vector</a:t>
            </a:r>
            <a:r>
              <a:rPr lang="zh-CN" altLang="en-US"/>
              <a:t>类中添加、删除对象的方法如下：</a:t>
            </a:r>
          </a:p>
          <a:p>
            <a:pPr eaLnBrk="1" hangingPunct="1">
              <a:lnSpc>
                <a:spcPct val="190000"/>
              </a:lnSpc>
            </a:pPr>
            <a:r>
              <a:rPr lang="en-US" altLang="zh-CN"/>
              <a:t>public void add(int index, Object element)</a:t>
            </a:r>
          </a:p>
          <a:p>
            <a:pPr eaLnBrk="1" hangingPunct="1">
              <a:lnSpc>
                <a:spcPct val="190000"/>
              </a:lnSpc>
            </a:pPr>
            <a:r>
              <a:rPr lang="zh-CN" altLang="en-US"/>
              <a:t>在</a:t>
            </a:r>
            <a:r>
              <a:rPr lang="en-US" altLang="zh-CN"/>
              <a:t>index</a:t>
            </a:r>
            <a:r>
              <a:rPr lang="zh-CN" altLang="en-US"/>
              <a:t>位置添加对象</a:t>
            </a:r>
            <a:r>
              <a:rPr lang="en-US" altLang="zh-CN"/>
              <a:t>element</a:t>
            </a:r>
            <a:r>
              <a:rPr lang="zh-CN" altLang="en-US"/>
              <a:t>。</a:t>
            </a:r>
          </a:p>
          <a:p>
            <a:pPr eaLnBrk="1" hangingPunct="1">
              <a:lnSpc>
                <a:spcPct val="190000"/>
              </a:lnSpc>
            </a:pPr>
            <a:r>
              <a:rPr lang="en-US" altLang="zh-CN"/>
              <a:t>public boolean add(Object o)</a:t>
            </a:r>
          </a:p>
          <a:p>
            <a:pPr eaLnBrk="1" hangingPunct="1">
              <a:lnSpc>
                <a:spcPct val="190000"/>
              </a:lnSpc>
            </a:pPr>
            <a:r>
              <a:rPr lang="zh-CN" altLang="en-US"/>
              <a:t>在</a:t>
            </a:r>
            <a:r>
              <a:rPr lang="en-US" altLang="zh-CN"/>
              <a:t>Vector</a:t>
            </a:r>
            <a:r>
              <a:rPr lang="zh-CN" altLang="en-US"/>
              <a:t>的末尾添加对象</a:t>
            </a:r>
            <a:r>
              <a:rPr lang="en-US" altLang="zh-CN"/>
              <a:t>o</a:t>
            </a:r>
            <a:r>
              <a:rPr lang="zh-CN" altLang="en-US"/>
              <a:t>。</a:t>
            </a:r>
          </a:p>
          <a:p>
            <a:pPr eaLnBrk="1" hangingPunct="1">
              <a:lnSpc>
                <a:spcPct val="190000"/>
              </a:lnSpc>
            </a:pPr>
            <a:r>
              <a:rPr lang="en-US" altLang="zh-CN"/>
              <a:t>public Object remove(int index)</a:t>
            </a:r>
          </a:p>
          <a:p>
            <a:pPr eaLnBrk="1" hangingPunct="1">
              <a:lnSpc>
                <a:spcPct val="190000"/>
              </a:lnSpc>
            </a:pPr>
            <a:r>
              <a:rPr lang="zh-CN" altLang="en-US"/>
              <a:t>删除</a:t>
            </a:r>
            <a:r>
              <a:rPr lang="en-US" altLang="zh-CN"/>
              <a:t>index</a:t>
            </a:r>
            <a:r>
              <a:rPr lang="zh-CN" altLang="en-US"/>
              <a:t>位置的对象，后面的对象依次前提。</a:t>
            </a:r>
          </a:p>
        </p:txBody>
      </p:sp>
    </p:spTree>
  </p:cSld>
  <p:clrMapOvr>
    <a:masterClrMapping/>
  </p:clrMapOvr>
  <p:transition>
    <p:checker/>
  </p:transition>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3346" name="Text Box 2"/>
          <p:cNvSpPr txBox="1">
            <a:spLocks noChangeArrowheads="1"/>
          </p:cNvSpPr>
          <p:nvPr/>
        </p:nvSpPr>
        <p:spPr bwMode="auto">
          <a:xfrm>
            <a:off x="1219200" y="544513"/>
            <a:ext cx="608012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a:t>(2)  Vector</a:t>
            </a:r>
            <a:r>
              <a:rPr lang="zh-CN" altLang="en-US"/>
              <a:t>类中访问、修改对象的方法如下：</a:t>
            </a:r>
          </a:p>
          <a:p>
            <a:pPr eaLnBrk="1" hangingPunct="1">
              <a:lnSpc>
                <a:spcPct val="200000"/>
              </a:lnSpc>
            </a:pPr>
            <a:r>
              <a:rPr lang="en-US" altLang="zh-CN"/>
              <a:t>public Object get(int index)</a:t>
            </a:r>
          </a:p>
          <a:p>
            <a:pPr eaLnBrk="1" hangingPunct="1">
              <a:lnSpc>
                <a:spcPct val="200000"/>
              </a:lnSpc>
            </a:pPr>
            <a:r>
              <a:rPr lang="zh-CN" altLang="en-US"/>
              <a:t>返回</a:t>
            </a:r>
            <a:r>
              <a:rPr lang="en-US" altLang="zh-CN"/>
              <a:t>index</a:t>
            </a:r>
            <a:r>
              <a:rPr lang="zh-CN" altLang="en-US"/>
              <a:t>位置对象。</a:t>
            </a:r>
          </a:p>
          <a:p>
            <a:pPr eaLnBrk="1" hangingPunct="1">
              <a:lnSpc>
                <a:spcPct val="200000"/>
              </a:lnSpc>
            </a:pPr>
            <a:r>
              <a:rPr lang="en-US" altLang="zh-CN"/>
              <a:t>public Object set(int index, Object element)</a:t>
            </a:r>
          </a:p>
          <a:p>
            <a:pPr eaLnBrk="1" hangingPunct="1">
              <a:lnSpc>
                <a:spcPct val="200000"/>
              </a:lnSpc>
            </a:pPr>
            <a:r>
              <a:rPr lang="zh-CN" altLang="en-US"/>
              <a:t>修改</a:t>
            </a:r>
            <a:r>
              <a:rPr lang="en-US" altLang="zh-CN"/>
              <a:t>index</a:t>
            </a:r>
            <a:r>
              <a:rPr lang="zh-CN" altLang="en-US"/>
              <a:t>位置的对象为</a:t>
            </a:r>
            <a:r>
              <a:rPr lang="en-US" altLang="zh-CN"/>
              <a:t>element</a:t>
            </a:r>
            <a:r>
              <a:rPr lang="zh-CN" altLang="en-US"/>
              <a:t>。</a:t>
            </a:r>
          </a:p>
        </p:txBody>
      </p:sp>
    </p:spTree>
  </p:cSld>
  <p:clrMapOvr>
    <a:masterClrMapping/>
  </p:clrMapOvr>
  <p:transition>
    <p:checker/>
  </p:transition>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4370" name="Text Box 2"/>
          <p:cNvSpPr txBox="1">
            <a:spLocks noChangeArrowheads="1"/>
          </p:cNvSpPr>
          <p:nvPr/>
        </p:nvSpPr>
        <p:spPr bwMode="auto">
          <a:xfrm>
            <a:off x="2193925" y="676275"/>
            <a:ext cx="32258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a:t>(3) </a:t>
            </a:r>
            <a:r>
              <a:rPr lang="zh-CN" altLang="en-US"/>
              <a:t>其它方法：</a:t>
            </a:r>
          </a:p>
          <a:p>
            <a:pPr eaLnBrk="1" hangingPunct="1">
              <a:lnSpc>
                <a:spcPct val="200000"/>
              </a:lnSpc>
            </a:pPr>
            <a:r>
              <a:rPr lang="en-US" altLang="zh-CN"/>
              <a:t>public String toString()</a:t>
            </a:r>
          </a:p>
          <a:p>
            <a:pPr eaLnBrk="1" hangingPunct="1">
              <a:lnSpc>
                <a:spcPct val="200000"/>
              </a:lnSpc>
            </a:pPr>
            <a:r>
              <a:rPr lang="zh-CN" altLang="en-US"/>
              <a:t>将元素转换成字符串。</a:t>
            </a:r>
          </a:p>
          <a:p>
            <a:pPr eaLnBrk="1" hangingPunct="1">
              <a:lnSpc>
                <a:spcPct val="200000"/>
              </a:lnSpc>
            </a:pPr>
            <a:r>
              <a:rPr lang="en-US" altLang="zh-CN"/>
              <a:t>public int size()</a:t>
            </a:r>
          </a:p>
          <a:p>
            <a:pPr eaLnBrk="1" hangingPunct="1">
              <a:lnSpc>
                <a:spcPct val="200000"/>
              </a:lnSpc>
            </a:pPr>
            <a:r>
              <a:rPr lang="zh-CN" altLang="en-US"/>
              <a:t>返回对象的长度。</a:t>
            </a:r>
          </a:p>
        </p:txBody>
      </p:sp>
    </p:spTree>
  </p:cSld>
  <p:clrMapOvr>
    <a:masterClrMapping/>
  </p:clrMapOvr>
  <p:transition>
    <p:checker/>
  </p:transition>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5394" name="Text Box 2"/>
          <p:cNvSpPr txBox="1">
            <a:spLocks noChangeArrowheads="1"/>
          </p:cNvSpPr>
          <p:nvPr/>
        </p:nvSpPr>
        <p:spPr bwMode="auto">
          <a:xfrm>
            <a:off x="304800" y="457200"/>
            <a:ext cx="8534400" cy="589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a:t>      【</a:t>
            </a:r>
            <a:r>
              <a:rPr lang="zh-CN" altLang="en-US"/>
              <a:t>例</a:t>
            </a:r>
            <a:r>
              <a:rPr lang="en-US" altLang="zh-CN"/>
              <a:t>3.7】</a:t>
            </a:r>
            <a:r>
              <a:rPr lang="zh-CN" altLang="en-US"/>
              <a:t>操作</a:t>
            </a:r>
            <a:r>
              <a:rPr lang="en-US" altLang="zh-CN"/>
              <a:t>Vector</a:t>
            </a:r>
            <a:r>
              <a:rPr lang="zh-CN" altLang="en-US"/>
              <a:t>对象，进行元素的添加、插入、修改和删除。程序输出结果如图</a:t>
            </a:r>
            <a:r>
              <a:rPr lang="en-US" altLang="zh-CN"/>
              <a:t>3.6</a:t>
            </a:r>
            <a:r>
              <a:rPr lang="zh-CN" altLang="en-US"/>
              <a:t>所示。源程序代码如下：</a:t>
            </a:r>
          </a:p>
          <a:p>
            <a:pPr lvl="1" eaLnBrk="1" hangingPunct="1">
              <a:lnSpc>
                <a:spcPct val="138000"/>
              </a:lnSpc>
              <a:spcBef>
                <a:spcPct val="50000"/>
              </a:spcBef>
            </a:pPr>
            <a:r>
              <a:rPr lang="en-US" altLang="zh-CN"/>
              <a:t>//</a:t>
            </a:r>
            <a:r>
              <a:rPr lang="zh-CN" altLang="en-US"/>
              <a:t>程序文件名为</a:t>
            </a:r>
            <a:r>
              <a:rPr lang="en-US" altLang="zh-CN"/>
              <a:t>UseVector.java</a:t>
            </a:r>
          </a:p>
          <a:p>
            <a:pPr lvl="1" eaLnBrk="1" hangingPunct="1">
              <a:lnSpc>
                <a:spcPct val="138000"/>
              </a:lnSpc>
              <a:spcBef>
                <a:spcPct val="50000"/>
              </a:spcBef>
            </a:pPr>
            <a:r>
              <a:rPr lang="en-US" altLang="zh-CN"/>
              <a:t>import java.util.Vector;//</a:t>
            </a:r>
            <a:r>
              <a:rPr lang="zh-CN" altLang="en-US"/>
              <a:t>引入</a:t>
            </a:r>
            <a:r>
              <a:rPr lang="en-US" altLang="zh-CN"/>
              <a:t>JDK</a:t>
            </a:r>
            <a:r>
              <a:rPr lang="zh-CN" altLang="en-US"/>
              <a:t>的</a:t>
            </a:r>
            <a:r>
              <a:rPr lang="en-US" altLang="zh-CN"/>
              <a:t>Vector</a:t>
            </a:r>
            <a:r>
              <a:rPr lang="zh-CN" altLang="en-US"/>
              <a:t>类</a:t>
            </a:r>
          </a:p>
          <a:p>
            <a:pPr lvl="1" eaLnBrk="1" hangingPunct="1">
              <a:lnSpc>
                <a:spcPct val="138000"/>
              </a:lnSpc>
              <a:spcBef>
                <a:spcPct val="50000"/>
              </a:spcBef>
            </a:pPr>
            <a:endParaRPr lang="zh-CN" altLang="en-US"/>
          </a:p>
          <a:p>
            <a:pPr lvl="1" eaLnBrk="1" hangingPunct="1">
              <a:lnSpc>
                <a:spcPct val="138000"/>
              </a:lnSpc>
              <a:spcBef>
                <a:spcPct val="50000"/>
              </a:spcBef>
            </a:pPr>
            <a:r>
              <a:rPr lang="en-US" altLang="zh-CN"/>
              <a:t>public class UseVector</a:t>
            </a:r>
          </a:p>
          <a:p>
            <a:pPr lvl="1" eaLnBrk="1" hangingPunct="1">
              <a:lnSpc>
                <a:spcPct val="138000"/>
              </a:lnSpc>
              <a:spcBef>
                <a:spcPct val="50000"/>
              </a:spcBef>
            </a:pPr>
            <a:r>
              <a:rPr lang="en-US" altLang="zh-CN"/>
              <a:t>{</a:t>
            </a:r>
          </a:p>
          <a:p>
            <a:pPr eaLnBrk="1" hangingPunct="1">
              <a:lnSpc>
                <a:spcPct val="138000"/>
              </a:lnSpc>
              <a:spcBef>
                <a:spcPct val="50000"/>
              </a:spcBef>
            </a:pPr>
            <a:r>
              <a:rPr lang="en-US" altLang="zh-CN"/>
              <a:t>	public static void main(String[] args)</a:t>
            </a:r>
          </a:p>
          <a:p>
            <a:pPr eaLnBrk="1" hangingPunct="1">
              <a:lnSpc>
                <a:spcPct val="138000"/>
              </a:lnSpc>
              <a:spcBef>
                <a:spcPct val="50000"/>
              </a:spcBef>
            </a:pPr>
            <a:r>
              <a:rPr lang="en-US" altLang="zh-CN"/>
              <a:t>	{</a:t>
            </a:r>
          </a:p>
        </p:txBody>
      </p:sp>
    </p:spTree>
  </p:cSld>
  <p:clrMapOvr>
    <a:masterClrMapping/>
  </p:clrMapOvr>
  <p:transition>
    <p:checker/>
  </p:transition>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6418" name="Text Box 2"/>
          <p:cNvSpPr txBox="1">
            <a:spLocks noChangeArrowheads="1"/>
          </p:cNvSpPr>
          <p:nvPr/>
        </p:nvSpPr>
        <p:spPr bwMode="auto">
          <a:xfrm>
            <a:off x="1203325" y="457200"/>
            <a:ext cx="6313488"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a:t>	Vector vScore = new Vector();</a:t>
            </a:r>
          </a:p>
          <a:p>
            <a:pPr eaLnBrk="1" hangingPunct="1">
              <a:lnSpc>
                <a:spcPct val="140000"/>
              </a:lnSpc>
            </a:pPr>
            <a:r>
              <a:rPr lang="en-US" altLang="zh-CN"/>
              <a:t>	vScore.add(" 86");</a:t>
            </a:r>
            <a:r>
              <a:rPr lang="zh-CN" altLang="en-US"/>
              <a:t>　</a:t>
            </a:r>
            <a:r>
              <a:rPr lang="en-US" altLang="zh-CN"/>
              <a:t>//</a:t>
            </a:r>
            <a:r>
              <a:rPr lang="zh-CN" altLang="en-US"/>
              <a:t>添加元素</a:t>
            </a:r>
          </a:p>
          <a:p>
            <a:pPr eaLnBrk="1" hangingPunct="1">
              <a:lnSpc>
                <a:spcPct val="140000"/>
              </a:lnSpc>
            </a:pPr>
            <a:r>
              <a:rPr lang="zh-CN" altLang="en-US"/>
              <a:t>	</a:t>
            </a:r>
            <a:r>
              <a:rPr lang="en-US" altLang="zh-CN"/>
              <a:t>vScore.add(" 98");</a:t>
            </a:r>
            <a:r>
              <a:rPr lang="zh-CN" altLang="en-US"/>
              <a:t>　</a:t>
            </a:r>
            <a:r>
              <a:rPr lang="en-US" altLang="zh-CN"/>
              <a:t>//</a:t>
            </a:r>
            <a:r>
              <a:rPr lang="zh-CN" altLang="en-US"/>
              <a:t>添加元素</a:t>
            </a:r>
          </a:p>
          <a:p>
            <a:pPr eaLnBrk="1" hangingPunct="1">
              <a:lnSpc>
                <a:spcPct val="140000"/>
              </a:lnSpc>
            </a:pPr>
            <a:r>
              <a:rPr lang="zh-CN" altLang="en-US"/>
              <a:t>	</a:t>
            </a:r>
            <a:r>
              <a:rPr lang="en-US" altLang="zh-CN"/>
              <a:t>vScore.add(1, " 99");</a:t>
            </a:r>
            <a:r>
              <a:rPr lang="zh-CN" altLang="en-US"/>
              <a:t>　</a:t>
            </a:r>
            <a:r>
              <a:rPr lang="en-US" altLang="zh-CN"/>
              <a:t>//</a:t>
            </a:r>
            <a:r>
              <a:rPr lang="zh-CN" altLang="en-US"/>
              <a:t>插入元素</a:t>
            </a:r>
          </a:p>
          <a:p>
            <a:pPr eaLnBrk="1" hangingPunct="1">
              <a:lnSpc>
                <a:spcPct val="140000"/>
              </a:lnSpc>
            </a:pPr>
            <a:r>
              <a:rPr lang="zh-CN" altLang="en-US"/>
              <a:t>	</a:t>
            </a:r>
            <a:r>
              <a:rPr lang="en-US" altLang="zh-CN"/>
              <a:t>//</a:t>
            </a:r>
            <a:r>
              <a:rPr lang="zh-CN" altLang="en-US"/>
              <a:t>输出结果</a:t>
            </a:r>
          </a:p>
          <a:p>
            <a:pPr eaLnBrk="1" hangingPunct="1">
              <a:lnSpc>
                <a:spcPct val="140000"/>
              </a:lnSpc>
            </a:pPr>
            <a:r>
              <a:rPr lang="zh-CN" altLang="en-US"/>
              <a:t>	</a:t>
            </a:r>
            <a:r>
              <a:rPr lang="en-US" altLang="zh-CN"/>
              <a:t>for (int I = 0; I &lt; vScore.size(); I++)</a:t>
            </a:r>
          </a:p>
          <a:p>
            <a:pPr eaLnBrk="1" hangingPunct="1">
              <a:lnSpc>
                <a:spcPct val="140000"/>
              </a:lnSpc>
            </a:pPr>
            <a:r>
              <a:rPr lang="en-US" altLang="zh-CN"/>
              <a:t>	{</a:t>
            </a:r>
          </a:p>
          <a:p>
            <a:pPr eaLnBrk="1" hangingPunct="1">
              <a:lnSpc>
                <a:spcPct val="140000"/>
              </a:lnSpc>
            </a:pPr>
            <a:r>
              <a:rPr lang="en-US" altLang="zh-CN"/>
              <a:t>	       System.out.print(vScore.get(i) + "   ");</a:t>
            </a:r>
          </a:p>
          <a:p>
            <a:pPr eaLnBrk="1" hangingPunct="1">
              <a:lnSpc>
                <a:spcPct val="140000"/>
              </a:lnSpc>
            </a:pPr>
            <a:r>
              <a:rPr lang="en-US" altLang="zh-CN"/>
              <a:t>	}</a:t>
            </a:r>
          </a:p>
          <a:p>
            <a:pPr eaLnBrk="1" hangingPunct="1">
              <a:lnSpc>
                <a:spcPct val="140000"/>
              </a:lnSpc>
            </a:pPr>
            <a:r>
              <a:rPr lang="en-US" altLang="zh-CN"/>
              <a:t>	vScore.set(1, " 77");</a:t>
            </a:r>
            <a:r>
              <a:rPr lang="zh-CN" altLang="en-US"/>
              <a:t>　</a:t>
            </a:r>
            <a:r>
              <a:rPr lang="en-US" altLang="zh-CN"/>
              <a:t>//</a:t>
            </a:r>
            <a:r>
              <a:rPr lang="zh-CN" altLang="en-US"/>
              <a:t>修改第二个元素</a:t>
            </a:r>
          </a:p>
          <a:p>
            <a:pPr eaLnBrk="1" hangingPunct="1">
              <a:lnSpc>
                <a:spcPct val="140000"/>
              </a:lnSpc>
            </a:pPr>
            <a:r>
              <a:rPr lang="zh-CN" altLang="en-US"/>
              <a:t>	</a:t>
            </a:r>
            <a:r>
              <a:rPr lang="en-US" altLang="zh-CN"/>
              <a:t>vScore.remove(0); //</a:t>
            </a:r>
            <a:r>
              <a:rPr lang="zh-CN" altLang="en-US"/>
              <a:t>删除第一个元素</a:t>
            </a:r>
          </a:p>
        </p:txBody>
      </p:sp>
    </p:spTree>
  </p:cSld>
  <p:clrMapOvr>
    <a:masterClrMapping/>
  </p:clrMapOvr>
  <p:transition>
    <p:checker/>
  </p:transition>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42" name="Text Box 2"/>
          <p:cNvSpPr txBox="1">
            <a:spLocks noChangeArrowheads="1"/>
          </p:cNvSpPr>
          <p:nvPr/>
        </p:nvSpPr>
        <p:spPr bwMode="auto">
          <a:xfrm>
            <a:off x="381000" y="650875"/>
            <a:ext cx="86868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	System.out.println(″\n</a:t>
            </a:r>
            <a:r>
              <a:rPr lang="zh-CN" altLang="en-US"/>
              <a:t>修改并删除之后</a:t>
            </a:r>
            <a:r>
              <a:rPr lang="en-US" altLang="zh-CN"/>
              <a:t>″);</a:t>
            </a:r>
          </a:p>
          <a:p>
            <a:pPr eaLnBrk="1" hangingPunct="1">
              <a:lnSpc>
                <a:spcPct val="150000"/>
              </a:lnSpc>
            </a:pPr>
            <a:r>
              <a:rPr lang="en-US" altLang="zh-CN"/>
              <a:t>	for (int I = 0; I&lt; vScore.size(); I++)</a:t>
            </a:r>
          </a:p>
          <a:p>
            <a:pPr eaLnBrk="1" hangingPunct="1">
              <a:lnSpc>
                <a:spcPct val="150000"/>
              </a:lnSpc>
            </a:pPr>
            <a:r>
              <a:rPr lang="en-US" altLang="zh-CN"/>
              <a:t>	{</a:t>
            </a:r>
          </a:p>
          <a:p>
            <a:pPr eaLnBrk="1" hangingPunct="1">
              <a:lnSpc>
                <a:spcPct val="150000"/>
              </a:lnSpc>
            </a:pPr>
            <a:r>
              <a:rPr lang="en-US" altLang="zh-CN"/>
              <a:t>		System.out.print(vScore.get(i) + "   ");</a:t>
            </a:r>
          </a:p>
          <a:p>
            <a:pPr eaLnBrk="1" hangingPunct="1">
              <a:lnSpc>
                <a:spcPct val="150000"/>
              </a:lnSpc>
            </a:pPr>
            <a:r>
              <a:rPr lang="en-US" altLang="zh-CN"/>
              <a:t>	}</a:t>
            </a:r>
          </a:p>
          <a:p>
            <a:pPr eaLnBrk="1" hangingPunct="1">
              <a:lnSpc>
                <a:spcPct val="150000"/>
              </a:lnSpc>
            </a:pPr>
            <a:r>
              <a:rPr lang="en-US" altLang="zh-CN"/>
              <a:t>	System.out.println(" \n</a:t>
            </a:r>
            <a:r>
              <a:rPr lang="zh-CN" altLang="en-US"/>
              <a:t>转换成字符串之后的输出</a:t>
            </a:r>
            <a:r>
              <a:rPr lang="en-US" altLang="zh-CN"/>
              <a:t>\n"  + vScore.toString());</a:t>
            </a:r>
          </a:p>
          <a:p>
            <a:pPr eaLnBrk="1" hangingPunct="1">
              <a:lnSpc>
                <a:spcPct val="150000"/>
              </a:lnSpc>
            </a:pPr>
            <a:r>
              <a:rPr lang="en-US" altLang="zh-CN"/>
              <a:t>       }</a:t>
            </a:r>
          </a:p>
          <a:p>
            <a:pPr eaLnBrk="1" hangingPunct="1">
              <a:lnSpc>
                <a:spcPct val="150000"/>
              </a:lnSpc>
            </a:pPr>
            <a:r>
              <a:rPr lang="en-US" altLang="zh-CN"/>
              <a:t>};</a:t>
            </a:r>
          </a:p>
        </p:txBody>
      </p:sp>
    </p:spTree>
  </p:cSld>
  <p:clrMapOvr>
    <a:masterClrMapping/>
  </p:clrMapOvr>
  <p:transition>
    <p:checker/>
  </p:transition>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9" name="Rectangle 2"/>
          <p:cNvSpPr>
            <a:spLocks noChangeArrowheads="1"/>
          </p:cNvSpPr>
          <p:nvPr/>
        </p:nvSpPr>
        <p:spPr bwMode="auto">
          <a:xfrm>
            <a:off x="2284413" y="5257800"/>
            <a:ext cx="4575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3.6  </a:t>
            </a:r>
            <a:r>
              <a:rPr lang="zh-CN" altLang="en-US"/>
              <a:t>操作</a:t>
            </a:r>
            <a:r>
              <a:rPr lang="en-US" altLang="zh-CN"/>
              <a:t>Vector</a:t>
            </a:r>
            <a:r>
              <a:rPr lang="zh-CN" altLang="en-US"/>
              <a:t>对象的输出结果</a:t>
            </a:r>
          </a:p>
        </p:txBody>
      </p:sp>
      <p:graphicFrame>
        <p:nvGraphicFramePr>
          <p:cNvPr id="34818" name="Object 3"/>
          <p:cNvGraphicFramePr>
            <a:graphicFrameLocks noChangeAspect="1"/>
          </p:cNvGraphicFramePr>
          <p:nvPr/>
        </p:nvGraphicFramePr>
        <p:xfrm>
          <a:off x="1295400" y="1219200"/>
          <a:ext cx="7086600" cy="3360738"/>
        </p:xfrm>
        <a:graphic>
          <a:graphicData uri="http://schemas.openxmlformats.org/presentationml/2006/ole">
            <mc:AlternateContent xmlns:mc="http://schemas.openxmlformats.org/markup-compatibility/2006">
              <mc:Choice xmlns:v="urn:schemas-microsoft-com:vml" Requires="v">
                <p:oleObj spid="_x0000_s34820" name="Bitmap Image" r:id="rId3" imgW="4031329" imgH="1920406" progId="Paint.Picture">
                  <p:embed/>
                </p:oleObj>
              </mc:Choice>
              <mc:Fallback>
                <p:oleObj name="Bitmap Image" r:id="rId3" imgW="4031329" imgH="1920406"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219200"/>
                        <a:ext cx="7086600" cy="3360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checker/>
  </p:transition>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8466" name="Text Box 2"/>
          <p:cNvSpPr txBox="1">
            <a:spLocks noChangeArrowheads="1"/>
          </p:cNvSpPr>
          <p:nvPr/>
        </p:nvSpPr>
        <p:spPr bwMode="auto">
          <a:xfrm>
            <a:off x="304800" y="533400"/>
            <a:ext cx="8610600" cy="581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50000"/>
              </a:spcBef>
            </a:pPr>
            <a:r>
              <a:rPr lang="en-US" altLang="zh-CN" b="1"/>
              <a:t>3.3.2  Hashtable</a:t>
            </a:r>
            <a:r>
              <a:rPr lang="zh-CN" altLang="en-US" b="1"/>
              <a:t>类</a:t>
            </a:r>
          </a:p>
          <a:p>
            <a:pPr eaLnBrk="1" hangingPunct="1">
              <a:lnSpc>
                <a:spcPct val="115000"/>
              </a:lnSpc>
              <a:spcBef>
                <a:spcPct val="50000"/>
              </a:spcBef>
            </a:pPr>
            <a:r>
              <a:rPr lang="zh-CN" altLang="en-US"/>
              <a:t>        </a:t>
            </a:r>
            <a:r>
              <a:rPr lang="en-US" altLang="zh-CN"/>
              <a:t>Hashtable</a:t>
            </a:r>
            <a:r>
              <a:rPr lang="zh-CN" altLang="en-US"/>
              <a:t>类存储的是对象的名</a:t>
            </a:r>
            <a:r>
              <a:rPr lang="en-US" altLang="zh-CN"/>
              <a:t>-</a:t>
            </a:r>
            <a:r>
              <a:rPr lang="zh-CN" altLang="en-US"/>
              <a:t>值对。将对象的名和它的值相关联同时存储，并可以根据对象名来提取它的值。在</a:t>
            </a:r>
            <a:r>
              <a:rPr lang="en-US" altLang="zh-CN"/>
              <a:t>Hashtable</a:t>
            </a:r>
            <a:r>
              <a:rPr lang="zh-CN" altLang="en-US"/>
              <a:t>中，一个键名只能对应着一个键值，然而一个键值可以对应多个键名，键名必须是惟一的。构造函数以及常用方法如下：</a:t>
            </a:r>
          </a:p>
          <a:p>
            <a:pPr lvl="1" eaLnBrk="1" hangingPunct="1">
              <a:lnSpc>
                <a:spcPct val="115000"/>
              </a:lnSpc>
              <a:spcBef>
                <a:spcPct val="50000"/>
              </a:spcBef>
            </a:pPr>
            <a:r>
              <a:rPr lang="en-US" altLang="zh-CN"/>
              <a:t>public Hashtable()</a:t>
            </a:r>
          </a:p>
          <a:p>
            <a:pPr lvl="1" eaLnBrk="1" hangingPunct="1">
              <a:lnSpc>
                <a:spcPct val="115000"/>
              </a:lnSpc>
              <a:spcBef>
                <a:spcPct val="50000"/>
              </a:spcBef>
            </a:pPr>
            <a:r>
              <a:rPr lang="zh-CN" altLang="en-US"/>
              <a:t>构建散列表。</a:t>
            </a:r>
          </a:p>
          <a:p>
            <a:pPr lvl="1" eaLnBrk="1" hangingPunct="1">
              <a:lnSpc>
                <a:spcPct val="115000"/>
              </a:lnSpc>
              <a:spcBef>
                <a:spcPct val="50000"/>
              </a:spcBef>
            </a:pPr>
            <a:r>
              <a:rPr lang="en-US" altLang="zh-CN"/>
              <a:t>public Hashtable(int initialCapacity)</a:t>
            </a:r>
          </a:p>
          <a:p>
            <a:pPr lvl="1" eaLnBrk="1" hangingPunct="1">
              <a:lnSpc>
                <a:spcPct val="115000"/>
              </a:lnSpc>
              <a:spcBef>
                <a:spcPct val="50000"/>
              </a:spcBef>
            </a:pPr>
            <a:r>
              <a:rPr lang="zh-CN" altLang="en-US"/>
              <a:t>构建长度为</a:t>
            </a:r>
            <a:r>
              <a:rPr lang="en-US" altLang="zh-CN"/>
              <a:t>initialCapacity</a:t>
            </a:r>
            <a:r>
              <a:rPr lang="zh-CN" altLang="en-US"/>
              <a:t>的散列表。</a:t>
            </a:r>
          </a:p>
          <a:p>
            <a:pPr lvl="1" eaLnBrk="1" hangingPunct="1">
              <a:lnSpc>
                <a:spcPct val="115000"/>
              </a:lnSpc>
              <a:spcBef>
                <a:spcPct val="50000"/>
              </a:spcBef>
            </a:pPr>
            <a:r>
              <a:rPr lang="en-US" altLang="zh-CN"/>
              <a:t>public int size()</a:t>
            </a:r>
          </a:p>
        </p:txBody>
      </p:sp>
    </p:spTree>
  </p:cSld>
  <p:clrMapOvr>
    <a:masterClrMapping/>
  </p:clrMapOvr>
  <p:transition>
    <p:checker/>
  </p:transition>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9490" name="Text Box 2"/>
          <p:cNvSpPr txBox="1">
            <a:spLocks noChangeArrowheads="1"/>
          </p:cNvSpPr>
          <p:nvPr/>
        </p:nvSpPr>
        <p:spPr bwMode="auto">
          <a:xfrm>
            <a:off x="1508125" y="304800"/>
            <a:ext cx="6134100" cy="600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80000"/>
              </a:lnSpc>
            </a:pPr>
            <a:r>
              <a:rPr lang="zh-CN" altLang="en-US"/>
              <a:t>返回散列表的名的个数。</a:t>
            </a:r>
          </a:p>
          <a:p>
            <a:pPr eaLnBrk="1" hangingPunct="1">
              <a:lnSpc>
                <a:spcPct val="180000"/>
              </a:lnSpc>
            </a:pPr>
            <a:r>
              <a:rPr lang="en-US" altLang="zh-CN"/>
              <a:t>public Object remove(Object key)</a:t>
            </a:r>
          </a:p>
          <a:p>
            <a:pPr eaLnBrk="1" hangingPunct="1">
              <a:lnSpc>
                <a:spcPct val="180000"/>
              </a:lnSpc>
            </a:pPr>
            <a:r>
              <a:rPr lang="zh-CN" altLang="en-US"/>
              <a:t>删除散列表中</a:t>
            </a:r>
            <a:r>
              <a:rPr lang="en-US" altLang="zh-CN"/>
              <a:t>key</a:t>
            </a:r>
            <a:r>
              <a:rPr lang="zh-CN" altLang="en-US"/>
              <a:t>名及其对应的</a:t>
            </a:r>
            <a:r>
              <a:rPr lang="en-US" altLang="zh-CN"/>
              <a:t>value</a:t>
            </a:r>
            <a:r>
              <a:rPr lang="zh-CN" altLang="en-US"/>
              <a:t>值。</a:t>
            </a:r>
          </a:p>
          <a:p>
            <a:pPr eaLnBrk="1" hangingPunct="1">
              <a:lnSpc>
                <a:spcPct val="180000"/>
              </a:lnSpc>
            </a:pPr>
            <a:r>
              <a:rPr lang="en-US" altLang="zh-CN"/>
              <a:t>public Object put(Object key,Object value)</a:t>
            </a:r>
          </a:p>
          <a:p>
            <a:pPr eaLnBrk="1" hangingPunct="1">
              <a:lnSpc>
                <a:spcPct val="180000"/>
              </a:lnSpc>
            </a:pPr>
            <a:r>
              <a:rPr lang="zh-CN" altLang="en-US"/>
              <a:t>将对象名</a:t>
            </a:r>
            <a:r>
              <a:rPr lang="en-US" altLang="zh-CN"/>
              <a:t>key</a:t>
            </a:r>
            <a:r>
              <a:rPr lang="zh-CN" altLang="en-US"/>
              <a:t>和对象值</a:t>
            </a:r>
            <a:r>
              <a:rPr lang="en-US" altLang="zh-CN"/>
              <a:t>value</a:t>
            </a:r>
            <a:r>
              <a:rPr lang="zh-CN" altLang="en-US"/>
              <a:t>存放到散列表中。</a:t>
            </a:r>
          </a:p>
          <a:p>
            <a:pPr eaLnBrk="1" hangingPunct="1">
              <a:lnSpc>
                <a:spcPct val="180000"/>
              </a:lnSpc>
            </a:pPr>
            <a:r>
              <a:rPr lang="en-US" altLang="zh-CN"/>
              <a:t>public Object get(Object key)</a:t>
            </a:r>
          </a:p>
          <a:p>
            <a:pPr eaLnBrk="1" hangingPunct="1">
              <a:lnSpc>
                <a:spcPct val="180000"/>
              </a:lnSpc>
            </a:pPr>
            <a:r>
              <a:rPr lang="zh-CN" altLang="en-US"/>
              <a:t>返回散列表</a:t>
            </a:r>
            <a:r>
              <a:rPr lang="en-US" altLang="zh-CN"/>
              <a:t>key</a:t>
            </a:r>
            <a:r>
              <a:rPr lang="zh-CN" altLang="en-US"/>
              <a:t>名对应的值。</a:t>
            </a:r>
          </a:p>
          <a:p>
            <a:pPr eaLnBrk="1" hangingPunct="1">
              <a:lnSpc>
                <a:spcPct val="180000"/>
              </a:lnSpc>
            </a:pPr>
            <a:r>
              <a:rPr lang="en-US" altLang="zh-CN"/>
              <a:t>public String toString()</a:t>
            </a:r>
          </a:p>
          <a:p>
            <a:pPr eaLnBrk="1" hangingPunct="1">
              <a:lnSpc>
                <a:spcPct val="180000"/>
              </a:lnSpc>
            </a:pPr>
            <a:r>
              <a:rPr lang="zh-CN" altLang="en-US"/>
              <a:t>转换成字符串。</a:t>
            </a:r>
          </a:p>
        </p:txBody>
      </p:sp>
    </p:spTree>
  </p:cSld>
  <p:clrMapOvr>
    <a:masterClrMapping/>
  </p:clrMapOvr>
  <p:transition>
    <p:checker/>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7634" name="Text Box 4"/>
          <p:cNvSpPr txBox="1">
            <a:spLocks noChangeArrowheads="1"/>
          </p:cNvSpPr>
          <p:nvPr/>
        </p:nvSpPr>
        <p:spPr bwMode="auto">
          <a:xfrm>
            <a:off x="228600" y="903288"/>
            <a:ext cx="8763000" cy="283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单击“环境变量”按钮，可以看见本机环境变量，如图</a:t>
            </a:r>
            <a:r>
              <a:rPr lang="en-US" altLang="zh-CN"/>
              <a:t>1.2</a:t>
            </a:r>
            <a:r>
              <a:rPr lang="zh-CN" altLang="en-US"/>
              <a:t>所示。上面为用户变量，下面为系统变量，随着操作系统或用户环境的不同，变量名、值有所不同。这里需要修改三个用户变量：</a:t>
            </a:r>
            <a:r>
              <a:rPr lang="en-US" altLang="zh-CN"/>
              <a:t>include</a:t>
            </a:r>
            <a:r>
              <a:rPr lang="zh-CN" altLang="en-US"/>
              <a:t>、</a:t>
            </a:r>
            <a:r>
              <a:rPr lang="en-US" altLang="zh-CN"/>
              <a:t>lib</a:t>
            </a:r>
            <a:r>
              <a:rPr lang="zh-CN" altLang="en-US"/>
              <a:t>和</a:t>
            </a:r>
            <a:r>
              <a:rPr lang="en-US" altLang="zh-CN"/>
              <a:t>path</a:t>
            </a:r>
            <a:r>
              <a:rPr lang="zh-CN" altLang="en-US"/>
              <a:t>，分别将</a:t>
            </a:r>
            <a:r>
              <a:rPr lang="en-US" altLang="zh-CN"/>
              <a:t>JDK</a:t>
            </a:r>
            <a:r>
              <a:rPr lang="zh-CN" altLang="en-US"/>
              <a:t>包安装之后的相应路径包含到这三个用户变量中。</a:t>
            </a:r>
          </a:p>
        </p:txBody>
      </p:sp>
    </p:spTree>
  </p:cSld>
  <p:clrMapOvr>
    <a:masterClrMapping/>
  </p:clrMapOvr>
  <p:transition>
    <p:blinds/>
  </p:transition>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0514" name="Text Box 2"/>
          <p:cNvSpPr txBox="1">
            <a:spLocks noChangeArrowheads="1"/>
          </p:cNvSpPr>
          <p:nvPr/>
        </p:nvSpPr>
        <p:spPr bwMode="auto">
          <a:xfrm>
            <a:off x="381000" y="533400"/>
            <a:ext cx="8534400" cy="557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zh-CN" altLang="en-US"/>
              <a:t>例</a:t>
            </a:r>
            <a:r>
              <a:rPr lang="en-US" altLang="zh-CN"/>
              <a:t>3.8】</a:t>
            </a:r>
            <a:r>
              <a:rPr lang="zh-CN" altLang="en-US"/>
              <a:t>操作</a:t>
            </a:r>
            <a:r>
              <a:rPr lang="en-US" altLang="zh-CN"/>
              <a:t>Hashtable</a:t>
            </a:r>
            <a:r>
              <a:rPr lang="zh-CN" altLang="en-US"/>
              <a:t>对象，进行添加、修改、删除等操作，输出结果如图</a:t>
            </a:r>
            <a:r>
              <a:rPr lang="en-US" altLang="zh-CN"/>
              <a:t>3.7</a:t>
            </a:r>
            <a:r>
              <a:rPr lang="zh-CN" altLang="en-US"/>
              <a:t>所示。源程序代码如下：</a:t>
            </a:r>
          </a:p>
          <a:p>
            <a:pPr lvl="1" eaLnBrk="1" hangingPunct="1">
              <a:spcBef>
                <a:spcPct val="50000"/>
              </a:spcBef>
            </a:pPr>
            <a:r>
              <a:rPr lang="en-US" altLang="zh-CN" sz="2200"/>
              <a:t>//</a:t>
            </a:r>
            <a:r>
              <a:rPr lang="zh-CN" altLang="en-US" sz="2200"/>
              <a:t>程序文件名为</a:t>
            </a:r>
            <a:r>
              <a:rPr lang="en-US" altLang="zh-CN" sz="2200"/>
              <a:t>UseHashtable.java</a:t>
            </a:r>
          </a:p>
          <a:p>
            <a:pPr lvl="1" eaLnBrk="1" hangingPunct="1">
              <a:spcBef>
                <a:spcPct val="50000"/>
              </a:spcBef>
            </a:pPr>
            <a:r>
              <a:rPr lang="en-US" altLang="zh-CN" sz="2200"/>
              <a:t>import java.util.Hashtable;</a:t>
            </a:r>
          </a:p>
          <a:p>
            <a:pPr lvl="1" eaLnBrk="1" hangingPunct="1">
              <a:spcBef>
                <a:spcPct val="50000"/>
              </a:spcBef>
            </a:pPr>
            <a:endParaRPr lang="en-US" altLang="zh-CN" sz="2200"/>
          </a:p>
          <a:p>
            <a:pPr lvl="1" eaLnBrk="1" hangingPunct="1">
              <a:spcBef>
                <a:spcPct val="50000"/>
              </a:spcBef>
            </a:pPr>
            <a:r>
              <a:rPr lang="en-US" altLang="zh-CN" sz="2200"/>
              <a:t>public class UseHashtable</a:t>
            </a:r>
          </a:p>
          <a:p>
            <a:pPr lvl="1" eaLnBrk="1" hangingPunct="1">
              <a:spcBef>
                <a:spcPct val="50000"/>
              </a:spcBef>
            </a:pPr>
            <a:r>
              <a:rPr lang="en-US" altLang="zh-CN" sz="2200"/>
              <a:t>{</a:t>
            </a:r>
          </a:p>
          <a:p>
            <a:pPr lvl="1" eaLnBrk="1" hangingPunct="1">
              <a:spcBef>
                <a:spcPct val="50000"/>
              </a:spcBef>
            </a:pPr>
            <a:r>
              <a:rPr lang="en-US" altLang="zh-CN" sz="2200"/>
              <a:t>	public static void main(String[] args)</a:t>
            </a:r>
          </a:p>
          <a:p>
            <a:pPr lvl="1" eaLnBrk="1" hangingPunct="1">
              <a:spcBef>
                <a:spcPct val="50000"/>
              </a:spcBef>
            </a:pPr>
            <a:r>
              <a:rPr lang="en-US" altLang="zh-CN" sz="2200"/>
              <a:t>	{</a:t>
            </a:r>
          </a:p>
          <a:p>
            <a:pPr lvl="1" eaLnBrk="1" hangingPunct="1">
              <a:spcBef>
                <a:spcPct val="50000"/>
              </a:spcBef>
            </a:pPr>
            <a:r>
              <a:rPr lang="en-US" altLang="zh-CN" sz="2200"/>
              <a:t>             Hashtable hScore = new Hashtable();</a:t>
            </a:r>
          </a:p>
          <a:p>
            <a:pPr lvl="1" eaLnBrk="1" hangingPunct="1">
              <a:spcBef>
                <a:spcPct val="50000"/>
              </a:spcBef>
            </a:pPr>
            <a:r>
              <a:rPr lang="en-US" altLang="zh-CN" sz="2200"/>
              <a:t>	       hScore.put("</a:t>
            </a:r>
            <a:r>
              <a:rPr lang="zh-CN" altLang="en-US" sz="2200"/>
              <a:t>张一</a:t>
            </a:r>
            <a:r>
              <a:rPr lang="en-US" altLang="zh-CN" sz="2200"/>
              <a:t>","86");</a:t>
            </a:r>
          </a:p>
        </p:txBody>
      </p:sp>
    </p:spTree>
  </p:cSld>
  <p:clrMapOvr>
    <a:masterClrMapping/>
  </p:clrMapOvr>
  <p:transition>
    <p:checker/>
  </p:transition>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1538" name="Text Box 2"/>
          <p:cNvSpPr txBox="1">
            <a:spLocks noChangeArrowheads="1"/>
          </p:cNvSpPr>
          <p:nvPr/>
        </p:nvSpPr>
        <p:spPr bwMode="auto">
          <a:xfrm>
            <a:off x="0" y="493713"/>
            <a:ext cx="9228138" cy="522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70000"/>
              </a:lnSpc>
            </a:pPr>
            <a:r>
              <a:rPr lang="en-US" altLang="zh-CN" sz="2200"/>
              <a:t>	hScore.put("</a:t>
            </a:r>
            <a:r>
              <a:rPr lang="zh-CN" altLang="en-US" sz="2200"/>
              <a:t>李二</a:t>
            </a:r>
            <a:r>
              <a:rPr lang="en-US" altLang="zh-CN" sz="2200"/>
              <a:t>","98");</a:t>
            </a:r>
          </a:p>
          <a:p>
            <a:pPr eaLnBrk="1" hangingPunct="1">
              <a:lnSpc>
                <a:spcPct val="170000"/>
              </a:lnSpc>
            </a:pPr>
            <a:r>
              <a:rPr lang="en-US" altLang="zh-CN" sz="2200"/>
              <a:t>	hScore.put("</a:t>
            </a:r>
            <a:r>
              <a:rPr lang="zh-CN" altLang="en-US" sz="2200"/>
              <a:t>海飞</a:t>
            </a:r>
            <a:r>
              <a:rPr lang="en-US" altLang="zh-CN" sz="2200"/>
              <a:t>","99");</a:t>
            </a:r>
          </a:p>
          <a:p>
            <a:pPr eaLnBrk="1" hangingPunct="1">
              <a:lnSpc>
                <a:spcPct val="170000"/>
              </a:lnSpc>
            </a:pPr>
            <a:r>
              <a:rPr lang="en-US" altLang="zh-CN" sz="2200"/>
              <a:t>	System.out.println("</a:t>
            </a:r>
            <a:r>
              <a:rPr lang="zh-CN" altLang="en-US" sz="2200"/>
              <a:t>转换成字符串之后的输出：</a:t>
            </a:r>
            <a:r>
              <a:rPr lang="en-US" altLang="zh-CN" sz="2200"/>
              <a:t>" + hScore.toString());</a:t>
            </a:r>
          </a:p>
          <a:p>
            <a:pPr eaLnBrk="1" hangingPunct="1">
              <a:lnSpc>
                <a:spcPct val="170000"/>
              </a:lnSpc>
            </a:pPr>
            <a:r>
              <a:rPr lang="en-US" altLang="zh-CN" sz="2200"/>
              <a:t>	hScore.put("</a:t>
            </a:r>
            <a:r>
              <a:rPr lang="zh-CN" altLang="en-US" sz="2200"/>
              <a:t>李二</a:t>
            </a:r>
            <a:r>
              <a:rPr lang="en-US" altLang="zh-CN" sz="2200"/>
              <a:t>","77");</a:t>
            </a:r>
          </a:p>
          <a:p>
            <a:pPr eaLnBrk="1" hangingPunct="1">
              <a:lnSpc>
                <a:spcPct val="170000"/>
              </a:lnSpc>
            </a:pPr>
            <a:r>
              <a:rPr lang="en-US" altLang="zh-CN" sz="2200"/>
              <a:t>	hScore.remove("</a:t>
            </a:r>
            <a:r>
              <a:rPr lang="zh-CN" altLang="en-US" sz="2200"/>
              <a:t>张一</a:t>
            </a:r>
            <a:r>
              <a:rPr lang="en-US" altLang="zh-CN" sz="2200"/>
              <a:t>");</a:t>
            </a:r>
          </a:p>
          <a:p>
            <a:pPr eaLnBrk="1" hangingPunct="1">
              <a:lnSpc>
                <a:spcPct val="170000"/>
              </a:lnSpc>
            </a:pPr>
            <a:r>
              <a:rPr lang="en-US" altLang="zh-CN" sz="2200"/>
              <a:t>	System.out.println("</a:t>
            </a:r>
            <a:r>
              <a:rPr lang="zh-CN" altLang="en-US" sz="2200"/>
              <a:t>修改并删除之后</a:t>
            </a:r>
            <a:r>
              <a:rPr lang="en-US" altLang="zh-CN" sz="2200"/>
              <a:t>");</a:t>
            </a:r>
          </a:p>
          <a:p>
            <a:pPr eaLnBrk="1" hangingPunct="1">
              <a:lnSpc>
                <a:spcPct val="170000"/>
              </a:lnSpc>
            </a:pPr>
            <a:r>
              <a:rPr lang="en-US" altLang="zh-CN" sz="2200"/>
              <a:t>	System.out.println("</a:t>
            </a:r>
            <a:r>
              <a:rPr lang="zh-CN" altLang="en-US" sz="2200"/>
              <a:t>转换成字符串之后的输出：</a:t>
            </a:r>
            <a:r>
              <a:rPr lang="en-US" altLang="zh-CN" sz="2200"/>
              <a:t>" + hScore.toString());</a:t>
            </a:r>
          </a:p>
          <a:p>
            <a:pPr eaLnBrk="1" hangingPunct="1">
              <a:lnSpc>
                <a:spcPct val="170000"/>
              </a:lnSpc>
            </a:pPr>
            <a:r>
              <a:rPr lang="en-US" altLang="zh-CN" sz="2200"/>
              <a:t>         }</a:t>
            </a:r>
          </a:p>
          <a:p>
            <a:pPr eaLnBrk="1" hangingPunct="1">
              <a:lnSpc>
                <a:spcPct val="170000"/>
              </a:lnSpc>
            </a:pPr>
            <a:r>
              <a:rPr lang="en-US" altLang="zh-CN" sz="2200"/>
              <a:t>     }</a:t>
            </a:r>
          </a:p>
        </p:txBody>
      </p:sp>
    </p:spTree>
  </p:cSld>
  <p:clrMapOvr>
    <a:masterClrMapping/>
  </p:clrMapOvr>
  <p:transition>
    <p:checker/>
  </p:transition>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3" name="Rectangle 2"/>
          <p:cNvSpPr>
            <a:spLocks noChangeArrowheads="1"/>
          </p:cNvSpPr>
          <p:nvPr/>
        </p:nvSpPr>
        <p:spPr bwMode="auto">
          <a:xfrm>
            <a:off x="2089150" y="5638800"/>
            <a:ext cx="4964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3.7  </a:t>
            </a:r>
            <a:r>
              <a:rPr lang="zh-CN" altLang="en-US"/>
              <a:t>操作</a:t>
            </a:r>
            <a:r>
              <a:rPr lang="en-US" altLang="zh-CN"/>
              <a:t>Hashtable</a:t>
            </a:r>
            <a:r>
              <a:rPr lang="zh-CN" altLang="en-US"/>
              <a:t>对象的输出结果</a:t>
            </a:r>
          </a:p>
        </p:txBody>
      </p:sp>
      <p:graphicFrame>
        <p:nvGraphicFramePr>
          <p:cNvPr id="35842" name="Object 3"/>
          <p:cNvGraphicFramePr>
            <a:graphicFrameLocks noChangeAspect="1"/>
          </p:cNvGraphicFramePr>
          <p:nvPr/>
        </p:nvGraphicFramePr>
        <p:xfrm>
          <a:off x="571500" y="1600200"/>
          <a:ext cx="8001000" cy="3119438"/>
        </p:xfrm>
        <a:graphic>
          <a:graphicData uri="http://schemas.openxmlformats.org/presentationml/2006/ole">
            <mc:AlternateContent xmlns:mc="http://schemas.openxmlformats.org/markup-compatibility/2006">
              <mc:Choice xmlns:v="urn:schemas-microsoft-com:vml" Requires="v">
                <p:oleObj spid="_x0000_s35844" name="Bitmap Image" r:id="rId3" imgW="4580017" imgH="1775614" progId="Paint.Picture">
                  <p:embed/>
                </p:oleObj>
              </mc:Choice>
              <mc:Fallback>
                <p:oleObj name="Bitmap Image" r:id="rId3" imgW="4580017" imgH="1775614"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 y="1600200"/>
                        <a:ext cx="8001000" cy="3119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checker/>
  </p:transition>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2562" name="Text Box 2"/>
          <p:cNvSpPr txBox="1">
            <a:spLocks noChangeArrowheads="1"/>
          </p:cNvSpPr>
          <p:nvPr/>
        </p:nvSpPr>
        <p:spPr bwMode="auto">
          <a:xfrm>
            <a:off x="304800" y="533400"/>
            <a:ext cx="8610600"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3.3.3  Enumeration</a:t>
            </a:r>
            <a:r>
              <a:rPr lang="zh-CN" altLang="en-US" b="1"/>
              <a:t>接口</a:t>
            </a:r>
          </a:p>
          <a:p>
            <a:pPr eaLnBrk="1" hangingPunct="1">
              <a:spcBef>
                <a:spcPct val="50000"/>
              </a:spcBef>
            </a:pPr>
            <a:r>
              <a:rPr lang="zh-CN" altLang="en-US"/>
              <a:t>        实现</a:t>
            </a:r>
            <a:r>
              <a:rPr lang="en-US" altLang="zh-CN"/>
              <a:t>Enumeration</a:t>
            </a:r>
            <a:r>
              <a:rPr lang="zh-CN" altLang="en-US"/>
              <a:t>接口的对象生成一系列元素，通过</a:t>
            </a:r>
            <a:r>
              <a:rPr lang="en-US" altLang="zh-CN"/>
              <a:t>nextElement()</a:t>
            </a:r>
            <a:r>
              <a:rPr lang="zh-CN" altLang="en-US"/>
              <a:t>方法依次读取下一个元素。只有以下两个方法：</a:t>
            </a:r>
          </a:p>
          <a:p>
            <a:pPr eaLnBrk="1" hangingPunct="1">
              <a:spcBef>
                <a:spcPct val="50000"/>
              </a:spcBef>
            </a:pPr>
            <a:r>
              <a:rPr lang="zh-CN" altLang="en-US"/>
              <a:t>         </a:t>
            </a:r>
            <a:r>
              <a:rPr lang="en-US" altLang="zh-CN"/>
              <a:t>public boolean hasMoreElements() </a:t>
            </a:r>
          </a:p>
          <a:p>
            <a:pPr eaLnBrk="1" hangingPunct="1">
              <a:spcBef>
                <a:spcPct val="50000"/>
              </a:spcBef>
            </a:pPr>
            <a:r>
              <a:rPr lang="en-US" altLang="zh-CN"/>
              <a:t>         </a:t>
            </a:r>
            <a:r>
              <a:rPr lang="zh-CN" altLang="en-US"/>
              <a:t>测试是否还有元素。</a:t>
            </a:r>
          </a:p>
          <a:p>
            <a:pPr eaLnBrk="1" hangingPunct="1">
              <a:spcBef>
                <a:spcPct val="50000"/>
              </a:spcBef>
            </a:pPr>
            <a:r>
              <a:rPr lang="zh-CN" altLang="en-US"/>
              <a:t>         </a:t>
            </a:r>
            <a:r>
              <a:rPr lang="en-US" altLang="zh-CN"/>
              <a:t>public Object nextElement() </a:t>
            </a:r>
          </a:p>
          <a:p>
            <a:pPr eaLnBrk="1" hangingPunct="1">
              <a:spcBef>
                <a:spcPct val="50000"/>
              </a:spcBef>
            </a:pPr>
            <a:r>
              <a:rPr lang="en-US" altLang="zh-CN"/>
              <a:t>         </a:t>
            </a:r>
            <a:r>
              <a:rPr lang="zh-CN" altLang="en-US"/>
              <a:t>返回枚举的下一个元素。</a:t>
            </a:r>
          </a:p>
          <a:p>
            <a:pPr eaLnBrk="1" hangingPunct="1">
              <a:spcBef>
                <a:spcPct val="50000"/>
              </a:spcBef>
            </a:pPr>
            <a:r>
              <a:rPr lang="zh-CN" altLang="en-US"/>
              <a:t>         </a:t>
            </a:r>
            <a:r>
              <a:rPr lang="en-US" altLang="zh-CN"/>
              <a:t>Enumeration</a:t>
            </a:r>
            <a:r>
              <a:rPr lang="zh-CN" altLang="en-US"/>
              <a:t>接口及其方法通常与</a:t>
            </a:r>
            <a:r>
              <a:rPr lang="en-US" altLang="zh-CN"/>
              <a:t>Vector</a:t>
            </a:r>
            <a:r>
              <a:rPr lang="zh-CN" altLang="en-US"/>
              <a:t>、</a:t>
            </a:r>
            <a:r>
              <a:rPr lang="en-US" altLang="zh-CN"/>
              <a:t>Hashtable</a:t>
            </a:r>
            <a:r>
              <a:rPr lang="zh-CN" altLang="en-US"/>
              <a:t>一起连用，用来枚举</a:t>
            </a:r>
            <a:r>
              <a:rPr lang="en-US" altLang="zh-CN"/>
              <a:t>Vector</a:t>
            </a:r>
            <a:r>
              <a:rPr lang="zh-CN" altLang="en-US"/>
              <a:t>中的项和</a:t>
            </a:r>
            <a:r>
              <a:rPr lang="en-US" altLang="zh-CN"/>
              <a:t>Hashtable</a:t>
            </a:r>
            <a:r>
              <a:rPr lang="zh-CN" altLang="en-US"/>
              <a:t>中的键名，例如：</a:t>
            </a:r>
          </a:p>
          <a:p>
            <a:pPr eaLnBrk="1" hangingPunct="1">
              <a:spcBef>
                <a:spcPct val="50000"/>
              </a:spcBef>
            </a:pPr>
            <a:r>
              <a:rPr lang="zh-CN" altLang="en-US"/>
              <a:t>         </a:t>
            </a:r>
            <a:r>
              <a:rPr lang="en-US" altLang="zh-CN"/>
              <a:t>for (Enumeration e = v.elements() ; e.hasMoreElements() ;) </a:t>
            </a:r>
          </a:p>
          <a:p>
            <a:pPr eaLnBrk="1" hangingPunct="1">
              <a:spcBef>
                <a:spcPct val="50000"/>
              </a:spcBef>
            </a:pPr>
            <a:r>
              <a:rPr lang="en-US" altLang="zh-CN"/>
              <a:t>                           System.out.println(e.nextElement());</a:t>
            </a:r>
          </a:p>
        </p:txBody>
      </p:sp>
    </p:spTree>
  </p:cSld>
  <p:clrMapOvr>
    <a:masterClrMapping/>
  </p:clrMapOvr>
  <p:transition>
    <p:checker/>
  </p:transition>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3586" name="Text Box 2"/>
          <p:cNvSpPr txBox="1">
            <a:spLocks noChangeArrowheads="1"/>
          </p:cNvSpPr>
          <p:nvPr/>
        </p:nvSpPr>
        <p:spPr bwMode="auto">
          <a:xfrm>
            <a:off x="457200" y="609600"/>
            <a:ext cx="8382000"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zh-CN" altLang="en-US"/>
              <a:t>例</a:t>
            </a:r>
            <a:r>
              <a:rPr lang="en-US" altLang="zh-CN"/>
              <a:t>3.9】</a:t>
            </a:r>
            <a:r>
              <a:rPr lang="zh-CN" altLang="en-US"/>
              <a:t>使用</a:t>
            </a:r>
            <a:r>
              <a:rPr lang="en-US" altLang="zh-CN"/>
              <a:t>Enumeration</a:t>
            </a:r>
            <a:r>
              <a:rPr lang="zh-CN" altLang="en-US"/>
              <a:t>接口枚举</a:t>
            </a:r>
            <a:r>
              <a:rPr lang="en-US" altLang="zh-CN"/>
              <a:t>Vector</a:t>
            </a:r>
            <a:r>
              <a:rPr lang="zh-CN" altLang="en-US"/>
              <a:t>中的对象和</a:t>
            </a:r>
            <a:r>
              <a:rPr lang="en-US" altLang="zh-CN"/>
              <a:t>Hashtable</a:t>
            </a:r>
            <a:r>
              <a:rPr lang="zh-CN" altLang="en-US"/>
              <a:t>对象中的键名，并进行输出，结果如图</a:t>
            </a:r>
            <a:r>
              <a:rPr lang="en-US" altLang="zh-CN"/>
              <a:t>3.8</a:t>
            </a:r>
            <a:r>
              <a:rPr lang="zh-CN" altLang="en-US"/>
              <a:t>所示。源程序代码如下：</a:t>
            </a:r>
          </a:p>
          <a:p>
            <a:pPr eaLnBrk="1" hangingPunct="1">
              <a:lnSpc>
                <a:spcPct val="80000"/>
              </a:lnSpc>
              <a:spcBef>
                <a:spcPct val="50000"/>
              </a:spcBef>
            </a:pPr>
            <a:r>
              <a:rPr lang="en-US" altLang="zh-CN" sz="2200"/>
              <a:t>//</a:t>
            </a:r>
            <a:r>
              <a:rPr lang="zh-CN" altLang="en-US" sz="2200"/>
              <a:t>程序文件名</a:t>
            </a:r>
            <a:r>
              <a:rPr lang="en-US" altLang="zh-CN" sz="2200"/>
              <a:t>UseEnumeration.java</a:t>
            </a:r>
          </a:p>
          <a:p>
            <a:pPr eaLnBrk="1" hangingPunct="1">
              <a:lnSpc>
                <a:spcPct val="80000"/>
              </a:lnSpc>
              <a:spcBef>
                <a:spcPct val="50000"/>
              </a:spcBef>
            </a:pPr>
            <a:r>
              <a:rPr lang="en-US" altLang="zh-CN" sz="2200"/>
              <a:t>import java.util.*;</a:t>
            </a:r>
          </a:p>
          <a:p>
            <a:pPr eaLnBrk="1" hangingPunct="1">
              <a:lnSpc>
                <a:spcPct val="80000"/>
              </a:lnSpc>
              <a:spcBef>
                <a:spcPct val="50000"/>
              </a:spcBef>
            </a:pPr>
            <a:r>
              <a:rPr lang="en-US" altLang="zh-CN" sz="2200"/>
              <a:t>public class UseEnumeration </a:t>
            </a:r>
          </a:p>
          <a:p>
            <a:pPr eaLnBrk="1" hangingPunct="1">
              <a:lnSpc>
                <a:spcPct val="80000"/>
              </a:lnSpc>
              <a:spcBef>
                <a:spcPct val="50000"/>
              </a:spcBef>
            </a:pPr>
            <a:r>
              <a:rPr lang="en-US" altLang="zh-CN" sz="2200"/>
              <a:t>{</a:t>
            </a:r>
          </a:p>
          <a:p>
            <a:pPr eaLnBrk="1" hangingPunct="1">
              <a:lnSpc>
                <a:spcPct val="80000"/>
              </a:lnSpc>
              <a:spcBef>
                <a:spcPct val="50000"/>
              </a:spcBef>
            </a:pPr>
            <a:r>
              <a:rPr lang="en-US" altLang="zh-CN" sz="2200"/>
              <a:t>	public static void main(String[] args) </a:t>
            </a:r>
          </a:p>
          <a:p>
            <a:pPr eaLnBrk="1" hangingPunct="1">
              <a:lnSpc>
                <a:spcPct val="80000"/>
              </a:lnSpc>
              <a:spcBef>
                <a:spcPct val="50000"/>
              </a:spcBef>
            </a:pPr>
            <a:r>
              <a:rPr lang="en-US" altLang="zh-CN" sz="2200"/>
              <a:t>	{</a:t>
            </a:r>
          </a:p>
          <a:p>
            <a:pPr eaLnBrk="1" hangingPunct="1">
              <a:lnSpc>
                <a:spcPct val="80000"/>
              </a:lnSpc>
              <a:spcBef>
                <a:spcPct val="50000"/>
              </a:spcBef>
            </a:pPr>
            <a:r>
              <a:rPr lang="en-US" altLang="zh-CN" sz="2200"/>
              <a:t>		Vector vScore = new Vector();</a:t>
            </a:r>
          </a:p>
          <a:p>
            <a:pPr eaLnBrk="1" hangingPunct="1">
              <a:lnSpc>
                <a:spcPct val="80000"/>
              </a:lnSpc>
              <a:spcBef>
                <a:spcPct val="50000"/>
              </a:spcBef>
            </a:pPr>
            <a:r>
              <a:rPr lang="en-US" altLang="zh-CN" sz="2200"/>
              <a:t>		vScore.add("86");</a:t>
            </a:r>
          </a:p>
          <a:p>
            <a:pPr eaLnBrk="1" hangingPunct="1">
              <a:lnSpc>
                <a:spcPct val="80000"/>
              </a:lnSpc>
              <a:spcBef>
                <a:spcPct val="50000"/>
              </a:spcBef>
            </a:pPr>
            <a:r>
              <a:rPr lang="en-US" altLang="zh-CN" sz="2200"/>
              <a:t>		vScore.add("98");</a:t>
            </a:r>
          </a:p>
        </p:txBody>
      </p:sp>
    </p:spTree>
  </p:cSld>
  <p:clrMapOvr>
    <a:masterClrMapping/>
  </p:clrMapOvr>
  <p:transition>
    <p:checker/>
  </p:transition>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4610" name="Text Box 2"/>
          <p:cNvSpPr txBox="1">
            <a:spLocks noChangeArrowheads="1"/>
          </p:cNvSpPr>
          <p:nvPr/>
        </p:nvSpPr>
        <p:spPr bwMode="auto">
          <a:xfrm>
            <a:off x="381000" y="493713"/>
            <a:ext cx="8399463" cy="522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70000"/>
              </a:lnSpc>
            </a:pPr>
            <a:r>
              <a:rPr lang="en-US" altLang="zh-CN" sz="2200"/>
              <a:t>             vScore.add(1,"99");</a:t>
            </a:r>
          </a:p>
          <a:p>
            <a:pPr eaLnBrk="1" hangingPunct="1">
              <a:lnSpc>
                <a:spcPct val="170000"/>
              </a:lnSpc>
            </a:pPr>
            <a:r>
              <a:rPr lang="en-US" altLang="zh-CN" sz="2200"/>
              <a:t>	System.out.println("Vector</a:t>
            </a:r>
            <a:r>
              <a:rPr lang="zh-CN" altLang="en-US" sz="2200"/>
              <a:t>：</a:t>
            </a:r>
            <a:r>
              <a:rPr lang="en-US" altLang="zh-CN" sz="2200"/>
              <a:t>" + vScore.toString());</a:t>
            </a:r>
          </a:p>
          <a:p>
            <a:pPr eaLnBrk="1" hangingPunct="1">
              <a:lnSpc>
                <a:spcPct val="170000"/>
              </a:lnSpc>
            </a:pPr>
            <a:r>
              <a:rPr lang="en-US" altLang="zh-CN" sz="2200"/>
              <a:t>             for (Enumeration e = vScore.elements() ; e.hasMoreElements() ;)</a:t>
            </a:r>
          </a:p>
          <a:p>
            <a:pPr eaLnBrk="1" hangingPunct="1">
              <a:lnSpc>
                <a:spcPct val="170000"/>
              </a:lnSpc>
            </a:pPr>
            <a:r>
              <a:rPr lang="en-US" altLang="zh-CN" sz="2200"/>
              <a:t>		System.out.println(e.nextElement());</a:t>
            </a:r>
          </a:p>
          <a:p>
            <a:pPr eaLnBrk="1" hangingPunct="1">
              <a:lnSpc>
                <a:spcPct val="170000"/>
              </a:lnSpc>
            </a:pPr>
            <a:r>
              <a:rPr lang="en-US" altLang="zh-CN" sz="2200"/>
              <a:t>	Hashtable hScore = new Hashtable();</a:t>
            </a:r>
          </a:p>
          <a:p>
            <a:pPr eaLnBrk="1" hangingPunct="1">
              <a:lnSpc>
                <a:spcPct val="170000"/>
              </a:lnSpc>
            </a:pPr>
            <a:r>
              <a:rPr lang="en-US" altLang="zh-CN" sz="2200"/>
              <a:t>	hScore.put("</a:t>
            </a:r>
            <a:r>
              <a:rPr lang="zh-CN" altLang="en-US" sz="2200"/>
              <a:t>张一</a:t>
            </a:r>
            <a:r>
              <a:rPr lang="en-US" altLang="zh-CN" sz="2200"/>
              <a:t>","86");</a:t>
            </a:r>
          </a:p>
          <a:p>
            <a:pPr eaLnBrk="1" hangingPunct="1">
              <a:lnSpc>
                <a:spcPct val="170000"/>
              </a:lnSpc>
            </a:pPr>
            <a:r>
              <a:rPr lang="en-US" altLang="zh-CN" sz="2200"/>
              <a:t>	hScore.put("</a:t>
            </a:r>
            <a:r>
              <a:rPr lang="zh-CN" altLang="en-US" sz="2200"/>
              <a:t>李二</a:t>
            </a:r>
            <a:r>
              <a:rPr lang="en-US" altLang="zh-CN" sz="2200"/>
              <a:t>","98");</a:t>
            </a:r>
          </a:p>
          <a:p>
            <a:pPr eaLnBrk="1" hangingPunct="1">
              <a:lnSpc>
                <a:spcPct val="170000"/>
              </a:lnSpc>
            </a:pPr>
            <a:r>
              <a:rPr lang="en-US" altLang="zh-CN" sz="2200"/>
              <a:t>	hScore.put("</a:t>
            </a:r>
            <a:r>
              <a:rPr lang="zh-CN" altLang="en-US" sz="2200"/>
              <a:t>海飞</a:t>
            </a:r>
            <a:r>
              <a:rPr lang="en-US" altLang="zh-CN" sz="2200"/>
              <a:t>","99");</a:t>
            </a:r>
          </a:p>
          <a:p>
            <a:pPr eaLnBrk="1" hangingPunct="1">
              <a:lnSpc>
                <a:spcPct val="170000"/>
              </a:lnSpc>
            </a:pPr>
            <a:r>
              <a:rPr lang="en-US" altLang="zh-CN" sz="2200"/>
              <a:t>	System.out.println("Hashtable</a:t>
            </a:r>
            <a:r>
              <a:rPr lang="zh-CN" altLang="en-US" sz="2200"/>
              <a:t>：</a:t>
            </a:r>
            <a:r>
              <a:rPr lang="en-US" altLang="zh-CN" sz="2200"/>
              <a:t>" + hScore.toString());</a:t>
            </a:r>
          </a:p>
        </p:txBody>
      </p:sp>
    </p:spTree>
  </p:cSld>
  <p:clrMapOvr>
    <a:masterClrMapping/>
  </p:clrMapOvr>
  <p:transition>
    <p:checker/>
  </p:transition>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5634" name="Text Box 2"/>
          <p:cNvSpPr txBox="1">
            <a:spLocks noChangeArrowheads="1"/>
          </p:cNvSpPr>
          <p:nvPr/>
        </p:nvSpPr>
        <p:spPr bwMode="auto">
          <a:xfrm>
            <a:off x="381000" y="492125"/>
            <a:ext cx="8534400"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80000"/>
              </a:lnSpc>
            </a:pPr>
            <a:r>
              <a:rPr lang="en-US" altLang="zh-CN"/>
              <a:t>	for (Enumeration e = hScore.keys() ; e.hasMoreElements() ;)</a:t>
            </a:r>
          </a:p>
          <a:p>
            <a:pPr eaLnBrk="1" hangingPunct="1">
              <a:lnSpc>
                <a:spcPct val="180000"/>
              </a:lnSpc>
            </a:pPr>
            <a:r>
              <a:rPr lang="en-US" altLang="zh-CN"/>
              <a:t>	{</a:t>
            </a:r>
          </a:p>
          <a:p>
            <a:pPr eaLnBrk="1" hangingPunct="1">
              <a:lnSpc>
                <a:spcPct val="180000"/>
              </a:lnSpc>
            </a:pPr>
            <a:r>
              <a:rPr lang="en-US" altLang="zh-CN"/>
              <a:t>		String str = (String)e.nextElement();</a:t>
            </a:r>
          </a:p>
          <a:p>
            <a:pPr eaLnBrk="1" hangingPunct="1">
              <a:lnSpc>
                <a:spcPct val="180000"/>
              </a:lnSpc>
            </a:pPr>
            <a:r>
              <a:rPr lang="en-US" altLang="zh-CN"/>
              <a:t>		System.out.print(str + "</a:t>
            </a:r>
            <a:r>
              <a:rPr lang="zh-CN" altLang="en-US"/>
              <a:t>：</a:t>
            </a:r>
            <a:r>
              <a:rPr lang="en-US" altLang="zh-CN"/>
              <a:t>");</a:t>
            </a:r>
          </a:p>
          <a:p>
            <a:pPr eaLnBrk="1" hangingPunct="1">
              <a:lnSpc>
                <a:spcPct val="180000"/>
              </a:lnSpc>
            </a:pPr>
            <a:r>
              <a:rPr lang="en-US" altLang="zh-CN"/>
              <a:t>		System.out.println(hScore.get(str));</a:t>
            </a:r>
          </a:p>
          <a:p>
            <a:pPr eaLnBrk="1" hangingPunct="1">
              <a:lnSpc>
                <a:spcPct val="180000"/>
              </a:lnSpc>
            </a:pPr>
            <a:r>
              <a:rPr lang="en-US" altLang="zh-CN"/>
              <a:t>	}</a:t>
            </a:r>
          </a:p>
          <a:p>
            <a:pPr eaLnBrk="1" hangingPunct="1">
              <a:lnSpc>
                <a:spcPct val="180000"/>
              </a:lnSpc>
            </a:pPr>
            <a:r>
              <a:rPr lang="en-US" altLang="zh-CN"/>
              <a:t>      }</a:t>
            </a:r>
          </a:p>
          <a:p>
            <a:pPr eaLnBrk="1" hangingPunct="1">
              <a:lnSpc>
                <a:spcPct val="180000"/>
              </a:lnSpc>
            </a:pPr>
            <a:r>
              <a:rPr lang="en-US" altLang="zh-CN"/>
              <a:t>}</a:t>
            </a:r>
          </a:p>
        </p:txBody>
      </p:sp>
    </p:spTree>
  </p:cSld>
  <p:clrMapOvr>
    <a:masterClrMapping/>
  </p:clrMapOvr>
  <p:transition>
    <p:checker/>
  </p:transition>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7" name="Rectangle 2"/>
          <p:cNvSpPr>
            <a:spLocks noChangeArrowheads="1"/>
          </p:cNvSpPr>
          <p:nvPr/>
        </p:nvSpPr>
        <p:spPr bwMode="auto">
          <a:xfrm>
            <a:off x="2062163" y="5562600"/>
            <a:ext cx="5019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3.8  </a:t>
            </a:r>
            <a:r>
              <a:rPr lang="zh-CN" altLang="en-US"/>
              <a:t>使用</a:t>
            </a:r>
            <a:r>
              <a:rPr lang="en-US" altLang="zh-CN"/>
              <a:t>Enumeration</a:t>
            </a:r>
            <a:r>
              <a:rPr lang="zh-CN" altLang="en-US"/>
              <a:t>接口枚举输出</a:t>
            </a:r>
          </a:p>
        </p:txBody>
      </p:sp>
      <p:graphicFrame>
        <p:nvGraphicFramePr>
          <p:cNvPr id="36866" name="Object 3"/>
          <p:cNvGraphicFramePr>
            <a:graphicFrameLocks noChangeAspect="1"/>
          </p:cNvGraphicFramePr>
          <p:nvPr/>
        </p:nvGraphicFramePr>
        <p:xfrm>
          <a:off x="1257300" y="990600"/>
          <a:ext cx="6629400" cy="4102100"/>
        </p:xfrm>
        <a:graphic>
          <a:graphicData uri="http://schemas.openxmlformats.org/presentationml/2006/ole">
            <mc:AlternateContent xmlns:mc="http://schemas.openxmlformats.org/markup-compatibility/2006">
              <mc:Choice xmlns:v="urn:schemas-microsoft-com:vml" Requires="v">
                <p:oleObj spid="_x0000_s36868" name="Bitmap Image" r:id="rId3" imgW="3871296" imgH="2384762" progId="Paint.Picture">
                  <p:embed/>
                </p:oleObj>
              </mc:Choice>
              <mc:Fallback>
                <p:oleObj name="Bitmap Image" r:id="rId3" imgW="3871296" imgH="2384762"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300" y="990600"/>
                        <a:ext cx="6629400" cy="410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checker/>
  </p:transition>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6658" name="Text Box 2"/>
          <p:cNvSpPr txBox="1">
            <a:spLocks noChangeArrowheads="1"/>
          </p:cNvSpPr>
          <p:nvPr/>
        </p:nvSpPr>
        <p:spPr bwMode="auto">
          <a:xfrm>
            <a:off x="441325" y="441325"/>
            <a:ext cx="8480425"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80000"/>
              </a:lnSpc>
            </a:pPr>
            <a:r>
              <a:rPr lang="en-US" altLang="zh-CN" b="1"/>
              <a:t>3.3.4  Date</a:t>
            </a:r>
            <a:r>
              <a:rPr lang="zh-CN" altLang="en-US" b="1"/>
              <a:t>类</a:t>
            </a:r>
          </a:p>
          <a:p>
            <a:pPr lvl="1" eaLnBrk="1" hangingPunct="1">
              <a:lnSpc>
                <a:spcPct val="180000"/>
              </a:lnSpc>
            </a:pPr>
            <a:r>
              <a:rPr lang="en-US" altLang="zh-CN"/>
              <a:t>Date</a:t>
            </a:r>
            <a:r>
              <a:rPr lang="zh-CN" altLang="en-US"/>
              <a:t>类用来指定日期和时间，其构造函数及常用方法如下：</a:t>
            </a:r>
          </a:p>
          <a:p>
            <a:pPr lvl="1" eaLnBrk="1" hangingPunct="1">
              <a:lnSpc>
                <a:spcPct val="180000"/>
              </a:lnSpc>
            </a:pPr>
            <a:r>
              <a:rPr lang="en-US" altLang="zh-CN"/>
              <a:t>public Date()</a:t>
            </a:r>
          </a:p>
          <a:p>
            <a:pPr lvl="1" eaLnBrk="1" hangingPunct="1">
              <a:lnSpc>
                <a:spcPct val="180000"/>
              </a:lnSpc>
            </a:pPr>
            <a:r>
              <a:rPr lang="zh-CN" altLang="en-US"/>
              <a:t>从当前时间构造日期时间对象。</a:t>
            </a:r>
          </a:p>
          <a:p>
            <a:pPr lvl="1" eaLnBrk="1" hangingPunct="1">
              <a:lnSpc>
                <a:spcPct val="180000"/>
              </a:lnSpc>
            </a:pPr>
            <a:r>
              <a:rPr lang="en-US" altLang="zh-CN"/>
              <a:t>public String toString()</a:t>
            </a:r>
          </a:p>
          <a:p>
            <a:pPr lvl="1" eaLnBrk="1" hangingPunct="1">
              <a:lnSpc>
                <a:spcPct val="180000"/>
              </a:lnSpc>
            </a:pPr>
            <a:r>
              <a:rPr lang="zh-CN" altLang="en-US"/>
              <a:t>转换成字符串。</a:t>
            </a:r>
          </a:p>
          <a:p>
            <a:pPr lvl="1" eaLnBrk="1" hangingPunct="1">
              <a:lnSpc>
                <a:spcPct val="180000"/>
              </a:lnSpc>
            </a:pPr>
            <a:r>
              <a:rPr lang="en-US" altLang="zh-CN"/>
              <a:t>public long getTime()</a:t>
            </a:r>
          </a:p>
          <a:p>
            <a:pPr lvl="1" eaLnBrk="1" hangingPunct="1">
              <a:lnSpc>
                <a:spcPct val="180000"/>
              </a:lnSpc>
            </a:pPr>
            <a:r>
              <a:rPr lang="zh-CN" altLang="en-US"/>
              <a:t>返回自新世纪以来的毫秒数，可以用于时间计算。</a:t>
            </a:r>
          </a:p>
        </p:txBody>
      </p:sp>
    </p:spTree>
  </p:cSld>
  <p:clrMapOvr>
    <a:masterClrMapping/>
  </p:clrMapOvr>
  <p:transition>
    <p:checker/>
  </p:transition>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682" name="Text Box 2"/>
          <p:cNvSpPr txBox="1">
            <a:spLocks noChangeArrowheads="1"/>
          </p:cNvSpPr>
          <p:nvPr/>
        </p:nvSpPr>
        <p:spPr bwMode="auto">
          <a:xfrm>
            <a:off x="304800" y="381000"/>
            <a:ext cx="8534400" cy="567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a:t>       【</a:t>
            </a:r>
            <a:r>
              <a:rPr lang="zh-CN" altLang="en-US"/>
              <a:t>例</a:t>
            </a:r>
            <a:r>
              <a:rPr lang="en-US" altLang="zh-CN"/>
              <a:t>3.10】</a:t>
            </a:r>
            <a:r>
              <a:rPr lang="zh-CN" altLang="en-US"/>
              <a:t>测试执行循环花费的时间</a:t>
            </a:r>
            <a:r>
              <a:rPr lang="en-US" altLang="zh-CN"/>
              <a:t>(</a:t>
            </a:r>
            <a:r>
              <a:rPr lang="zh-CN" altLang="en-US"/>
              <a:t>数量级为毫秒</a:t>
            </a:r>
            <a:r>
              <a:rPr lang="en-US" altLang="zh-CN"/>
              <a:t>)</a:t>
            </a:r>
            <a:r>
              <a:rPr lang="zh-CN" altLang="en-US"/>
              <a:t>，具体时间情况如图</a:t>
            </a:r>
            <a:r>
              <a:rPr lang="en-US" altLang="zh-CN"/>
              <a:t>3.9</a:t>
            </a:r>
            <a:r>
              <a:rPr lang="zh-CN" altLang="en-US"/>
              <a:t>所示。源程序代码如下：</a:t>
            </a:r>
          </a:p>
          <a:p>
            <a:pPr lvl="1" eaLnBrk="1" hangingPunct="1">
              <a:spcBef>
                <a:spcPct val="50000"/>
              </a:spcBef>
            </a:pPr>
            <a:r>
              <a:rPr lang="en-US" altLang="zh-CN"/>
              <a:t>//</a:t>
            </a:r>
            <a:r>
              <a:rPr lang="zh-CN" altLang="en-US"/>
              <a:t>程序文件名为</a:t>
            </a:r>
            <a:r>
              <a:rPr lang="en-US" altLang="zh-CN"/>
              <a:t>UseDate.java</a:t>
            </a:r>
          </a:p>
          <a:p>
            <a:pPr lvl="1" eaLnBrk="1" hangingPunct="1">
              <a:spcBef>
                <a:spcPct val="50000"/>
              </a:spcBef>
            </a:pPr>
            <a:r>
              <a:rPr lang="en-US" altLang="zh-CN" sz="2200"/>
              <a:t>import java.util.Date;</a:t>
            </a:r>
          </a:p>
          <a:p>
            <a:pPr lvl="1" eaLnBrk="1" hangingPunct="1">
              <a:spcBef>
                <a:spcPct val="50000"/>
              </a:spcBef>
            </a:pPr>
            <a:r>
              <a:rPr lang="en-US" altLang="zh-CN" sz="2200"/>
              <a:t>public class UseDate</a:t>
            </a:r>
          </a:p>
          <a:p>
            <a:pPr lvl="1" eaLnBrk="1" hangingPunct="1">
              <a:spcBef>
                <a:spcPct val="50000"/>
              </a:spcBef>
            </a:pPr>
            <a:r>
              <a:rPr lang="en-US" altLang="zh-CN" sz="2200"/>
              <a:t>{</a:t>
            </a:r>
          </a:p>
          <a:p>
            <a:pPr lvl="1" eaLnBrk="1" hangingPunct="1">
              <a:spcBef>
                <a:spcPct val="50000"/>
              </a:spcBef>
            </a:pPr>
            <a:r>
              <a:rPr lang="en-US" altLang="zh-CN" sz="2200"/>
              <a:t>	public static void main(String[] args)</a:t>
            </a:r>
          </a:p>
          <a:p>
            <a:pPr lvl="1" eaLnBrk="1" hangingPunct="1">
              <a:spcBef>
                <a:spcPct val="50000"/>
              </a:spcBef>
            </a:pPr>
            <a:r>
              <a:rPr lang="en-US" altLang="zh-CN" sz="2200"/>
              <a:t>	{</a:t>
            </a:r>
          </a:p>
          <a:p>
            <a:pPr lvl="1" eaLnBrk="1" hangingPunct="1">
              <a:spcBef>
                <a:spcPct val="50000"/>
              </a:spcBef>
            </a:pPr>
            <a:r>
              <a:rPr lang="en-US" altLang="zh-CN" sz="2200"/>
              <a:t>	      Date dOld = new Date();</a:t>
            </a:r>
          </a:p>
          <a:p>
            <a:pPr lvl="1" eaLnBrk="1" hangingPunct="1">
              <a:spcBef>
                <a:spcPct val="50000"/>
              </a:spcBef>
            </a:pPr>
            <a:r>
              <a:rPr lang="en-US" altLang="zh-CN" sz="2200"/>
              <a:t>	      long lOld = dOld.getTime();</a:t>
            </a:r>
          </a:p>
          <a:p>
            <a:pPr lvl="1" eaLnBrk="1" hangingPunct="1">
              <a:spcBef>
                <a:spcPct val="50000"/>
              </a:spcBef>
            </a:pPr>
            <a:r>
              <a:rPr lang="en-US" altLang="zh-CN" sz="2200"/>
              <a:t>	       System.out.println("</a:t>
            </a:r>
            <a:r>
              <a:rPr lang="zh-CN" altLang="en-US" sz="2200"/>
              <a:t>循环前系统时间为：</a:t>
            </a:r>
            <a:r>
              <a:rPr lang="en-US" altLang="zh-CN" sz="2200"/>
              <a:t>" +dOld.toString());</a:t>
            </a:r>
          </a:p>
        </p:txBody>
      </p:sp>
    </p:spTree>
  </p:cSld>
  <p:clrMapOvr>
    <a:masterClrMapping/>
  </p:clrMapOvr>
  <p:transition>
    <p:checker/>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1" name="Rectangle 4"/>
          <p:cNvSpPr>
            <a:spLocks noChangeArrowheads="1"/>
          </p:cNvSpPr>
          <p:nvPr/>
        </p:nvSpPr>
        <p:spPr bwMode="auto">
          <a:xfrm>
            <a:off x="2862263" y="5638800"/>
            <a:ext cx="3419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1.2  “</a:t>
            </a:r>
            <a:r>
              <a:rPr lang="zh-CN" altLang="en-US"/>
              <a:t>环境变量”对话框</a:t>
            </a:r>
          </a:p>
        </p:txBody>
      </p:sp>
      <p:graphicFrame>
        <p:nvGraphicFramePr>
          <p:cNvPr id="2050" name="Object 5"/>
          <p:cNvGraphicFramePr>
            <a:graphicFrameLocks noChangeAspect="1"/>
          </p:cNvGraphicFramePr>
          <p:nvPr/>
        </p:nvGraphicFramePr>
        <p:xfrm>
          <a:off x="2019300" y="685800"/>
          <a:ext cx="5105400" cy="4870450"/>
        </p:xfrm>
        <a:graphic>
          <a:graphicData uri="http://schemas.openxmlformats.org/presentationml/2006/ole">
            <mc:AlternateContent xmlns:mc="http://schemas.openxmlformats.org/markup-compatibility/2006">
              <mc:Choice xmlns:v="urn:schemas-microsoft-com:vml" Requires="v">
                <p:oleObj spid="_x0000_s2052" name="Bitmap Image" r:id="rId3" imgW="3878916" imgH="3711262" progId="Paint.Picture">
                  <p:embed/>
                </p:oleObj>
              </mc:Choice>
              <mc:Fallback>
                <p:oleObj name="Bitmap Image" r:id="rId3" imgW="3878916" imgH="3711262"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9300" y="685800"/>
                        <a:ext cx="5105400" cy="4870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blinds/>
  </p:transition>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8706" name="Text Box 2"/>
          <p:cNvSpPr txBox="1">
            <a:spLocks noChangeArrowheads="1"/>
          </p:cNvSpPr>
          <p:nvPr/>
        </p:nvSpPr>
        <p:spPr bwMode="auto">
          <a:xfrm>
            <a:off x="609600" y="617538"/>
            <a:ext cx="8261350" cy="517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pPr>
            <a:r>
              <a:rPr lang="en-US" altLang="zh-CN" sz="2200"/>
              <a:t>	int sum = 0;</a:t>
            </a:r>
          </a:p>
          <a:p>
            <a:pPr eaLnBrk="1" hangingPunct="1">
              <a:lnSpc>
                <a:spcPct val="138000"/>
              </a:lnSpc>
            </a:pPr>
            <a:r>
              <a:rPr lang="en-US" altLang="zh-CN" sz="2200"/>
              <a:t>	for (int i=0; i&lt;100; i++)</a:t>
            </a:r>
          </a:p>
          <a:p>
            <a:pPr eaLnBrk="1" hangingPunct="1">
              <a:lnSpc>
                <a:spcPct val="138000"/>
              </a:lnSpc>
            </a:pPr>
            <a:r>
              <a:rPr lang="en-US" altLang="zh-CN" sz="2200"/>
              <a:t>	{</a:t>
            </a:r>
          </a:p>
          <a:p>
            <a:pPr eaLnBrk="1" hangingPunct="1">
              <a:lnSpc>
                <a:spcPct val="138000"/>
              </a:lnSpc>
            </a:pPr>
            <a:r>
              <a:rPr lang="en-US" altLang="zh-CN" sz="2200"/>
              <a:t>		sum += i;</a:t>
            </a:r>
          </a:p>
          <a:p>
            <a:pPr eaLnBrk="1" hangingPunct="1">
              <a:lnSpc>
                <a:spcPct val="138000"/>
              </a:lnSpc>
            </a:pPr>
            <a:r>
              <a:rPr lang="en-US" altLang="zh-CN" sz="2200"/>
              <a:t>	}</a:t>
            </a:r>
          </a:p>
          <a:p>
            <a:pPr eaLnBrk="1" hangingPunct="1">
              <a:lnSpc>
                <a:spcPct val="138000"/>
              </a:lnSpc>
            </a:pPr>
            <a:r>
              <a:rPr lang="en-US" altLang="zh-CN" sz="2200"/>
              <a:t>	Date dNew = new Date();</a:t>
            </a:r>
          </a:p>
          <a:p>
            <a:pPr eaLnBrk="1" hangingPunct="1">
              <a:lnSpc>
                <a:spcPct val="138000"/>
              </a:lnSpc>
            </a:pPr>
            <a:r>
              <a:rPr lang="en-US" altLang="zh-CN" sz="2200"/>
              <a:t>	long lNew = dNew.getTime();</a:t>
            </a:r>
          </a:p>
          <a:p>
            <a:pPr eaLnBrk="1" hangingPunct="1">
              <a:lnSpc>
                <a:spcPct val="138000"/>
              </a:lnSpc>
            </a:pPr>
            <a:r>
              <a:rPr lang="en-US" altLang="zh-CN" sz="2200"/>
              <a:t>	System.out.println("</a:t>
            </a:r>
            <a:r>
              <a:rPr lang="zh-CN" altLang="en-US" sz="2200"/>
              <a:t>循环后系统时间为：</a:t>
            </a:r>
            <a:r>
              <a:rPr lang="en-US" altLang="zh-CN" sz="2200"/>
              <a:t>" +dNew.toString());</a:t>
            </a:r>
          </a:p>
          <a:p>
            <a:pPr eaLnBrk="1" hangingPunct="1">
              <a:lnSpc>
                <a:spcPct val="138000"/>
              </a:lnSpc>
            </a:pPr>
            <a:r>
              <a:rPr lang="en-US" altLang="zh-CN" sz="2200"/>
              <a:t>	System.out.println("</a:t>
            </a:r>
            <a:r>
              <a:rPr lang="zh-CN" altLang="en-US" sz="2200"/>
              <a:t>循环花费的毫秒数为：</a:t>
            </a:r>
            <a:r>
              <a:rPr lang="en-US" altLang="zh-CN" sz="2200"/>
              <a:t>" + (lNew - lOld));</a:t>
            </a:r>
          </a:p>
          <a:p>
            <a:pPr eaLnBrk="1" hangingPunct="1">
              <a:lnSpc>
                <a:spcPct val="138000"/>
              </a:lnSpc>
            </a:pPr>
            <a:r>
              <a:rPr lang="en-US" altLang="zh-CN" sz="2200"/>
              <a:t>       }</a:t>
            </a:r>
          </a:p>
          <a:p>
            <a:pPr eaLnBrk="1" hangingPunct="1">
              <a:lnSpc>
                <a:spcPct val="138000"/>
              </a:lnSpc>
            </a:pPr>
            <a:r>
              <a:rPr lang="en-US" altLang="zh-CN" sz="2200"/>
              <a:t>}</a:t>
            </a:r>
          </a:p>
        </p:txBody>
      </p:sp>
    </p:spTree>
  </p:cSld>
  <p:clrMapOvr>
    <a:masterClrMapping/>
  </p:clrMapOvr>
  <p:transition>
    <p:checker/>
  </p:transition>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1" name="Rectangle 2"/>
          <p:cNvSpPr>
            <a:spLocks noChangeArrowheads="1"/>
          </p:cNvSpPr>
          <p:nvPr/>
        </p:nvSpPr>
        <p:spPr bwMode="auto">
          <a:xfrm>
            <a:off x="3149600" y="5105400"/>
            <a:ext cx="284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3.9  </a:t>
            </a:r>
            <a:r>
              <a:rPr lang="zh-CN" altLang="en-US"/>
              <a:t>循环时间测试</a:t>
            </a:r>
          </a:p>
        </p:txBody>
      </p:sp>
      <p:graphicFrame>
        <p:nvGraphicFramePr>
          <p:cNvPr id="37890" name="Object 3"/>
          <p:cNvGraphicFramePr>
            <a:graphicFrameLocks noChangeAspect="1"/>
          </p:cNvGraphicFramePr>
          <p:nvPr/>
        </p:nvGraphicFramePr>
        <p:xfrm>
          <a:off x="800100" y="1295400"/>
          <a:ext cx="7543800" cy="2943225"/>
        </p:xfrm>
        <a:graphic>
          <a:graphicData uri="http://schemas.openxmlformats.org/presentationml/2006/ole">
            <mc:AlternateContent xmlns:mc="http://schemas.openxmlformats.org/markup-compatibility/2006">
              <mc:Choice xmlns:v="urn:schemas-microsoft-com:vml" Requires="v">
                <p:oleObj spid="_x0000_s37892" name="Bitmap Image" r:id="rId3" imgW="4572396" imgH="1775614" progId="Paint.Picture">
                  <p:embed/>
                </p:oleObj>
              </mc:Choice>
              <mc:Fallback>
                <p:oleObj name="Bitmap Image" r:id="rId3" imgW="4572396" imgH="1775614"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 y="1295400"/>
                        <a:ext cx="7543800" cy="294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checker/>
  </p:transition>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9730" name="Text Box 2"/>
          <p:cNvSpPr txBox="1">
            <a:spLocks noChangeArrowheads="1"/>
          </p:cNvSpPr>
          <p:nvPr/>
        </p:nvSpPr>
        <p:spPr bwMode="auto">
          <a:xfrm>
            <a:off x="381000" y="533400"/>
            <a:ext cx="853440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3.3.5  String</a:t>
            </a:r>
            <a:r>
              <a:rPr lang="zh-CN" altLang="en-US" b="1"/>
              <a:t>类</a:t>
            </a:r>
          </a:p>
          <a:p>
            <a:pPr eaLnBrk="1" hangingPunct="1">
              <a:lnSpc>
                <a:spcPct val="120000"/>
              </a:lnSpc>
              <a:spcBef>
                <a:spcPct val="50000"/>
              </a:spcBef>
            </a:pPr>
            <a:r>
              <a:rPr lang="zh-CN" altLang="en-US"/>
              <a:t>        </a:t>
            </a:r>
            <a:r>
              <a:rPr lang="en-US" altLang="zh-CN"/>
              <a:t>String</a:t>
            </a:r>
            <a:r>
              <a:rPr lang="zh-CN" altLang="en-US"/>
              <a:t>类用于操作非数值型字符串，它提供了七类方法操作，分别为字符串创建、字符串长度、字符串比较、字符串检索、字符串截取、字符串运算和数据类型转换。</a:t>
            </a:r>
          </a:p>
          <a:p>
            <a:pPr lvl="1" eaLnBrk="1" hangingPunct="1">
              <a:spcBef>
                <a:spcPct val="50000"/>
              </a:spcBef>
            </a:pPr>
            <a:r>
              <a:rPr lang="en-US" altLang="zh-CN" b="1"/>
              <a:t>1. </a:t>
            </a:r>
            <a:r>
              <a:rPr lang="zh-CN" altLang="en-US" b="1"/>
              <a:t>字符串创建</a:t>
            </a:r>
          </a:p>
          <a:p>
            <a:pPr lvl="1" eaLnBrk="1" hangingPunct="1">
              <a:spcBef>
                <a:spcPct val="50000"/>
              </a:spcBef>
            </a:pPr>
            <a:r>
              <a:rPr lang="en-US" altLang="zh-CN"/>
              <a:t>public String()</a:t>
            </a:r>
          </a:p>
          <a:p>
            <a:pPr lvl="1" eaLnBrk="1" hangingPunct="1">
              <a:spcBef>
                <a:spcPct val="50000"/>
              </a:spcBef>
            </a:pPr>
            <a:r>
              <a:rPr lang="zh-CN" altLang="en-US"/>
              <a:t>构造一个空字符串。</a:t>
            </a:r>
          </a:p>
          <a:p>
            <a:pPr lvl="1" eaLnBrk="1" hangingPunct="1">
              <a:spcBef>
                <a:spcPct val="50000"/>
              </a:spcBef>
            </a:pPr>
            <a:r>
              <a:rPr lang="en-US" altLang="zh-CN"/>
              <a:t>public String(char[] value)</a:t>
            </a:r>
          </a:p>
          <a:p>
            <a:pPr lvl="1" eaLnBrk="1" hangingPunct="1">
              <a:spcBef>
                <a:spcPct val="50000"/>
              </a:spcBef>
            </a:pPr>
            <a:r>
              <a:rPr lang="zh-CN" altLang="en-US"/>
              <a:t>使用字符数组</a:t>
            </a:r>
            <a:r>
              <a:rPr lang="en-US" altLang="zh-CN"/>
              <a:t>value</a:t>
            </a:r>
            <a:r>
              <a:rPr lang="zh-CN" altLang="en-US"/>
              <a:t>中的字符以构造一个字符串。</a:t>
            </a:r>
          </a:p>
          <a:p>
            <a:pPr lvl="1" eaLnBrk="1" hangingPunct="1">
              <a:spcBef>
                <a:spcPct val="50000"/>
              </a:spcBef>
            </a:pPr>
            <a:r>
              <a:rPr lang="en-US" altLang="zh-CN"/>
              <a:t>public String(String original)</a:t>
            </a:r>
          </a:p>
          <a:p>
            <a:pPr lvl="1" eaLnBrk="1" hangingPunct="1">
              <a:spcBef>
                <a:spcPct val="50000"/>
              </a:spcBef>
            </a:pPr>
            <a:r>
              <a:rPr lang="zh-CN" altLang="en-US"/>
              <a:t>使用原字符串</a:t>
            </a:r>
            <a:r>
              <a:rPr lang="en-US" altLang="zh-CN"/>
              <a:t>original</a:t>
            </a:r>
            <a:r>
              <a:rPr lang="zh-CN" altLang="en-US"/>
              <a:t>的拷贝以构造一个新字符串。</a:t>
            </a:r>
          </a:p>
        </p:txBody>
      </p:sp>
    </p:spTree>
  </p:cSld>
  <p:clrMapOvr>
    <a:masterClrMapping/>
  </p:clrMapOvr>
  <p:transition>
    <p:checker/>
  </p:transition>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0754" name="Text Box 2"/>
          <p:cNvSpPr txBox="1">
            <a:spLocks noChangeArrowheads="1"/>
          </p:cNvSpPr>
          <p:nvPr/>
        </p:nvSpPr>
        <p:spPr bwMode="auto">
          <a:xfrm>
            <a:off x="685800" y="457200"/>
            <a:ext cx="8172450"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80000"/>
              </a:lnSpc>
            </a:pPr>
            <a:r>
              <a:rPr lang="en-US" altLang="zh-CN" b="1"/>
              <a:t>2. </a:t>
            </a:r>
            <a:r>
              <a:rPr lang="zh-CN" altLang="en-US" b="1"/>
              <a:t>字符串长度</a:t>
            </a:r>
          </a:p>
          <a:p>
            <a:pPr eaLnBrk="1" hangingPunct="1">
              <a:lnSpc>
                <a:spcPct val="180000"/>
              </a:lnSpc>
            </a:pPr>
            <a:r>
              <a:rPr lang="en-US" altLang="zh-CN"/>
              <a:t>public int length()</a:t>
            </a:r>
          </a:p>
          <a:p>
            <a:pPr eaLnBrk="1" hangingPunct="1">
              <a:lnSpc>
                <a:spcPct val="180000"/>
              </a:lnSpc>
            </a:pPr>
            <a:r>
              <a:rPr lang="zh-CN" altLang="en-US"/>
              <a:t>返回字符串的长度。</a:t>
            </a:r>
          </a:p>
          <a:p>
            <a:pPr eaLnBrk="1" hangingPunct="1">
              <a:lnSpc>
                <a:spcPct val="180000"/>
              </a:lnSpc>
            </a:pPr>
            <a:r>
              <a:rPr lang="en-US" altLang="zh-CN" b="1"/>
              <a:t>3. </a:t>
            </a:r>
            <a:r>
              <a:rPr lang="zh-CN" altLang="en-US" b="1"/>
              <a:t>字符串比较</a:t>
            </a:r>
          </a:p>
          <a:p>
            <a:pPr eaLnBrk="1" hangingPunct="1">
              <a:lnSpc>
                <a:spcPct val="180000"/>
              </a:lnSpc>
            </a:pPr>
            <a:r>
              <a:rPr lang="en-US" altLang="zh-CN"/>
              <a:t>public boolean equals(Object anObject)</a:t>
            </a:r>
          </a:p>
          <a:p>
            <a:pPr eaLnBrk="1" hangingPunct="1">
              <a:lnSpc>
                <a:spcPct val="180000"/>
              </a:lnSpc>
            </a:pPr>
            <a:r>
              <a:rPr lang="zh-CN" altLang="en-US"/>
              <a:t>比较字符串是否与</a:t>
            </a:r>
            <a:r>
              <a:rPr lang="en-US" altLang="zh-CN"/>
              <a:t>anObject</a:t>
            </a:r>
            <a:r>
              <a:rPr lang="zh-CN" altLang="en-US"/>
              <a:t>代表的字符串相同</a:t>
            </a:r>
            <a:r>
              <a:rPr lang="en-US" altLang="zh-CN"/>
              <a:t>(</a:t>
            </a:r>
            <a:r>
              <a:rPr lang="zh-CN" altLang="en-US"/>
              <a:t>区分大小写</a:t>
            </a:r>
            <a:r>
              <a:rPr lang="en-US" altLang="zh-CN"/>
              <a:t>)</a:t>
            </a:r>
            <a:r>
              <a:rPr lang="zh-CN" altLang="en-US"/>
              <a:t>。</a:t>
            </a:r>
          </a:p>
          <a:p>
            <a:pPr eaLnBrk="1" hangingPunct="1">
              <a:lnSpc>
                <a:spcPct val="180000"/>
              </a:lnSpc>
            </a:pPr>
            <a:r>
              <a:rPr lang="en-US" altLang="zh-CN"/>
              <a:t>public boolean equalsIgnoreCase(String anotherString)</a:t>
            </a:r>
          </a:p>
          <a:p>
            <a:pPr eaLnBrk="1" hangingPunct="1">
              <a:lnSpc>
                <a:spcPct val="180000"/>
              </a:lnSpc>
            </a:pPr>
            <a:r>
              <a:rPr lang="zh-CN" altLang="en-US"/>
              <a:t>比较字符串是否与</a:t>
            </a:r>
            <a:r>
              <a:rPr lang="en-US" altLang="zh-CN"/>
              <a:t>anotherString</a:t>
            </a:r>
            <a:r>
              <a:rPr lang="zh-CN" altLang="en-US"/>
              <a:t>相同</a:t>
            </a:r>
            <a:r>
              <a:rPr lang="en-US" altLang="zh-CN"/>
              <a:t>(</a:t>
            </a:r>
            <a:r>
              <a:rPr lang="zh-CN" altLang="en-US"/>
              <a:t>不区分大小写</a:t>
            </a:r>
            <a:r>
              <a:rPr lang="en-US" altLang="zh-CN"/>
              <a:t>)</a:t>
            </a:r>
            <a:r>
              <a:rPr lang="zh-CN" altLang="en-US"/>
              <a:t>。</a:t>
            </a:r>
          </a:p>
        </p:txBody>
      </p:sp>
    </p:spTree>
  </p:cSld>
  <p:clrMapOvr>
    <a:masterClrMapping/>
  </p:clrMapOvr>
  <p:transition>
    <p:checker/>
  </p:transition>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1778" name="Text Box 2"/>
          <p:cNvSpPr txBox="1">
            <a:spLocks noChangeArrowheads="1"/>
          </p:cNvSpPr>
          <p:nvPr/>
        </p:nvSpPr>
        <p:spPr bwMode="auto">
          <a:xfrm>
            <a:off x="1249363" y="838200"/>
            <a:ext cx="664527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b="1"/>
              <a:t>4. </a:t>
            </a:r>
            <a:r>
              <a:rPr lang="zh-CN" altLang="en-US" b="1"/>
              <a:t>字符串检索</a:t>
            </a:r>
          </a:p>
          <a:p>
            <a:pPr eaLnBrk="1" hangingPunct="1">
              <a:lnSpc>
                <a:spcPct val="200000"/>
              </a:lnSpc>
            </a:pPr>
            <a:r>
              <a:rPr lang="en-US" altLang="zh-CN"/>
              <a:t>public int indexOf(String str)</a:t>
            </a:r>
          </a:p>
          <a:p>
            <a:pPr eaLnBrk="1" hangingPunct="1">
              <a:lnSpc>
                <a:spcPct val="200000"/>
              </a:lnSpc>
            </a:pPr>
            <a:r>
              <a:rPr lang="zh-CN" altLang="en-US"/>
              <a:t>返回一个字符串中</a:t>
            </a:r>
            <a:r>
              <a:rPr lang="en-US" altLang="zh-CN"/>
              <a:t>str</a:t>
            </a:r>
            <a:r>
              <a:rPr lang="zh-CN" altLang="en-US"/>
              <a:t>第一次出现所在的位置。</a:t>
            </a:r>
          </a:p>
          <a:p>
            <a:pPr eaLnBrk="1" hangingPunct="1">
              <a:lnSpc>
                <a:spcPct val="200000"/>
              </a:lnSpc>
            </a:pPr>
            <a:r>
              <a:rPr lang="en-US" altLang="zh-CN"/>
              <a:t>public int indexOf(String str, int fromIndex)</a:t>
            </a:r>
          </a:p>
          <a:p>
            <a:pPr eaLnBrk="1" hangingPunct="1">
              <a:lnSpc>
                <a:spcPct val="200000"/>
              </a:lnSpc>
            </a:pPr>
            <a:r>
              <a:rPr lang="zh-CN" altLang="en-US"/>
              <a:t>返回从</a:t>
            </a:r>
            <a:r>
              <a:rPr lang="en-US" altLang="zh-CN"/>
              <a:t>fromIndex</a:t>
            </a:r>
            <a:r>
              <a:rPr lang="zh-CN" altLang="en-US"/>
              <a:t>开始字符串</a:t>
            </a:r>
            <a:r>
              <a:rPr lang="en-US" altLang="zh-CN"/>
              <a:t>str</a:t>
            </a:r>
            <a:r>
              <a:rPr lang="zh-CN" altLang="en-US"/>
              <a:t>出现所在的位置。</a:t>
            </a:r>
          </a:p>
        </p:txBody>
      </p:sp>
    </p:spTree>
  </p:cSld>
  <p:clrMapOvr>
    <a:masterClrMapping/>
  </p:clrMapOvr>
  <p:transition>
    <p:checker/>
  </p:transition>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2802" name="Text Box 2"/>
          <p:cNvSpPr txBox="1">
            <a:spLocks noChangeArrowheads="1"/>
          </p:cNvSpPr>
          <p:nvPr/>
        </p:nvSpPr>
        <p:spPr bwMode="auto">
          <a:xfrm>
            <a:off x="457200" y="479425"/>
            <a:ext cx="8797925"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b="1"/>
              <a:t>5. </a:t>
            </a:r>
            <a:r>
              <a:rPr lang="zh-CN" altLang="en-US" b="1"/>
              <a:t>字符串截取</a:t>
            </a:r>
          </a:p>
          <a:p>
            <a:pPr eaLnBrk="1" hangingPunct="1">
              <a:lnSpc>
                <a:spcPct val="200000"/>
              </a:lnSpc>
            </a:pPr>
            <a:r>
              <a:rPr lang="en-US" altLang="zh-CN"/>
              <a:t>public String substring(int beginIndex, int endIndex)</a:t>
            </a:r>
          </a:p>
          <a:p>
            <a:pPr eaLnBrk="1" hangingPunct="1">
              <a:lnSpc>
                <a:spcPct val="200000"/>
              </a:lnSpc>
            </a:pPr>
            <a:r>
              <a:rPr lang="zh-CN" altLang="en-US"/>
              <a:t>返回</a:t>
            </a:r>
            <a:r>
              <a:rPr lang="en-US" altLang="zh-CN"/>
              <a:t>benginIndex</a:t>
            </a:r>
            <a:r>
              <a:rPr lang="zh-CN" altLang="en-US"/>
              <a:t>到</a:t>
            </a:r>
            <a:r>
              <a:rPr lang="en-US" altLang="zh-CN"/>
              <a:t>endIndex</a:t>
            </a:r>
            <a:r>
              <a:rPr lang="zh-CN" altLang="en-US"/>
              <a:t>之间的字符串。</a:t>
            </a:r>
          </a:p>
          <a:p>
            <a:pPr eaLnBrk="1" hangingPunct="1">
              <a:lnSpc>
                <a:spcPct val="200000"/>
              </a:lnSpc>
            </a:pPr>
            <a:r>
              <a:rPr lang="en-US" altLang="zh-CN" b="1"/>
              <a:t>6. </a:t>
            </a:r>
            <a:r>
              <a:rPr lang="zh-CN" altLang="en-US" b="1"/>
              <a:t>字符串运算</a:t>
            </a:r>
          </a:p>
          <a:p>
            <a:pPr eaLnBrk="1" hangingPunct="1">
              <a:lnSpc>
                <a:spcPct val="200000"/>
              </a:lnSpc>
            </a:pPr>
            <a:r>
              <a:rPr lang="zh-CN" altLang="en-US"/>
              <a:t>运算符为“</a:t>
            </a:r>
            <a:r>
              <a:rPr lang="en-US" altLang="zh-CN"/>
              <a:t>+”</a:t>
            </a:r>
            <a:r>
              <a:rPr lang="zh-CN" altLang="en-US"/>
              <a:t>，表示连接运算。下面的行语句输出连接的字符串。</a:t>
            </a:r>
          </a:p>
          <a:p>
            <a:pPr eaLnBrk="1" hangingPunct="1">
              <a:lnSpc>
                <a:spcPct val="200000"/>
              </a:lnSpc>
            </a:pPr>
            <a:r>
              <a:rPr lang="en-US" altLang="zh-CN"/>
              <a:t>System.out.println("Hashtable</a:t>
            </a:r>
            <a:r>
              <a:rPr lang="zh-CN" altLang="en-US"/>
              <a:t>：</a:t>
            </a:r>
            <a:r>
              <a:rPr lang="en-US" altLang="zh-CN"/>
              <a:t>" + hScore.toString());</a:t>
            </a:r>
          </a:p>
        </p:txBody>
      </p:sp>
    </p:spTree>
  </p:cSld>
  <p:clrMapOvr>
    <a:masterClrMapping/>
  </p:clrMapOvr>
  <p:transition>
    <p:checker/>
  </p:transition>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3826" name="Text Box 2"/>
          <p:cNvSpPr txBox="1">
            <a:spLocks noChangeArrowheads="1"/>
          </p:cNvSpPr>
          <p:nvPr/>
        </p:nvSpPr>
        <p:spPr bwMode="auto">
          <a:xfrm>
            <a:off x="381000" y="533400"/>
            <a:ext cx="8458200" cy="575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pPr>
            <a:r>
              <a:rPr lang="en-US" altLang="zh-CN"/>
              <a:t>       【</a:t>
            </a:r>
            <a:r>
              <a:rPr lang="zh-CN" altLang="en-US"/>
              <a:t>例</a:t>
            </a:r>
            <a:r>
              <a:rPr lang="en-US" altLang="zh-CN"/>
              <a:t>3.11】</a:t>
            </a:r>
            <a:r>
              <a:rPr lang="zh-CN" altLang="en-US"/>
              <a:t>操作字符串，输出结果如图</a:t>
            </a:r>
            <a:r>
              <a:rPr lang="en-US" altLang="zh-CN"/>
              <a:t>3.10</a:t>
            </a:r>
            <a:r>
              <a:rPr lang="zh-CN" altLang="en-US"/>
              <a:t>所示。源程序代码如下：</a:t>
            </a:r>
          </a:p>
          <a:p>
            <a:pPr lvl="1" eaLnBrk="1" hangingPunct="1">
              <a:spcBef>
                <a:spcPct val="50000"/>
              </a:spcBef>
            </a:pPr>
            <a:r>
              <a:rPr lang="en-US" altLang="zh-CN" sz="2200"/>
              <a:t>//</a:t>
            </a:r>
            <a:r>
              <a:rPr lang="zh-CN" altLang="en-US" sz="2200"/>
              <a:t>程序文件名为</a:t>
            </a:r>
            <a:r>
              <a:rPr lang="en-US" altLang="zh-CN" sz="2200"/>
              <a:t>TestString.java</a:t>
            </a:r>
          </a:p>
          <a:p>
            <a:pPr lvl="1" eaLnBrk="1" hangingPunct="1">
              <a:spcBef>
                <a:spcPct val="50000"/>
              </a:spcBef>
            </a:pPr>
            <a:r>
              <a:rPr lang="en-US" altLang="zh-CN" sz="2200"/>
              <a:t>public class TestString</a:t>
            </a:r>
          </a:p>
          <a:p>
            <a:pPr lvl="1" eaLnBrk="1" hangingPunct="1">
              <a:spcBef>
                <a:spcPct val="50000"/>
              </a:spcBef>
            </a:pPr>
            <a:r>
              <a:rPr lang="en-US" altLang="zh-CN" sz="2200"/>
              <a:t>{</a:t>
            </a:r>
          </a:p>
          <a:p>
            <a:pPr lvl="1" eaLnBrk="1" hangingPunct="1">
              <a:spcBef>
                <a:spcPct val="50000"/>
              </a:spcBef>
            </a:pPr>
            <a:r>
              <a:rPr lang="en-US" altLang="zh-CN" sz="2200"/>
              <a:t>	public static void main(String[] args)</a:t>
            </a:r>
          </a:p>
          <a:p>
            <a:pPr lvl="1" eaLnBrk="1" hangingPunct="1">
              <a:spcBef>
                <a:spcPct val="50000"/>
              </a:spcBef>
            </a:pPr>
            <a:r>
              <a:rPr lang="en-US" altLang="zh-CN" sz="2200"/>
              <a:t>	{</a:t>
            </a:r>
          </a:p>
          <a:p>
            <a:pPr lvl="1" eaLnBrk="1" hangingPunct="1">
              <a:spcBef>
                <a:spcPct val="50000"/>
              </a:spcBef>
            </a:pPr>
            <a:r>
              <a:rPr lang="en-US" altLang="zh-CN" sz="2200"/>
              <a:t>		String str = new String("The substring begins at the 			specified beginIndex.");</a:t>
            </a:r>
          </a:p>
          <a:p>
            <a:pPr lvl="1" eaLnBrk="1" hangingPunct="1">
              <a:spcBef>
                <a:spcPct val="50000"/>
              </a:spcBef>
            </a:pPr>
            <a:r>
              <a:rPr lang="en-US" altLang="zh-CN" sz="2200"/>
              <a:t>		String str1 = new String("string");</a:t>
            </a:r>
          </a:p>
          <a:p>
            <a:pPr lvl="1" eaLnBrk="1" hangingPunct="1">
              <a:spcBef>
                <a:spcPct val="50000"/>
              </a:spcBef>
            </a:pPr>
            <a:r>
              <a:rPr lang="en-US" altLang="zh-CN" sz="2200"/>
              <a:t>		String str2 = new String();</a:t>
            </a:r>
          </a:p>
          <a:p>
            <a:pPr lvl="1" eaLnBrk="1" hangingPunct="1">
              <a:spcBef>
                <a:spcPct val="50000"/>
              </a:spcBef>
            </a:pPr>
            <a:r>
              <a:rPr lang="en-US" altLang="zh-CN" sz="2200"/>
              <a:t>		int size = str.length();//</a:t>
            </a:r>
            <a:r>
              <a:rPr lang="zh-CN" altLang="en-US" sz="2200"/>
              <a:t>字符串长度</a:t>
            </a:r>
          </a:p>
        </p:txBody>
      </p:sp>
    </p:spTree>
  </p:cSld>
  <p:clrMapOvr>
    <a:masterClrMapping/>
  </p:clrMapOvr>
  <p:transition>
    <p:checker/>
  </p:transition>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4850" name="Text Box 2"/>
          <p:cNvSpPr txBox="1">
            <a:spLocks noChangeArrowheads="1"/>
          </p:cNvSpPr>
          <p:nvPr/>
        </p:nvSpPr>
        <p:spPr bwMode="auto">
          <a:xfrm>
            <a:off x="381000" y="617538"/>
            <a:ext cx="8548688" cy="502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	int flag = str.indexOf("substring");</a:t>
            </a:r>
          </a:p>
          <a:p>
            <a:pPr eaLnBrk="1" hangingPunct="1">
              <a:lnSpc>
                <a:spcPct val="150000"/>
              </a:lnSpc>
            </a:pPr>
            <a:r>
              <a:rPr lang="en-US" altLang="zh-CN"/>
              <a:t>	str2 = str.substring(flag,flag + 9);//</a:t>
            </a:r>
            <a:r>
              <a:rPr lang="zh-CN" altLang="en-US"/>
              <a:t>取子字符串</a:t>
            </a:r>
          </a:p>
          <a:p>
            <a:pPr eaLnBrk="1" hangingPunct="1">
              <a:lnSpc>
                <a:spcPct val="150000"/>
              </a:lnSpc>
            </a:pPr>
            <a:r>
              <a:rPr lang="zh-CN" altLang="en-US"/>
              <a:t>	</a:t>
            </a:r>
            <a:r>
              <a:rPr lang="en-US" altLang="zh-CN"/>
              <a:t>System.out.println("</a:t>
            </a:r>
            <a:r>
              <a:rPr lang="zh-CN" altLang="en-US"/>
              <a:t>字符串</a:t>
            </a:r>
            <a:r>
              <a:rPr lang="en-US" altLang="zh-CN"/>
              <a:t>" + str + "\n</a:t>
            </a:r>
            <a:r>
              <a:rPr lang="zh-CN" altLang="en-US"/>
              <a:t>总长度为：</a:t>
            </a:r>
            <a:r>
              <a:rPr lang="en-US" altLang="zh-CN"/>
              <a:t>" + size);</a:t>
            </a:r>
          </a:p>
          <a:p>
            <a:pPr eaLnBrk="1" hangingPunct="1">
              <a:lnSpc>
                <a:spcPct val="150000"/>
              </a:lnSpc>
            </a:pPr>
            <a:r>
              <a:rPr lang="en-US" altLang="zh-CN"/>
              <a:t>	if(str1.equals(str2))//</a:t>
            </a:r>
            <a:r>
              <a:rPr lang="zh-CN" altLang="en-US"/>
              <a:t>判断是否相等</a:t>
            </a:r>
          </a:p>
          <a:p>
            <a:pPr eaLnBrk="1" hangingPunct="1">
              <a:lnSpc>
                <a:spcPct val="150000"/>
              </a:lnSpc>
            </a:pPr>
            <a:r>
              <a:rPr lang="zh-CN" altLang="en-US"/>
              <a:t>		</a:t>
            </a:r>
            <a:r>
              <a:rPr lang="en-US" altLang="zh-CN"/>
              <a:t>System.out.println("</a:t>
            </a:r>
            <a:r>
              <a:rPr lang="zh-CN" altLang="en-US"/>
              <a:t>截取的字符串为：</a:t>
            </a:r>
            <a:r>
              <a:rPr lang="en-US" altLang="zh-CN"/>
              <a:t>" + str1);</a:t>
            </a:r>
          </a:p>
          <a:p>
            <a:pPr eaLnBrk="1" hangingPunct="1">
              <a:lnSpc>
                <a:spcPct val="150000"/>
              </a:lnSpc>
            </a:pPr>
            <a:r>
              <a:rPr lang="en-US" altLang="zh-CN"/>
              <a:t>	else</a:t>
            </a:r>
          </a:p>
          <a:p>
            <a:pPr eaLnBrk="1" hangingPunct="1">
              <a:lnSpc>
                <a:spcPct val="150000"/>
              </a:lnSpc>
            </a:pPr>
            <a:r>
              <a:rPr lang="en-US" altLang="zh-CN"/>
              <a:t>	System.out.println("</a:t>
            </a:r>
            <a:r>
              <a:rPr lang="zh-CN" altLang="en-US"/>
              <a:t>截取的字符串为：</a:t>
            </a:r>
            <a:r>
              <a:rPr lang="en-US" altLang="zh-CN"/>
              <a:t>" + str2);</a:t>
            </a:r>
          </a:p>
          <a:p>
            <a:pPr eaLnBrk="1" hangingPunct="1">
              <a:lnSpc>
                <a:spcPct val="150000"/>
              </a:lnSpc>
            </a:pPr>
            <a:r>
              <a:rPr lang="en-US" altLang="zh-CN"/>
              <a:t>       }</a:t>
            </a:r>
          </a:p>
          <a:p>
            <a:pPr eaLnBrk="1" hangingPunct="1">
              <a:lnSpc>
                <a:spcPct val="150000"/>
              </a:lnSpc>
            </a:pPr>
            <a:r>
              <a:rPr lang="en-US" altLang="zh-CN"/>
              <a:t>}</a:t>
            </a:r>
          </a:p>
        </p:txBody>
      </p:sp>
    </p:spTree>
  </p:cSld>
  <p:clrMapOvr>
    <a:masterClrMapping/>
  </p:clrMapOvr>
  <p:transition>
    <p:checker/>
  </p:transition>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5" name="Rectangle 2"/>
          <p:cNvSpPr>
            <a:spLocks noChangeArrowheads="1"/>
          </p:cNvSpPr>
          <p:nvPr/>
        </p:nvSpPr>
        <p:spPr bwMode="auto">
          <a:xfrm>
            <a:off x="2768600" y="5257800"/>
            <a:ext cx="360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3.10  </a:t>
            </a:r>
            <a:r>
              <a:rPr lang="zh-CN" altLang="en-US"/>
              <a:t>操作字符串的输出</a:t>
            </a:r>
          </a:p>
        </p:txBody>
      </p:sp>
      <p:graphicFrame>
        <p:nvGraphicFramePr>
          <p:cNvPr id="38914" name="Object 3"/>
          <p:cNvGraphicFramePr>
            <a:graphicFrameLocks noChangeAspect="1"/>
          </p:cNvGraphicFramePr>
          <p:nvPr/>
        </p:nvGraphicFramePr>
        <p:xfrm>
          <a:off x="609600" y="1447800"/>
          <a:ext cx="7924800" cy="3055938"/>
        </p:xfrm>
        <a:graphic>
          <a:graphicData uri="http://schemas.openxmlformats.org/presentationml/2006/ole">
            <mc:AlternateContent xmlns:mc="http://schemas.openxmlformats.org/markup-compatibility/2006">
              <mc:Choice xmlns:v="urn:schemas-microsoft-com:vml" Requires="v">
                <p:oleObj spid="_x0000_s38916" name="Bitmap Image" r:id="rId3" imgW="4557155" imgH="1767993" progId="Paint.Picture">
                  <p:embed/>
                </p:oleObj>
              </mc:Choice>
              <mc:Fallback>
                <p:oleObj name="Bitmap Image" r:id="rId3" imgW="4557155" imgH="1767993"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447800"/>
                        <a:ext cx="7924800" cy="3055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checker/>
  </p:transition>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5874" name="Text Box 2"/>
          <p:cNvSpPr txBox="1">
            <a:spLocks noChangeArrowheads="1"/>
          </p:cNvSpPr>
          <p:nvPr/>
        </p:nvSpPr>
        <p:spPr bwMode="auto">
          <a:xfrm>
            <a:off x="381000" y="533400"/>
            <a:ext cx="8534400" cy="575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50000"/>
              </a:spcBef>
            </a:pPr>
            <a:r>
              <a:rPr lang="en-US" altLang="zh-CN"/>
              <a:t>       </a:t>
            </a:r>
            <a:r>
              <a:rPr lang="en-US" altLang="zh-CN" b="1"/>
              <a:t>7. </a:t>
            </a:r>
            <a:r>
              <a:rPr lang="zh-CN" altLang="en-US" b="1"/>
              <a:t>数据类型转换</a:t>
            </a:r>
          </a:p>
          <a:p>
            <a:pPr eaLnBrk="1" hangingPunct="1">
              <a:lnSpc>
                <a:spcPct val="115000"/>
              </a:lnSpc>
              <a:spcBef>
                <a:spcPct val="50000"/>
              </a:spcBef>
            </a:pPr>
            <a:r>
              <a:rPr lang="zh-CN" altLang="en-US"/>
              <a:t>       各种原始数据类型与</a:t>
            </a:r>
            <a:r>
              <a:rPr lang="en-US" altLang="zh-CN"/>
              <a:t>String</a:t>
            </a:r>
            <a:r>
              <a:rPr lang="zh-CN" altLang="en-US"/>
              <a:t>类型之间可以通过方法相互转换。</a:t>
            </a:r>
          </a:p>
          <a:p>
            <a:pPr eaLnBrk="1" hangingPunct="1">
              <a:lnSpc>
                <a:spcPct val="115000"/>
              </a:lnSpc>
              <a:spcBef>
                <a:spcPct val="50000"/>
              </a:spcBef>
            </a:pPr>
            <a:r>
              <a:rPr lang="zh-CN" altLang="en-US"/>
              <a:t>        </a:t>
            </a:r>
            <a:r>
              <a:rPr lang="en-US" altLang="zh-CN"/>
              <a:t>valueOf()</a:t>
            </a:r>
            <a:r>
              <a:rPr lang="zh-CN" altLang="en-US"/>
              <a:t>系列的静态方法用于从其它对象</a:t>
            </a:r>
            <a:r>
              <a:rPr lang="en-US" altLang="zh-CN"/>
              <a:t>(</a:t>
            </a:r>
            <a:r>
              <a:rPr lang="zh-CN" altLang="en-US"/>
              <a:t>原始数据类型对象</a:t>
            </a:r>
            <a:r>
              <a:rPr lang="en-US" altLang="zh-CN"/>
              <a:t>)</a:t>
            </a:r>
            <a:r>
              <a:rPr lang="zh-CN" altLang="en-US"/>
              <a:t>转换成字符串。例如：</a:t>
            </a:r>
          </a:p>
          <a:p>
            <a:pPr lvl="1" eaLnBrk="1" hangingPunct="1">
              <a:lnSpc>
                <a:spcPct val="115000"/>
              </a:lnSpc>
              <a:spcBef>
                <a:spcPct val="50000"/>
              </a:spcBef>
            </a:pPr>
            <a:r>
              <a:rPr lang="en-US" altLang="zh-CN"/>
              <a:t>public static String valueOf(Boolean b)</a:t>
            </a:r>
          </a:p>
          <a:p>
            <a:pPr lvl="1" eaLnBrk="1" hangingPunct="1">
              <a:lnSpc>
                <a:spcPct val="115000"/>
              </a:lnSpc>
              <a:spcBef>
                <a:spcPct val="50000"/>
              </a:spcBef>
            </a:pPr>
            <a:r>
              <a:rPr lang="en-US" altLang="zh-CN"/>
              <a:t>public static String valueOf(char c)</a:t>
            </a:r>
          </a:p>
          <a:p>
            <a:pPr lvl="1" eaLnBrk="1" hangingPunct="1">
              <a:lnSpc>
                <a:spcPct val="115000"/>
              </a:lnSpc>
              <a:spcBef>
                <a:spcPct val="50000"/>
              </a:spcBef>
            </a:pPr>
            <a:r>
              <a:rPr lang="en-US" altLang="zh-CN"/>
              <a:t>public static String valueOf(int i)</a:t>
            </a:r>
          </a:p>
          <a:p>
            <a:pPr lvl="1" eaLnBrk="1" hangingPunct="1">
              <a:lnSpc>
                <a:spcPct val="115000"/>
              </a:lnSpc>
              <a:spcBef>
                <a:spcPct val="50000"/>
              </a:spcBef>
            </a:pPr>
            <a:r>
              <a:rPr lang="en-US" altLang="zh-CN"/>
              <a:t>public static String valueOf(long l)</a:t>
            </a:r>
          </a:p>
          <a:p>
            <a:pPr lvl="1" eaLnBrk="1" hangingPunct="1">
              <a:lnSpc>
                <a:spcPct val="115000"/>
              </a:lnSpc>
              <a:spcBef>
                <a:spcPct val="50000"/>
              </a:spcBef>
            </a:pPr>
            <a:r>
              <a:rPr lang="en-US" altLang="zh-CN"/>
              <a:t>public static String valueOf(float f)</a:t>
            </a:r>
          </a:p>
          <a:p>
            <a:pPr lvl="1" eaLnBrk="1" hangingPunct="1">
              <a:lnSpc>
                <a:spcPct val="115000"/>
              </a:lnSpc>
              <a:spcBef>
                <a:spcPct val="50000"/>
              </a:spcBef>
            </a:pPr>
            <a:r>
              <a:rPr lang="en-US" altLang="zh-CN"/>
              <a:t>public static String valueOf(double d)</a:t>
            </a:r>
          </a:p>
        </p:txBody>
      </p:sp>
    </p:spTree>
  </p:cSld>
  <p:clrMapOvr>
    <a:masterClrMapping/>
  </p:clrMapOvr>
  <p:transition>
    <p:checke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8658" name="Text Box 4"/>
          <p:cNvSpPr txBox="1">
            <a:spLocks noChangeArrowheads="1"/>
          </p:cNvSpPr>
          <p:nvPr/>
        </p:nvSpPr>
        <p:spPr bwMode="auto">
          <a:xfrm>
            <a:off x="381000" y="762000"/>
            <a:ext cx="85344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选中</a:t>
            </a:r>
            <a:r>
              <a:rPr lang="en-US" altLang="zh-CN"/>
              <a:t>include</a:t>
            </a:r>
            <a:r>
              <a:rPr lang="zh-CN" altLang="en-US"/>
              <a:t>变量，单击“编辑”按钮，弹出标题为“编辑用户变量”的对话框，如图</a:t>
            </a:r>
            <a:r>
              <a:rPr lang="en-US" altLang="zh-CN"/>
              <a:t>1.3</a:t>
            </a:r>
            <a:r>
              <a:rPr lang="zh-CN" altLang="en-US"/>
              <a:t>所示。在变量值一栏的最后添加“</a:t>
            </a:r>
            <a:r>
              <a:rPr lang="en-US" altLang="zh-CN"/>
              <a:t>; D:\j2sdk1.4.0_01\include”</a:t>
            </a:r>
            <a:r>
              <a:rPr lang="zh-CN" altLang="en-US"/>
              <a:t>，“</a:t>
            </a:r>
            <a:r>
              <a:rPr lang="en-US" altLang="zh-CN"/>
              <a:t>;”</a:t>
            </a:r>
            <a:r>
              <a:rPr lang="zh-CN" altLang="en-US"/>
              <a:t>表示与前面的各项隔开，后面的路径是</a:t>
            </a:r>
            <a:r>
              <a:rPr lang="en-US" altLang="zh-CN"/>
              <a:t>JDK</a:t>
            </a:r>
            <a:r>
              <a:rPr lang="zh-CN" altLang="en-US"/>
              <a:t>包的安装路径下的</a:t>
            </a:r>
            <a:r>
              <a:rPr lang="en-US" altLang="zh-CN"/>
              <a:t>include</a:t>
            </a:r>
            <a:r>
              <a:rPr lang="zh-CN" altLang="en-US"/>
              <a:t>目录。图</a:t>
            </a:r>
            <a:r>
              <a:rPr lang="en-US" altLang="zh-CN"/>
              <a:t>1.3</a:t>
            </a:r>
            <a:r>
              <a:rPr lang="zh-CN" altLang="en-US"/>
              <a:t>为作者修改</a:t>
            </a:r>
            <a:r>
              <a:rPr lang="en-US" altLang="zh-CN"/>
              <a:t>include</a:t>
            </a:r>
            <a:r>
              <a:rPr lang="zh-CN" altLang="en-US"/>
              <a:t>变量的情况，注意你的安装路径可能与作者的有所不同，要以你的安装路径为基准进行修改。</a:t>
            </a:r>
          </a:p>
        </p:txBody>
      </p:sp>
    </p:spTree>
  </p:cSld>
  <p:clrMapOvr>
    <a:masterClrMapping/>
  </p:clrMapOvr>
  <p:transition>
    <p:blinds/>
  </p:transition>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6898" name="Text Box 2"/>
          <p:cNvSpPr txBox="1">
            <a:spLocks noChangeArrowheads="1"/>
          </p:cNvSpPr>
          <p:nvPr/>
        </p:nvSpPr>
        <p:spPr bwMode="auto">
          <a:xfrm>
            <a:off x="1584325" y="533400"/>
            <a:ext cx="4721225"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zh-CN" altLang="en-US"/>
              <a:t>具体实例如下：</a:t>
            </a:r>
          </a:p>
          <a:p>
            <a:pPr eaLnBrk="1" hangingPunct="1">
              <a:lnSpc>
                <a:spcPct val="200000"/>
              </a:lnSpc>
            </a:pPr>
            <a:r>
              <a:rPr lang="en-US" altLang="zh-CN"/>
              <a:t>(1) </a:t>
            </a:r>
            <a:r>
              <a:rPr lang="zh-CN" altLang="en-US"/>
              <a:t>从</a:t>
            </a:r>
            <a:r>
              <a:rPr lang="en-US" altLang="zh-CN"/>
              <a:t>int</a:t>
            </a:r>
            <a:r>
              <a:rPr lang="zh-CN" altLang="en-US"/>
              <a:t>转换到</a:t>
            </a:r>
            <a:r>
              <a:rPr lang="en-US" altLang="zh-CN"/>
              <a:t>String</a:t>
            </a:r>
            <a:r>
              <a:rPr lang="zh-CN" altLang="en-US"/>
              <a:t>。</a:t>
            </a:r>
          </a:p>
          <a:p>
            <a:pPr eaLnBrk="1" hangingPunct="1">
              <a:lnSpc>
                <a:spcPct val="200000"/>
              </a:lnSpc>
            </a:pPr>
            <a:r>
              <a:rPr lang="zh-CN" altLang="en-US"/>
              <a:t>例如：</a:t>
            </a:r>
          </a:p>
          <a:p>
            <a:pPr eaLnBrk="1" hangingPunct="1">
              <a:lnSpc>
                <a:spcPct val="200000"/>
              </a:lnSpc>
            </a:pPr>
            <a:r>
              <a:rPr lang="en-US" altLang="zh-CN"/>
              <a:t>int intvar = 1; </a:t>
            </a:r>
          </a:p>
          <a:p>
            <a:pPr eaLnBrk="1" hangingPunct="1">
              <a:lnSpc>
                <a:spcPct val="200000"/>
              </a:lnSpc>
            </a:pPr>
            <a:r>
              <a:rPr lang="en-US" altLang="zh-CN"/>
              <a:t>String strvar; </a:t>
            </a:r>
          </a:p>
          <a:p>
            <a:pPr eaLnBrk="1" hangingPunct="1">
              <a:lnSpc>
                <a:spcPct val="200000"/>
              </a:lnSpc>
            </a:pPr>
            <a:r>
              <a:rPr lang="en-US" altLang="zh-CN"/>
              <a:t>strvar = String.valueOf (intvar); //"1"</a:t>
            </a:r>
          </a:p>
        </p:txBody>
      </p:sp>
    </p:spTree>
  </p:cSld>
  <p:clrMapOvr>
    <a:masterClrMapping/>
  </p:clrMapOvr>
  <p:transition>
    <p:checker/>
  </p:transition>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22" name="Text Box 2"/>
          <p:cNvSpPr txBox="1">
            <a:spLocks noChangeArrowheads="1"/>
          </p:cNvSpPr>
          <p:nvPr/>
        </p:nvSpPr>
        <p:spPr bwMode="auto">
          <a:xfrm>
            <a:off x="1584325" y="523875"/>
            <a:ext cx="497522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a:t>(2) </a:t>
            </a:r>
            <a:r>
              <a:rPr lang="zh-CN" altLang="en-US"/>
              <a:t>从</a:t>
            </a:r>
            <a:r>
              <a:rPr lang="en-US" altLang="zh-CN"/>
              <a:t>float</a:t>
            </a:r>
            <a:r>
              <a:rPr lang="zh-CN" altLang="en-US"/>
              <a:t>转换到</a:t>
            </a:r>
            <a:r>
              <a:rPr lang="en-US" altLang="zh-CN"/>
              <a:t>String</a:t>
            </a:r>
            <a:r>
              <a:rPr lang="zh-CN" altLang="en-US"/>
              <a:t>。</a:t>
            </a:r>
          </a:p>
          <a:p>
            <a:pPr eaLnBrk="1" hangingPunct="1">
              <a:lnSpc>
                <a:spcPct val="200000"/>
              </a:lnSpc>
            </a:pPr>
            <a:r>
              <a:rPr lang="zh-CN" altLang="en-US"/>
              <a:t>例如：</a:t>
            </a:r>
          </a:p>
          <a:p>
            <a:pPr eaLnBrk="1" hangingPunct="1">
              <a:lnSpc>
                <a:spcPct val="200000"/>
              </a:lnSpc>
            </a:pPr>
            <a:r>
              <a:rPr lang="en-US" altLang="zh-CN"/>
              <a:t>float fltvar = 9.99f; </a:t>
            </a:r>
          </a:p>
          <a:p>
            <a:pPr eaLnBrk="1" hangingPunct="1">
              <a:lnSpc>
                <a:spcPct val="200000"/>
              </a:lnSpc>
            </a:pPr>
            <a:r>
              <a:rPr lang="en-US" altLang="zh-CN"/>
              <a:t>String strvar; </a:t>
            </a:r>
          </a:p>
          <a:p>
            <a:pPr eaLnBrk="1" hangingPunct="1">
              <a:lnSpc>
                <a:spcPct val="200000"/>
              </a:lnSpc>
            </a:pPr>
            <a:r>
              <a:rPr lang="en-US" altLang="zh-CN"/>
              <a:t>strvar = String.valueOf(fltvar); //"9.99"</a:t>
            </a:r>
          </a:p>
        </p:txBody>
      </p:sp>
    </p:spTree>
  </p:cSld>
  <p:clrMapOvr>
    <a:masterClrMapping/>
  </p:clrMapOvr>
  <p:transition>
    <p:checker/>
  </p:transition>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8946" name="Text Box 2"/>
          <p:cNvSpPr txBox="1">
            <a:spLocks noChangeArrowheads="1"/>
          </p:cNvSpPr>
          <p:nvPr/>
        </p:nvSpPr>
        <p:spPr bwMode="auto">
          <a:xfrm>
            <a:off x="1371600" y="600075"/>
            <a:ext cx="657542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a:t>(3) </a:t>
            </a:r>
            <a:r>
              <a:rPr lang="zh-CN" altLang="en-US"/>
              <a:t>从</a:t>
            </a:r>
            <a:r>
              <a:rPr lang="en-US" altLang="zh-CN"/>
              <a:t>double</a:t>
            </a:r>
            <a:r>
              <a:rPr lang="zh-CN" altLang="en-US"/>
              <a:t>转换到</a:t>
            </a:r>
            <a:r>
              <a:rPr lang="en-US" altLang="zh-CN"/>
              <a:t>String</a:t>
            </a:r>
            <a:r>
              <a:rPr lang="zh-CN" altLang="en-US"/>
              <a:t>。</a:t>
            </a:r>
          </a:p>
          <a:p>
            <a:pPr eaLnBrk="1" hangingPunct="1">
              <a:lnSpc>
                <a:spcPct val="200000"/>
              </a:lnSpc>
            </a:pPr>
            <a:r>
              <a:rPr lang="zh-CN" altLang="en-US"/>
              <a:t>例如：</a:t>
            </a:r>
          </a:p>
          <a:p>
            <a:pPr eaLnBrk="1" hangingPunct="1">
              <a:lnSpc>
                <a:spcPct val="200000"/>
              </a:lnSpc>
            </a:pPr>
            <a:r>
              <a:rPr lang="en-US" altLang="zh-CN"/>
              <a:t>double dblvar = 99999999.99; </a:t>
            </a:r>
          </a:p>
          <a:p>
            <a:pPr eaLnBrk="1" hangingPunct="1">
              <a:lnSpc>
                <a:spcPct val="200000"/>
              </a:lnSpc>
            </a:pPr>
            <a:r>
              <a:rPr lang="en-US" altLang="zh-CN"/>
              <a:t>String strvar; </a:t>
            </a:r>
          </a:p>
          <a:p>
            <a:pPr eaLnBrk="1" hangingPunct="1">
              <a:lnSpc>
                <a:spcPct val="200000"/>
              </a:lnSpc>
            </a:pPr>
            <a:r>
              <a:rPr lang="en-US" altLang="zh-CN"/>
              <a:t>strvar = String.valueOf (dblvar); //"9.999999999E7"</a:t>
            </a:r>
          </a:p>
        </p:txBody>
      </p:sp>
    </p:spTree>
  </p:cSld>
  <p:clrMapOvr>
    <a:masterClrMapping/>
  </p:clrMapOvr>
  <p:transition>
    <p:checker/>
  </p:transition>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9970" name="Text Box 2"/>
          <p:cNvSpPr txBox="1">
            <a:spLocks noChangeArrowheads="1"/>
          </p:cNvSpPr>
          <p:nvPr/>
        </p:nvSpPr>
        <p:spPr bwMode="auto">
          <a:xfrm>
            <a:off x="1676400" y="609600"/>
            <a:ext cx="477202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a:t>(4) </a:t>
            </a:r>
            <a:r>
              <a:rPr lang="zh-CN" altLang="en-US"/>
              <a:t>从</a:t>
            </a:r>
            <a:r>
              <a:rPr lang="en-US" altLang="zh-CN"/>
              <a:t>char</a:t>
            </a:r>
            <a:r>
              <a:rPr lang="zh-CN" altLang="en-US"/>
              <a:t>转换到</a:t>
            </a:r>
            <a:r>
              <a:rPr lang="en-US" altLang="zh-CN"/>
              <a:t>String</a:t>
            </a:r>
            <a:r>
              <a:rPr lang="zh-CN" altLang="en-US"/>
              <a:t>。</a:t>
            </a:r>
          </a:p>
          <a:p>
            <a:pPr eaLnBrk="1" hangingPunct="1">
              <a:lnSpc>
                <a:spcPct val="200000"/>
              </a:lnSpc>
            </a:pPr>
            <a:r>
              <a:rPr lang="zh-CN" altLang="en-US"/>
              <a:t>例如：</a:t>
            </a:r>
          </a:p>
          <a:p>
            <a:pPr eaLnBrk="1" hangingPunct="1">
              <a:lnSpc>
                <a:spcPct val="200000"/>
              </a:lnSpc>
            </a:pPr>
            <a:r>
              <a:rPr lang="en-US" altLang="zh-CN"/>
              <a:t>char chrvar = 'a'; </a:t>
            </a:r>
          </a:p>
          <a:p>
            <a:pPr eaLnBrk="1" hangingPunct="1">
              <a:lnSpc>
                <a:spcPct val="200000"/>
              </a:lnSpc>
            </a:pPr>
            <a:r>
              <a:rPr lang="en-US" altLang="zh-CN"/>
              <a:t>String strvar; </a:t>
            </a:r>
          </a:p>
          <a:p>
            <a:pPr eaLnBrk="1" hangingPunct="1">
              <a:lnSpc>
                <a:spcPct val="200000"/>
              </a:lnSpc>
            </a:pPr>
            <a:r>
              <a:rPr lang="en-US" altLang="zh-CN"/>
              <a:t>strvar = String.valueOf (chrvar); //"a"</a:t>
            </a:r>
          </a:p>
        </p:txBody>
      </p:sp>
    </p:spTree>
  </p:cSld>
  <p:clrMapOvr>
    <a:masterClrMapping/>
  </p:clrMapOvr>
  <p:transition>
    <p:checker/>
  </p:transition>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4" name="Text Box 2"/>
          <p:cNvSpPr txBox="1">
            <a:spLocks noChangeArrowheads="1"/>
          </p:cNvSpPr>
          <p:nvPr/>
        </p:nvSpPr>
        <p:spPr bwMode="auto">
          <a:xfrm>
            <a:off x="1216025" y="381000"/>
            <a:ext cx="70897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a:t>(5) </a:t>
            </a:r>
            <a:r>
              <a:rPr lang="zh-CN" altLang="en-US"/>
              <a:t>从</a:t>
            </a:r>
            <a:r>
              <a:rPr lang="en-US" altLang="zh-CN"/>
              <a:t>String</a:t>
            </a:r>
            <a:r>
              <a:rPr lang="zh-CN" altLang="en-US"/>
              <a:t>转换到</a:t>
            </a:r>
            <a:r>
              <a:rPr lang="en-US" altLang="zh-CN"/>
              <a:t>int</a:t>
            </a:r>
            <a:r>
              <a:rPr lang="zh-CN" altLang="en-US"/>
              <a:t>、</a:t>
            </a:r>
            <a:r>
              <a:rPr lang="en-US" altLang="zh-CN"/>
              <a:t>float</a:t>
            </a:r>
            <a:r>
              <a:rPr lang="zh-CN" altLang="en-US"/>
              <a:t>、</a:t>
            </a:r>
            <a:r>
              <a:rPr lang="en-US" altLang="zh-CN"/>
              <a:t>long</a:t>
            </a:r>
            <a:r>
              <a:rPr lang="zh-CN" altLang="en-US"/>
              <a:t>、</a:t>
            </a:r>
            <a:r>
              <a:rPr lang="en-US" altLang="zh-CN"/>
              <a:t>double</a:t>
            </a:r>
            <a:r>
              <a:rPr lang="zh-CN" altLang="en-US"/>
              <a:t>。</a:t>
            </a:r>
          </a:p>
          <a:p>
            <a:pPr eaLnBrk="1" hangingPunct="1">
              <a:lnSpc>
                <a:spcPct val="140000"/>
              </a:lnSpc>
            </a:pPr>
            <a:r>
              <a:rPr lang="zh-CN" altLang="en-US"/>
              <a:t>例如：</a:t>
            </a:r>
          </a:p>
          <a:p>
            <a:pPr eaLnBrk="1" hangingPunct="1">
              <a:lnSpc>
                <a:spcPct val="140000"/>
              </a:lnSpc>
            </a:pPr>
            <a:r>
              <a:rPr lang="en-US" altLang="zh-CN"/>
              <a:t>String intstr = "10"; </a:t>
            </a:r>
          </a:p>
          <a:p>
            <a:pPr eaLnBrk="1" hangingPunct="1">
              <a:lnSpc>
                <a:spcPct val="140000"/>
              </a:lnSpc>
            </a:pPr>
            <a:r>
              <a:rPr lang="en-US" altLang="zh-CN"/>
              <a:t>String fltstr = "10.1f"; </a:t>
            </a:r>
          </a:p>
          <a:p>
            <a:pPr eaLnBrk="1" hangingPunct="1">
              <a:lnSpc>
                <a:spcPct val="140000"/>
              </a:lnSpc>
            </a:pPr>
            <a:r>
              <a:rPr lang="en-US" altLang="zh-CN"/>
              <a:t>String longstr = "99999999"; </a:t>
            </a:r>
          </a:p>
          <a:p>
            <a:pPr eaLnBrk="1" hangingPunct="1">
              <a:lnSpc>
                <a:spcPct val="140000"/>
              </a:lnSpc>
            </a:pPr>
            <a:r>
              <a:rPr lang="en-US" altLang="zh-CN"/>
              <a:t>String dblstr = "99999999.9"; </a:t>
            </a:r>
          </a:p>
          <a:p>
            <a:pPr eaLnBrk="1" hangingPunct="1">
              <a:lnSpc>
                <a:spcPct val="140000"/>
              </a:lnSpc>
            </a:pPr>
            <a:endParaRPr lang="en-US" altLang="zh-CN"/>
          </a:p>
          <a:p>
            <a:pPr eaLnBrk="1" hangingPunct="1">
              <a:lnSpc>
                <a:spcPct val="140000"/>
              </a:lnSpc>
            </a:pPr>
            <a:r>
              <a:rPr lang="en-US" altLang="zh-CN"/>
              <a:t>int i = Integer.parseInt(intstr); //10</a:t>
            </a:r>
          </a:p>
          <a:p>
            <a:pPr eaLnBrk="1" hangingPunct="1">
              <a:lnSpc>
                <a:spcPct val="140000"/>
              </a:lnSpc>
            </a:pPr>
            <a:r>
              <a:rPr lang="en-US" altLang="zh-CN"/>
              <a:t>float f = Float.parseFloat(fltstr); //10.1</a:t>
            </a:r>
          </a:p>
          <a:p>
            <a:pPr eaLnBrk="1" hangingPunct="1">
              <a:lnSpc>
                <a:spcPct val="140000"/>
              </a:lnSpc>
            </a:pPr>
            <a:r>
              <a:rPr lang="en-US" altLang="zh-CN"/>
              <a:t>long lo = Long.parseLong(longstr); //99999999</a:t>
            </a:r>
          </a:p>
          <a:p>
            <a:pPr eaLnBrk="1" hangingPunct="1">
              <a:lnSpc>
                <a:spcPct val="140000"/>
              </a:lnSpc>
            </a:pPr>
            <a:r>
              <a:rPr lang="en-US" altLang="zh-CN"/>
              <a:t>double d = Double.parseDouble(dblstr); //9.99999999E7</a:t>
            </a:r>
          </a:p>
        </p:txBody>
      </p:sp>
    </p:spTree>
  </p:cSld>
  <p:clrMapOvr>
    <a:masterClrMapping/>
  </p:clrMapOvr>
  <p:transition>
    <p:checker/>
  </p:transition>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2018" name="Text Box 2"/>
          <p:cNvSpPr txBox="1">
            <a:spLocks noChangeArrowheads="1"/>
          </p:cNvSpPr>
          <p:nvPr/>
        </p:nvSpPr>
        <p:spPr bwMode="auto">
          <a:xfrm>
            <a:off x="1754188" y="523875"/>
            <a:ext cx="4418012"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a:t>(6) </a:t>
            </a:r>
            <a:r>
              <a:rPr lang="zh-CN" altLang="en-US"/>
              <a:t>从</a:t>
            </a:r>
            <a:r>
              <a:rPr lang="en-US" altLang="zh-CN"/>
              <a:t>String</a:t>
            </a:r>
            <a:r>
              <a:rPr lang="zh-CN" altLang="en-US"/>
              <a:t>转换到</a:t>
            </a:r>
            <a:r>
              <a:rPr lang="en-US" altLang="zh-CN"/>
              <a:t>byte</a:t>
            </a:r>
            <a:r>
              <a:rPr lang="zh-CN" altLang="en-US"/>
              <a:t>、</a:t>
            </a:r>
            <a:r>
              <a:rPr lang="en-US" altLang="zh-CN"/>
              <a:t>short</a:t>
            </a:r>
            <a:r>
              <a:rPr lang="zh-CN" altLang="en-US"/>
              <a:t>。</a:t>
            </a:r>
          </a:p>
          <a:p>
            <a:pPr eaLnBrk="1" hangingPunct="1">
              <a:lnSpc>
                <a:spcPct val="200000"/>
              </a:lnSpc>
            </a:pPr>
            <a:r>
              <a:rPr lang="zh-CN" altLang="en-US"/>
              <a:t>例如：</a:t>
            </a:r>
          </a:p>
          <a:p>
            <a:pPr eaLnBrk="1" hangingPunct="1">
              <a:lnSpc>
                <a:spcPct val="200000"/>
              </a:lnSpc>
            </a:pPr>
            <a:r>
              <a:rPr lang="en-US" altLang="zh-CN"/>
              <a:t>String str = "0"; </a:t>
            </a:r>
          </a:p>
          <a:p>
            <a:pPr eaLnBrk="1" hangingPunct="1">
              <a:lnSpc>
                <a:spcPct val="200000"/>
              </a:lnSpc>
            </a:pPr>
            <a:r>
              <a:rPr lang="en-US" altLang="zh-CN"/>
              <a:t>byte b = Byte.parseByte(str); //0</a:t>
            </a:r>
          </a:p>
          <a:p>
            <a:pPr eaLnBrk="1" hangingPunct="1">
              <a:lnSpc>
                <a:spcPct val="200000"/>
              </a:lnSpc>
            </a:pPr>
            <a:r>
              <a:rPr lang="en-US" altLang="zh-CN"/>
              <a:t>short sh = Short.parseShort(str);//0</a:t>
            </a:r>
          </a:p>
        </p:txBody>
      </p:sp>
    </p:spTree>
  </p:cSld>
  <p:clrMapOvr>
    <a:masterClrMapping/>
  </p:clrMapOvr>
  <p:transition>
    <p:checker/>
  </p:transition>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3042" name="Text Box 2"/>
          <p:cNvSpPr txBox="1">
            <a:spLocks noChangeArrowheads="1"/>
          </p:cNvSpPr>
          <p:nvPr/>
        </p:nvSpPr>
        <p:spPr bwMode="auto">
          <a:xfrm>
            <a:off x="1447800" y="838200"/>
            <a:ext cx="44910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a:t>(7) </a:t>
            </a:r>
            <a:r>
              <a:rPr lang="zh-CN" altLang="en-US"/>
              <a:t>从</a:t>
            </a:r>
            <a:r>
              <a:rPr lang="en-US" altLang="zh-CN"/>
              <a:t>String</a:t>
            </a:r>
            <a:r>
              <a:rPr lang="zh-CN" altLang="en-US"/>
              <a:t>转换到</a:t>
            </a:r>
            <a:r>
              <a:rPr lang="en-US" altLang="zh-CN"/>
              <a:t>char</a:t>
            </a:r>
            <a:r>
              <a:rPr lang="zh-CN" altLang="en-US"/>
              <a:t>。</a:t>
            </a:r>
          </a:p>
          <a:p>
            <a:pPr eaLnBrk="1" hangingPunct="1">
              <a:lnSpc>
                <a:spcPct val="200000"/>
              </a:lnSpc>
            </a:pPr>
            <a:r>
              <a:rPr lang="zh-CN" altLang="en-US"/>
              <a:t>例如：</a:t>
            </a:r>
          </a:p>
          <a:p>
            <a:pPr eaLnBrk="1" hangingPunct="1">
              <a:lnSpc>
                <a:spcPct val="200000"/>
              </a:lnSpc>
            </a:pPr>
            <a:r>
              <a:rPr lang="en-US" altLang="zh-CN"/>
              <a:t>String str = "abc"; </a:t>
            </a:r>
          </a:p>
          <a:p>
            <a:pPr eaLnBrk="1" hangingPunct="1">
              <a:lnSpc>
                <a:spcPct val="200000"/>
              </a:lnSpc>
            </a:pPr>
            <a:r>
              <a:rPr lang="en-US" altLang="zh-CN"/>
              <a:t>char a = str.charAt(0);//</a:t>
            </a:r>
            <a:r>
              <a:rPr lang="zh-CN" altLang="en-US"/>
              <a:t>返回字符</a:t>
            </a:r>
            <a:r>
              <a:rPr lang="en-US" altLang="zh-CN"/>
              <a:t>a </a:t>
            </a:r>
          </a:p>
        </p:txBody>
      </p:sp>
    </p:spTree>
  </p:cSld>
  <p:clrMapOvr>
    <a:masterClrMapping/>
  </p:clrMapOvr>
  <p:transition>
    <p:checker/>
  </p:transition>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4066" name="Text Box 2"/>
          <p:cNvSpPr txBox="1">
            <a:spLocks noChangeArrowheads="1"/>
          </p:cNvSpPr>
          <p:nvPr/>
        </p:nvSpPr>
        <p:spPr bwMode="auto">
          <a:xfrm>
            <a:off x="1600200" y="762000"/>
            <a:ext cx="5376863"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a:t>(8) </a:t>
            </a:r>
            <a:r>
              <a:rPr lang="zh-CN" altLang="en-US"/>
              <a:t>从</a:t>
            </a:r>
            <a:r>
              <a:rPr lang="en-US" altLang="zh-CN"/>
              <a:t>String</a:t>
            </a:r>
            <a:r>
              <a:rPr lang="zh-CN" altLang="en-US"/>
              <a:t>转换到</a:t>
            </a:r>
            <a:r>
              <a:rPr lang="en-US" altLang="zh-CN"/>
              <a:t>boolean</a:t>
            </a:r>
            <a:r>
              <a:rPr lang="zh-CN" altLang="en-US"/>
              <a:t>。</a:t>
            </a:r>
          </a:p>
          <a:p>
            <a:pPr eaLnBrk="1" hangingPunct="1">
              <a:lnSpc>
                <a:spcPct val="200000"/>
              </a:lnSpc>
            </a:pPr>
            <a:r>
              <a:rPr lang="zh-CN" altLang="en-US"/>
              <a:t>例如：</a:t>
            </a:r>
          </a:p>
          <a:p>
            <a:pPr eaLnBrk="1" hangingPunct="1">
              <a:lnSpc>
                <a:spcPct val="200000"/>
              </a:lnSpc>
            </a:pPr>
            <a:r>
              <a:rPr lang="en-US" altLang="zh-CN"/>
              <a:t>String str = "true"; </a:t>
            </a:r>
          </a:p>
          <a:p>
            <a:pPr eaLnBrk="1" hangingPunct="1">
              <a:lnSpc>
                <a:spcPct val="200000"/>
              </a:lnSpc>
            </a:pPr>
            <a:r>
              <a:rPr lang="en-US" altLang="zh-CN"/>
              <a:t>Boolean flag = Boolean.valueOf(str);//true</a:t>
            </a:r>
          </a:p>
        </p:txBody>
      </p:sp>
    </p:spTree>
  </p:cSld>
  <p:clrMapOvr>
    <a:masterClrMapping/>
  </p:clrMapOvr>
  <p:transition>
    <p:checker/>
  </p:transition>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5090" name="Text Box 2"/>
          <p:cNvSpPr txBox="1">
            <a:spLocks noChangeArrowheads="1"/>
          </p:cNvSpPr>
          <p:nvPr/>
        </p:nvSpPr>
        <p:spPr bwMode="auto">
          <a:xfrm>
            <a:off x="304800" y="304800"/>
            <a:ext cx="8610600" cy="640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b="1"/>
              <a:t>3.3.6  StringBuffer</a:t>
            </a:r>
            <a:r>
              <a:rPr lang="zh-CN" altLang="en-US" b="1"/>
              <a:t>类</a:t>
            </a:r>
          </a:p>
          <a:p>
            <a:pPr eaLnBrk="1" hangingPunct="1">
              <a:lnSpc>
                <a:spcPct val="130000"/>
              </a:lnSpc>
              <a:spcBef>
                <a:spcPct val="50000"/>
              </a:spcBef>
            </a:pPr>
            <a:r>
              <a:rPr lang="zh-CN" altLang="en-US"/>
              <a:t>        </a:t>
            </a:r>
            <a:r>
              <a:rPr lang="en-US" altLang="zh-CN"/>
              <a:t>StringBuffer</a:t>
            </a:r>
            <a:r>
              <a:rPr lang="zh-CN" altLang="en-US"/>
              <a:t>类提供了一个字符串的可变序列，类似于</a:t>
            </a:r>
            <a:r>
              <a:rPr lang="en-US" altLang="zh-CN"/>
              <a:t>String</a:t>
            </a:r>
            <a:r>
              <a:rPr lang="zh-CN" altLang="en-US"/>
              <a:t>类，但它对存储的字符序列可以任意修改，使用起来比</a:t>
            </a:r>
            <a:r>
              <a:rPr lang="en-US" altLang="zh-CN"/>
              <a:t>String</a:t>
            </a:r>
            <a:r>
              <a:rPr lang="zh-CN" altLang="en-US"/>
              <a:t>类灵活得多。它常用的构造函数为：</a:t>
            </a:r>
          </a:p>
          <a:p>
            <a:pPr lvl="1" eaLnBrk="1" hangingPunct="1">
              <a:lnSpc>
                <a:spcPct val="130000"/>
              </a:lnSpc>
              <a:spcBef>
                <a:spcPct val="50000"/>
              </a:spcBef>
            </a:pPr>
            <a:r>
              <a:rPr lang="zh-CN" altLang="en-US"/>
              <a:t>  </a:t>
            </a:r>
            <a:r>
              <a:rPr lang="en-US" altLang="zh-CN"/>
              <a:t>StringBuffer() </a:t>
            </a:r>
          </a:p>
          <a:p>
            <a:pPr lvl="1" eaLnBrk="1" hangingPunct="1">
              <a:lnSpc>
                <a:spcPct val="130000"/>
              </a:lnSpc>
              <a:spcBef>
                <a:spcPct val="50000"/>
              </a:spcBef>
            </a:pPr>
            <a:r>
              <a:rPr lang="en-US" altLang="zh-CN"/>
              <a:t>  </a:t>
            </a:r>
            <a:r>
              <a:rPr lang="zh-CN" altLang="en-US"/>
              <a:t>构造一个空</a:t>
            </a:r>
            <a:r>
              <a:rPr lang="en-US" altLang="zh-CN"/>
              <a:t>StringBuffer</a:t>
            </a:r>
            <a:r>
              <a:rPr lang="zh-CN" altLang="en-US"/>
              <a:t>对象，初始容量为</a:t>
            </a:r>
            <a:r>
              <a:rPr lang="en-US" altLang="zh-CN"/>
              <a:t>16</a:t>
            </a:r>
            <a:r>
              <a:rPr lang="zh-CN" altLang="en-US"/>
              <a:t>个字符。 </a:t>
            </a:r>
          </a:p>
          <a:p>
            <a:pPr lvl="1" eaLnBrk="1" hangingPunct="1">
              <a:lnSpc>
                <a:spcPct val="130000"/>
              </a:lnSpc>
              <a:spcBef>
                <a:spcPct val="50000"/>
              </a:spcBef>
            </a:pPr>
            <a:r>
              <a:rPr lang="zh-CN" altLang="en-US"/>
              <a:t>  </a:t>
            </a:r>
            <a:r>
              <a:rPr lang="en-US" altLang="zh-CN"/>
              <a:t>StringBuffer(String str) </a:t>
            </a:r>
          </a:p>
          <a:p>
            <a:pPr lvl="1" eaLnBrk="1" hangingPunct="1">
              <a:lnSpc>
                <a:spcPct val="130000"/>
              </a:lnSpc>
              <a:spcBef>
                <a:spcPct val="50000"/>
              </a:spcBef>
            </a:pPr>
            <a:r>
              <a:rPr lang="en-US" altLang="zh-CN"/>
              <a:t>  </a:t>
            </a:r>
            <a:r>
              <a:rPr lang="zh-CN" altLang="en-US"/>
              <a:t>构造一个</a:t>
            </a:r>
            <a:r>
              <a:rPr lang="en-US" altLang="zh-CN"/>
              <a:t>StringBuffer</a:t>
            </a:r>
            <a:r>
              <a:rPr lang="zh-CN" altLang="en-US"/>
              <a:t>对象，初始内容为字符串</a:t>
            </a:r>
            <a:r>
              <a:rPr lang="en-US" altLang="zh-CN"/>
              <a:t>str</a:t>
            </a:r>
            <a:r>
              <a:rPr lang="zh-CN" altLang="en-US"/>
              <a:t>的拷贝。</a:t>
            </a:r>
          </a:p>
          <a:p>
            <a:pPr lvl="1" eaLnBrk="1" hangingPunct="1">
              <a:lnSpc>
                <a:spcPct val="130000"/>
              </a:lnSpc>
              <a:spcBef>
                <a:spcPct val="50000"/>
              </a:spcBef>
            </a:pPr>
            <a:r>
              <a:rPr lang="zh-CN" altLang="en-US"/>
              <a:t>        对于</a:t>
            </a:r>
            <a:r>
              <a:rPr lang="en-US" altLang="zh-CN"/>
              <a:t>StringBuffer</a:t>
            </a:r>
            <a:r>
              <a:rPr lang="zh-CN" altLang="en-US"/>
              <a:t>类，除了</a:t>
            </a:r>
            <a:r>
              <a:rPr lang="en-US" altLang="zh-CN"/>
              <a:t>String</a:t>
            </a:r>
            <a:r>
              <a:rPr lang="zh-CN" altLang="en-US"/>
              <a:t>类中常用的像长度、字符串截取、字符串检索的方法可以使用之外，还有两个较为方便的方法系列，即</a:t>
            </a:r>
            <a:r>
              <a:rPr lang="en-US" altLang="zh-CN"/>
              <a:t>append</a:t>
            </a:r>
            <a:r>
              <a:rPr lang="zh-CN" altLang="en-US"/>
              <a:t>方法系列和</a:t>
            </a:r>
            <a:r>
              <a:rPr lang="en-US" altLang="zh-CN"/>
              <a:t>insert</a:t>
            </a:r>
            <a:r>
              <a:rPr lang="zh-CN" altLang="en-US"/>
              <a:t>方法系列。</a:t>
            </a:r>
          </a:p>
        </p:txBody>
      </p:sp>
    </p:spTree>
  </p:cSld>
  <p:clrMapOvr>
    <a:masterClrMapping/>
  </p:clrMapOvr>
  <p:transition>
    <p:checker/>
  </p:transition>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6114" name="Text Box 2"/>
          <p:cNvSpPr txBox="1">
            <a:spLocks noChangeArrowheads="1"/>
          </p:cNvSpPr>
          <p:nvPr/>
        </p:nvSpPr>
        <p:spPr bwMode="auto">
          <a:xfrm>
            <a:off x="304800" y="457200"/>
            <a:ext cx="8610600" cy="604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(1) append</a:t>
            </a:r>
            <a:r>
              <a:rPr lang="zh-CN" altLang="en-US"/>
              <a:t>方法系列根据参数的数据类型在</a:t>
            </a:r>
            <a:r>
              <a:rPr lang="en-US" altLang="zh-CN"/>
              <a:t>StringBuffer</a:t>
            </a:r>
            <a:r>
              <a:rPr lang="zh-CN" altLang="en-US"/>
              <a:t>对象的末尾直接进行数据添加。</a:t>
            </a:r>
          </a:p>
          <a:p>
            <a:pPr lvl="1" eaLnBrk="1" hangingPunct="1">
              <a:lnSpc>
                <a:spcPct val="80000"/>
              </a:lnSpc>
              <a:spcBef>
                <a:spcPct val="50000"/>
              </a:spcBef>
            </a:pPr>
            <a:r>
              <a:rPr lang="en-US" altLang="zh-CN"/>
              <a:t>public StringBuffer append(boolean b) </a:t>
            </a:r>
          </a:p>
          <a:p>
            <a:pPr lvl="1" eaLnBrk="1" hangingPunct="1">
              <a:lnSpc>
                <a:spcPct val="80000"/>
              </a:lnSpc>
              <a:spcBef>
                <a:spcPct val="50000"/>
              </a:spcBef>
            </a:pPr>
            <a:r>
              <a:rPr lang="en-US" altLang="zh-CN"/>
              <a:t>public StringBuffer append(char c) </a:t>
            </a:r>
          </a:p>
          <a:p>
            <a:pPr lvl="1" eaLnBrk="1" hangingPunct="1">
              <a:lnSpc>
                <a:spcPct val="80000"/>
              </a:lnSpc>
              <a:spcBef>
                <a:spcPct val="50000"/>
              </a:spcBef>
            </a:pPr>
            <a:r>
              <a:rPr lang="en-US" altLang="zh-CN"/>
              <a:t>public StringBuffer append(char[] str) </a:t>
            </a:r>
          </a:p>
          <a:p>
            <a:pPr lvl="1" eaLnBrk="1" hangingPunct="1">
              <a:lnSpc>
                <a:spcPct val="80000"/>
              </a:lnSpc>
              <a:spcBef>
                <a:spcPct val="50000"/>
              </a:spcBef>
            </a:pPr>
            <a:r>
              <a:rPr lang="en-US" altLang="zh-CN"/>
              <a:t>public StringBuffer append(char[] str, int offset, int len) </a:t>
            </a:r>
          </a:p>
          <a:p>
            <a:pPr lvl="1" eaLnBrk="1" hangingPunct="1">
              <a:lnSpc>
                <a:spcPct val="80000"/>
              </a:lnSpc>
              <a:spcBef>
                <a:spcPct val="50000"/>
              </a:spcBef>
            </a:pPr>
            <a:r>
              <a:rPr lang="en-US" altLang="zh-CN"/>
              <a:t>public StringBuffer append(double d) </a:t>
            </a:r>
          </a:p>
          <a:p>
            <a:pPr lvl="1" eaLnBrk="1" hangingPunct="1">
              <a:lnSpc>
                <a:spcPct val="80000"/>
              </a:lnSpc>
              <a:spcBef>
                <a:spcPct val="50000"/>
              </a:spcBef>
            </a:pPr>
            <a:r>
              <a:rPr lang="en-US" altLang="zh-CN"/>
              <a:t>public StringBuffer append(float f) </a:t>
            </a:r>
          </a:p>
          <a:p>
            <a:pPr lvl="1" eaLnBrk="1" hangingPunct="1">
              <a:lnSpc>
                <a:spcPct val="80000"/>
              </a:lnSpc>
              <a:spcBef>
                <a:spcPct val="50000"/>
              </a:spcBef>
            </a:pPr>
            <a:r>
              <a:rPr lang="en-US" altLang="zh-CN"/>
              <a:t>public StringBuffer append(int i) </a:t>
            </a:r>
          </a:p>
          <a:p>
            <a:pPr lvl="1" eaLnBrk="1" hangingPunct="1">
              <a:lnSpc>
                <a:spcPct val="80000"/>
              </a:lnSpc>
              <a:spcBef>
                <a:spcPct val="50000"/>
              </a:spcBef>
            </a:pPr>
            <a:r>
              <a:rPr lang="en-US" altLang="zh-CN"/>
              <a:t>public StringBuffer append(long l) </a:t>
            </a:r>
          </a:p>
          <a:p>
            <a:pPr lvl="1" eaLnBrk="1" hangingPunct="1">
              <a:lnSpc>
                <a:spcPct val="80000"/>
              </a:lnSpc>
              <a:spcBef>
                <a:spcPct val="50000"/>
              </a:spcBef>
            </a:pPr>
            <a:r>
              <a:rPr lang="en-US" altLang="zh-CN"/>
              <a:t>public StringBuffer append(Object obj) </a:t>
            </a:r>
          </a:p>
          <a:p>
            <a:pPr lvl="1" eaLnBrk="1" hangingPunct="1">
              <a:lnSpc>
                <a:spcPct val="80000"/>
              </a:lnSpc>
              <a:spcBef>
                <a:spcPct val="50000"/>
              </a:spcBef>
            </a:pPr>
            <a:r>
              <a:rPr lang="en-US" altLang="zh-CN"/>
              <a:t>public StringBuffer append(String str) </a:t>
            </a:r>
          </a:p>
          <a:p>
            <a:pPr lvl="1" eaLnBrk="1" hangingPunct="1">
              <a:lnSpc>
                <a:spcPct val="80000"/>
              </a:lnSpc>
              <a:spcBef>
                <a:spcPct val="50000"/>
              </a:spcBef>
            </a:pPr>
            <a:r>
              <a:rPr lang="en-US" altLang="zh-CN"/>
              <a:t>public StringBuffer append(StringBuffer sb) </a:t>
            </a:r>
          </a:p>
        </p:txBody>
      </p:sp>
    </p:spTree>
  </p:cSld>
  <p:clrMapOvr>
    <a:masterClrMapping/>
  </p:clrMapOvr>
  <p:transition>
    <p:checker/>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3298" name="Oval 2"/>
          <p:cNvSpPr>
            <a:spLocks noChangeArrowheads="1"/>
          </p:cNvSpPr>
          <p:nvPr/>
        </p:nvSpPr>
        <p:spPr bwMode="auto">
          <a:xfrm>
            <a:off x="1371600" y="0"/>
            <a:ext cx="6629400" cy="68580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a:p>
        </p:txBody>
      </p:sp>
      <p:sp>
        <p:nvSpPr>
          <p:cNvPr id="183299" name="Text Box 3"/>
          <p:cNvSpPr txBox="1">
            <a:spLocks noChangeArrowheads="1"/>
          </p:cNvSpPr>
          <p:nvPr/>
        </p:nvSpPr>
        <p:spPr bwMode="auto">
          <a:xfrm>
            <a:off x="3962400" y="182563"/>
            <a:ext cx="1409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ea typeface="黑体" panose="02010609060101010101" pitchFamily="49" charset="-122"/>
              </a:rPr>
              <a:t>目   录</a:t>
            </a:r>
            <a:r>
              <a:rPr lang="zh-CN" altLang="en-US" sz="3200" b="1"/>
              <a:t> </a:t>
            </a:r>
          </a:p>
        </p:txBody>
      </p:sp>
      <p:sp>
        <p:nvSpPr>
          <p:cNvPr id="183300" name="Rectangle 4"/>
          <p:cNvSpPr>
            <a:spLocks noChangeArrowheads="1"/>
          </p:cNvSpPr>
          <p:nvPr/>
        </p:nvSpPr>
        <p:spPr bwMode="auto">
          <a:xfrm>
            <a:off x="2819400" y="838200"/>
            <a:ext cx="4572000" cy="553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60000"/>
              </a:lnSpc>
              <a:spcBef>
                <a:spcPct val="50000"/>
              </a:spcBef>
            </a:pPr>
            <a:r>
              <a:rPr lang="zh-CN" altLang="en-US" b="1">
                <a:ea typeface="黑体" panose="02010609060101010101" pitchFamily="49" charset="-122"/>
                <a:hlinkClick r:id="rId2" action="ppaction://hlinkpres?slideindex=1&amp;slidetitle=PowerPoint 演示文稿"/>
              </a:rPr>
              <a:t>第</a:t>
            </a:r>
            <a:r>
              <a:rPr lang="en-US" altLang="zh-CN" b="1">
                <a:ea typeface="黑体" panose="02010609060101010101" pitchFamily="49" charset="-122"/>
                <a:hlinkClick r:id="rId2" action="ppaction://hlinkpres?slideindex=1&amp;slidetitle=PowerPoint 演示文稿"/>
              </a:rPr>
              <a:t>1</a:t>
            </a:r>
            <a:r>
              <a:rPr lang="zh-CN" altLang="en-US" b="1">
                <a:ea typeface="黑体" panose="02010609060101010101" pitchFamily="49" charset="-122"/>
                <a:hlinkClick r:id="rId2" action="ppaction://hlinkpres?slideindex=1&amp;slidetitle=PowerPoint 演示文稿"/>
              </a:rPr>
              <a:t>章	</a:t>
            </a:r>
            <a:r>
              <a:rPr lang="en-US" altLang="zh-CN" b="1">
                <a:ea typeface="黑体" panose="02010609060101010101" pitchFamily="49" charset="-122"/>
                <a:hlinkClick r:id="rId2" action="ppaction://hlinkpres?slideindex=1&amp;slidetitle=PowerPoint 演示文稿"/>
              </a:rPr>
              <a:t>Java</a:t>
            </a:r>
            <a:r>
              <a:rPr lang="zh-CN" altLang="en-US" b="1">
                <a:ea typeface="黑体" panose="02010609060101010101" pitchFamily="49" charset="-122"/>
                <a:hlinkClick r:id="rId2" action="ppaction://hlinkpres?slideindex=1&amp;slidetitle=PowerPoint 演示文稿"/>
              </a:rPr>
              <a:t>环境及配置</a:t>
            </a:r>
            <a:endParaRPr lang="zh-CN" altLang="en-US" b="1">
              <a:ea typeface="黑体" panose="02010609060101010101" pitchFamily="49" charset="-122"/>
            </a:endParaRPr>
          </a:p>
          <a:p>
            <a:pPr eaLnBrk="1" hangingPunct="1">
              <a:lnSpc>
                <a:spcPct val="60000"/>
              </a:lnSpc>
              <a:spcBef>
                <a:spcPct val="50000"/>
              </a:spcBef>
            </a:pPr>
            <a:r>
              <a:rPr lang="zh-CN" altLang="en-US" b="1">
                <a:ea typeface="黑体" panose="02010609060101010101" pitchFamily="49" charset="-122"/>
                <a:hlinkClick r:id="rId3" action="ppaction://hlinkpres?slideindex=1&amp;slidetitle=PowerPoint 演示文稿"/>
              </a:rPr>
              <a:t>第</a:t>
            </a:r>
            <a:r>
              <a:rPr lang="en-US" altLang="zh-CN" b="1">
                <a:ea typeface="黑体" panose="02010609060101010101" pitchFamily="49" charset="-122"/>
                <a:hlinkClick r:id="rId3" action="ppaction://hlinkpres?slideindex=1&amp;slidetitle=PowerPoint 演示文稿"/>
              </a:rPr>
              <a:t>2</a:t>
            </a:r>
            <a:r>
              <a:rPr lang="zh-CN" altLang="en-US" b="1">
                <a:ea typeface="黑体" panose="02010609060101010101" pitchFamily="49" charset="-122"/>
                <a:hlinkClick r:id="rId3" action="ppaction://hlinkpres?slideindex=1&amp;slidetitle=PowerPoint 演示文稿"/>
              </a:rPr>
              <a:t>章  </a:t>
            </a:r>
            <a:r>
              <a:rPr lang="en-US" altLang="zh-CN" b="1">
                <a:ea typeface="黑体" panose="02010609060101010101" pitchFamily="49" charset="-122"/>
                <a:hlinkClick r:id="rId3" action="ppaction://hlinkpres?slideindex=1&amp;slidetitle=PowerPoint 演示文稿"/>
              </a:rPr>
              <a:t>Java</a:t>
            </a:r>
            <a:r>
              <a:rPr lang="zh-CN" altLang="en-US" b="1">
                <a:ea typeface="黑体" panose="02010609060101010101" pitchFamily="49" charset="-122"/>
                <a:hlinkClick r:id="rId3" action="ppaction://hlinkpres?slideindex=1&amp;slidetitle=PowerPoint 演示文稿"/>
              </a:rPr>
              <a:t>基本语法</a:t>
            </a:r>
            <a:r>
              <a:rPr lang="zh-CN" altLang="en-US" b="1">
                <a:hlinkClick r:id="rId3" action="ppaction://hlinkpres?slideindex=1&amp;slidetitle=PowerPoint 演示文稿"/>
              </a:rPr>
              <a:t> </a:t>
            </a:r>
            <a:endParaRPr lang="zh-CN" altLang="en-US" b="1"/>
          </a:p>
          <a:p>
            <a:pPr eaLnBrk="1" hangingPunct="1">
              <a:lnSpc>
                <a:spcPct val="60000"/>
              </a:lnSpc>
              <a:spcBef>
                <a:spcPct val="50000"/>
              </a:spcBef>
            </a:pPr>
            <a:r>
              <a:rPr lang="zh-CN" altLang="en-US" b="1">
                <a:ea typeface="黑体" panose="02010609060101010101" pitchFamily="49" charset="-122"/>
                <a:hlinkClick r:id="rId4" action="ppaction://hlinkpres?slideindex=1&amp;slidetitle=PowerPoint 演示文稿"/>
              </a:rPr>
              <a:t>第</a:t>
            </a:r>
            <a:r>
              <a:rPr lang="en-US" altLang="zh-CN" b="1">
                <a:ea typeface="黑体" panose="02010609060101010101" pitchFamily="49" charset="-122"/>
                <a:hlinkClick r:id="rId4" action="ppaction://hlinkpres?slideindex=1&amp;slidetitle=PowerPoint 演示文稿"/>
              </a:rPr>
              <a:t>3</a:t>
            </a:r>
            <a:r>
              <a:rPr lang="zh-CN" altLang="en-US" b="1">
                <a:ea typeface="黑体" panose="02010609060101010101" pitchFamily="49" charset="-122"/>
                <a:hlinkClick r:id="rId4" action="ppaction://hlinkpres?slideindex=1&amp;slidetitle=PowerPoint 演示文稿"/>
              </a:rPr>
              <a:t>章  类和接口</a:t>
            </a:r>
            <a:r>
              <a:rPr lang="zh-CN" altLang="en-US" b="1">
                <a:hlinkClick r:id="rId4" action="ppaction://hlinkpres?slideindex=1&amp;slidetitle=PowerPoint 演示文稿"/>
              </a:rPr>
              <a:t> </a:t>
            </a:r>
            <a:endParaRPr lang="zh-CN" altLang="en-US" b="1"/>
          </a:p>
          <a:p>
            <a:pPr eaLnBrk="1" hangingPunct="1">
              <a:lnSpc>
                <a:spcPct val="60000"/>
              </a:lnSpc>
              <a:spcBef>
                <a:spcPct val="50000"/>
              </a:spcBef>
            </a:pPr>
            <a:r>
              <a:rPr lang="zh-CN" altLang="en-US" b="1">
                <a:ea typeface="黑体" panose="02010609060101010101" pitchFamily="49" charset="-122"/>
                <a:hlinkClick r:id="rId5" action="ppaction://hlinkpres?slideindex=1&amp;slidetitle=PowerPoint 演示文稿"/>
              </a:rPr>
              <a:t>第</a:t>
            </a:r>
            <a:r>
              <a:rPr lang="en-US" altLang="zh-CN" b="1">
                <a:ea typeface="黑体" panose="02010609060101010101" pitchFamily="49" charset="-122"/>
                <a:hlinkClick r:id="rId5" action="ppaction://hlinkpres?slideindex=1&amp;slidetitle=PowerPoint 演示文稿"/>
              </a:rPr>
              <a:t>4</a:t>
            </a:r>
            <a:r>
              <a:rPr lang="zh-CN" altLang="en-US" b="1">
                <a:ea typeface="黑体" panose="02010609060101010101" pitchFamily="49" charset="-122"/>
                <a:hlinkClick r:id="rId5" action="ppaction://hlinkpres?slideindex=1&amp;slidetitle=PowerPoint 演示文稿"/>
              </a:rPr>
              <a:t>章  </a:t>
            </a:r>
            <a:r>
              <a:rPr lang="en-US" altLang="zh-CN" b="1">
                <a:ea typeface="黑体" panose="02010609060101010101" pitchFamily="49" charset="-122"/>
                <a:hlinkClick r:id="rId5" action="ppaction://hlinkpres?slideindex=1&amp;slidetitle=PowerPoint 演示文稿"/>
              </a:rPr>
              <a:t>Java Applet</a:t>
            </a:r>
            <a:r>
              <a:rPr lang="en-US" altLang="zh-CN" b="1">
                <a:hlinkClick r:id="rId5" action="ppaction://hlinkpres?slideindex=1&amp;slidetitle=PowerPoint 演示文稿"/>
              </a:rPr>
              <a:t> </a:t>
            </a:r>
            <a:endParaRPr lang="en-US" altLang="zh-CN" b="1"/>
          </a:p>
          <a:p>
            <a:pPr eaLnBrk="1" hangingPunct="1">
              <a:lnSpc>
                <a:spcPct val="60000"/>
              </a:lnSpc>
              <a:spcBef>
                <a:spcPct val="50000"/>
              </a:spcBef>
            </a:pPr>
            <a:r>
              <a:rPr lang="zh-CN" altLang="en-US" b="1">
                <a:ea typeface="黑体" panose="02010609060101010101" pitchFamily="49" charset="-122"/>
                <a:hlinkClick r:id="rId6" action="ppaction://hlinkpres?slideindex=1&amp;slidetitle=PowerPoint 演示文稿"/>
              </a:rPr>
              <a:t>第</a:t>
            </a:r>
            <a:r>
              <a:rPr lang="en-US" altLang="zh-CN" b="1">
                <a:ea typeface="黑体" panose="02010609060101010101" pitchFamily="49" charset="-122"/>
                <a:hlinkClick r:id="rId6" action="ppaction://hlinkpres?slideindex=1&amp;slidetitle=PowerPoint 演示文稿"/>
              </a:rPr>
              <a:t>5</a:t>
            </a:r>
            <a:r>
              <a:rPr lang="zh-CN" altLang="en-US" b="1">
                <a:ea typeface="黑体" panose="02010609060101010101" pitchFamily="49" charset="-122"/>
                <a:hlinkClick r:id="rId6" action="ppaction://hlinkpres?slideindex=1&amp;slidetitle=PowerPoint 演示文稿"/>
              </a:rPr>
              <a:t>章  </a:t>
            </a:r>
            <a:r>
              <a:rPr lang="en-US" altLang="zh-CN" b="1">
                <a:ea typeface="黑体" panose="02010609060101010101" pitchFamily="49" charset="-122"/>
                <a:hlinkClick r:id="rId6" action="ppaction://hlinkpres?slideindex=1&amp;slidetitle=PowerPoint 演示文稿"/>
              </a:rPr>
              <a:t>Java</a:t>
            </a:r>
            <a:r>
              <a:rPr lang="zh-CN" altLang="en-US" b="1">
                <a:ea typeface="黑体" panose="02010609060101010101" pitchFamily="49" charset="-122"/>
                <a:hlinkClick r:id="rId6" action="ppaction://hlinkpres?slideindex=1&amp;slidetitle=PowerPoint 演示文稿"/>
              </a:rPr>
              <a:t>图形处理</a:t>
            </a:r>
            <a:r>
              <a:rPr lang="zh-CN" altLang="en-US" b="1">
                <a:hlinkClick r:id="rId6" action="ppaction://hlinkpres?slideindex=1&amp;slidetitle=PowerPoint 演示文稿"/>
              </a:rPr>
              <a:t> </a:t>
            </a:r>
            <a:endParaRPr lang="zh-CN" altLang="en-US" b="1"/>
          </a:p>
          <a:p>
            <a:pPr eaLnBrk="1" hangingPunct="1">
              <a:lnSpc>
                <a:spcPct val="60000"/>
              </a:lnSpc>
              <a:spcBef>
                <a:spcPct val="50000"/>
              </a:spcBef>
            </a:pPr>
            <a:r>
              <a:rPr lang="zh-CN" altLang="en-US" b="1">
                <a:ea typeface="黑体" panose="02010609060101010101" pitchFamily="49" charset="-122"/>
                <a:hlinkClick r:id="rId7" action="ppaction://hlinkpres?slideindex=1&amp;slidetitle=PowerPoint 演示文稿"/>
              </a:rPr>
              <a:t>第</a:t>
            </a:r>
            <a:r>
              <a:rPr lang="en-US" altLang="zh-CN" b="1">
                <a:ea typeface="黑体" panose="02010609060101010101" pitchFamily="49" charset="-122"/>
                <a:hlinkClick r:id="rId7" action="ppaction://hlinkpres?slideindex=1&amp;slidetitle=PowerPoint 演示文稿"/>
              </a:rPr>
              <a:t>6</a:t>
            </a:r>
            <a:r>
              <a:rPr lang="zh-CN" altLang="en-US" b="1">
                <a:ea typeface="黑体" panose="02010609060101010101" pitchFamily="49" charset="-122"/>
                <a:hlinkClick r:id="rId7" action="ppaction://hlinkpres?slideindex=1&amp;slidetitle=PowerPoint 演示文稿"/>
              </a:rPr>
              <a:t>章  </a:t>
            </a:r>
            <a:r>
              <a:rPr lang="en-US" altLang="zh-CN" b="1">
                <a:ea typeface="黑体" panose="02010609060101010101" pitchFamily="49" charset="-122"/>
                <a:hlinkClick r:id="rId7" action="ppaction://hlinkpres?slideindex=1&amp;slidetitle=PowerPoint 演示文稿"/>
              </a:rPr>
              <a:t>Java</a:t>
            </a:r>
            <a:r>
              <a:rPr lang="zh-CN" altLang="en-US" b="1">
                <a:ea typeface="黑体" panose="02010609060101010101" pitchFamily="49" charset="-122"/>
                <a:hlinkClick r:id="rId7" action="ppaction://hlinkpres?slideindex=1&amp;slidetitle=PowerPoint 演示文稿"/>
              </a:rPr>
              <a:t>用户界面技术</a:t>
            </a:r>
            <a:r>
              <a:rPr lang="zh-CN" altLang="en-US" b="1">
                <a:hlinkClick r:id="rId7" action="ppaction://hlinkpres?slideindex=1&amp;slidetitle=PowerPoint 演示文稿"/>
              </a:rPr>
              <a:t> </a:t>
            </a:r>
            <a:endParaRPr lang="zh-CN" altLang="en-US" b="1"/>
          </a:p>
          <a:p>
            <a:pPr eaLnBrk="1" hangingPunct="1">
              <a:lnSpc>
                <a:spcPct val="60000"/>
              </a:lnSpc>
              <a:spcBef>
                <a:spcPct val="50000"/>
              </a:spcBef>
            </a:pPr>
            <a:r>
              <a:rPr lang="zh-CN" altLang="en-US" b="1">
                <a:ea typeface="黑体" panose="02010609060101010101" pitchFamily="49" charset="-122"/>
                <a:hlinkClick r:id="rId8" action="ppaction://hlinkpres?slideindex=1&amp;slidetitle=PowerPoint 演示文稿"/>
              </a:rPr>
              <a:t>第</a:t>
            </a:r>
            <a:r>
              <a:rPr lang="en-US" altLang="zh-CN" b="1">
                <a:ea typeface="黑体" panose="02010609060101010101" pitchFamily="49" charset="-122"/>
                <a:hlinkClick r:id="rId8" action="ppaction://hlinkpres?slideindex=1&amp;slidetitle=PowerPoint 演示文稿"/>
              </a:rPr>
              <a:t>7</a:t>
            </a:r>
            <a:r>
              <a:rPr lang="zh-CN" altLang="en-US" b="1">
                <a:ea typeface="黑体" panose="02010609060101010101" pitchFamily="49" charset="-122"/>
                <a:hlinkClick r:id="rId8" action="ppaction://hlinkpres?slideindex=1&amp;slidetitle=PowerPoint 演示文稿"/>
              </a:rPr>
              <a:t>章  异常、事件和多线程机制</a:t>
            </a:r>
            <a:r>
              <a:rPr lang="zh-CN" altLang="en-US" b="1">
                <a:hlinkClick r:id="rId8" action="ppaction://hlinkpres?slideindex=1&amp;slidetitle=PowerPoint 演示文稿"/>
              </a:rPr>
              <a:t> </a:t>
            </a:r>
            <a:endParaRPr lang="zh-CN" altLang="en-US" b="1"/>
          </a:p>
          <a:p>
            <a:pPr eaLnBrk="1" hangingPunct="1">
              <a:lnSpc>
                <a:spcPct val="60000"/>
              </a:lnSpc>
              <a:spcBef>
                <a:spcPct val="50000"/>
              </a:spcBef>
            </a:pPr>
            <a:r>
              <a:rPr lang="zh-CN" altLang="en-US" b="1">
                <a:ea typeface="黑体" panose="02010609060101010101" pitchFamily="49" charset="-122"/>
                <a:hlinkClick r:id="rId9" action="ppaction://hlinkpres?slideindex=1&amp;slidetitle=PowerPoint 演示文稿"/>
              </a:rPr>
              <a:t>第</a:t>
            </a:r>
            <a:r>
              <a:rPr lang="en-US" altLang="zh-CN" b="1">
                <a:ea typeface="黑体" panose="02010609060101010101" pitchFamily="49" charset="-122"/>
                <a:hlinkClick r:id="rId9" action="ppaction://hlinkpres?slideindex=1&amp;slidetitle=PowerPoint 演示文稿"/>
              </a:rPr>
              <a:t>8</a:t>
            </a:r>
            <a:r>
              <a:rPr lang="zh-CN" altLang="en-US" b="1">
                <a:ea typeface="黑体" panose="02010609060101010101" pitchFamily="49" charset="-122"/>
                <a:hlinkClick r:id="rId9" action="ppaction://hlinkpres?slideindex=1&amp;slidetitle=PowerPoint 演示文稿"/>
              </a:rPr>
              <a:t>章  输入输出技术</a:t>
            </a:r>
            <a:r>
              <a:rPr lang="zh-CN" altLang="en-US" b="1">
                <a:hlinkClick r:id="rId9" action="ppaction://hlinkpres?slideindex=1&amp;slidetitle=PowerPoint 演示文稿"/>
              </a:rPr>
              <a:t> </a:t>
            </a:r>
            <a:endParaRPr lang="zh-CN" altLang="en-US" b="1"/>
          </a:p>
          <a:p>
            <a:pPr eaLnBrk="1" hangingPunct="1">
              <a:lnSpc>
                <a:spcPct val="60000"/>
              </a:lnSpc>
              <a:spcBef>
                <a:spcPct val="50000"/>
              </a:spcBef>
            </a:pPr>
            <a:r>
              <a:rPr lang="zh-CN" altLang="en-US" b="1">
                <a:ea typeface="黑体" panose="02010609060101010101" pitchFamily="49" charset="-122"/>
                <a:hlinkClick r:id="rId10" action="ppaction://hlinkpres?slideindex=1&amp;slidetitle=PowerPoint 演示文稿"/>
              </a:rPr>
              <a:t>第</a:t>
            </a:r>
            <a:r>
              <a:rPr lang="en-US" altLang="zh-CN" b="1">
                <a:ea typeface="黑体" panose="02010609060101010101" pitchFamily="49" charset="-122"/>
                <a:hlinkClick r:id="rId10" action="ppaction://hlinkpres?slideindex=1&amp;slidetitle=PowerPoint 演示文稿"/>
              </a:rPr>
              <a:t>9</a:t>
            </a:r>
            <a:r>
              <a:rPr lang="zh-CN" altLang="en-US" b="1">
                <a:ea typeface="黑体" panose="02010609060101010101" pitchFamily="49" charset="-122"/>
                <a:hlinkClick r:id="rId10" action="ppaction://hlinkpres?slideindex=1&amp;slidetitle=PowerPoint 演示文稿"/>
              </a:rPr>
              <a:t>章  </a:t>
            </a:r>
            <a:r>
              <a:rPr lang="en-US" altLang="zh-CN" b="1">
                <a:ea typeface="黑体" panose="02010609060101010101" pitchFamily="49" charset="-122"/>
                <a:hlinkClick r:id="rId10" action="ppaction://hlinkpres?slideindex=1&amp;slidetitle=PowerPoint 演示文稿"/>
              </a:rPr>
              <a:t>Java</a:t>
            </a:r>
            <a:r>
              <a:rPr lang="zh-CN" altLang="en-US" b="1">
                <a:ea typeface="黑体" panose="02010609060101010101" pitchFamily="49" charset="-122"/>
                <a:hlinkClick r:id="rId10" action="ppaction://hlinkpres?slideindex=1&amp;slidetitle=PowerPoint 演示文稿"/>
              </a:rPr>
              <a:t>数据库技术</a:t>
            </a:r>
            <a:r>
              <a:rPr lang="zh-CN" altLang="en-US" b="1">
                <a:hlinkClick r:id="rId10" action="ppaction://hlinkpres?slideindex=1&amp;slidetitle=PowerPoint 演示文稿"/>
              </a:rPr>
              <a:t> </a:t>
            </a:r>
            <a:endParaRPr lang="zh-CN" altLang="en-US" b="1"/>
          </a:p>
          <a:p>
            <a:pPr eaLnBrk="1" hangingPunct="1">
              <a:lnSpc>
                <a:spcPct val="60000"/>
              </a:lnSpc>
              <a:spcBef>
                <a:spcPct val="50000"/>
              </a:spcBef>
            </a:pPr>
            <a:r>
              <a:rPr lang="zh-CN" altLang="en-US" b="1">
                <a:ea typeface="黑体" panose="02010609060101010101" pitchFamily="49" charset="-122"/>
                <a:hlinkClick r:id="rId11" action="ppaction://hlinkpres?slideindex=1&amp;slidetitle=PowerPoint 演示文稿"/>
              </a:rPr>
              <a:t>第</a:t>
            </a:r>
            <a:r>
              <a:rPr lang="en-US" altLang="zh-CN" b="1">
                <a:ea typeface="黑体" panose="02010609060101010101" pitchFamily="49" charset="-122"/>
                <a:hlinkClick r:id="rId11" action="ppaction://hlinkpres?slideindex=1&amp;slidetitle=PowerPoint 演示文稿"/>
              </a:rPr>
              <a:t>10</a:t>
            </a:r>
            <a:r>
              <a:rPr lang="zh-CN" altLang="en-US" b="1">
                <a:ea typeface="黑体" panose="02010609060101010101" pitchFamily="49" charset="-122"/>
                <a:hlinkClick r:id="rId11" action="ppaction://hlinkpres?slideindex=1&amp;slidetitle=PowerPoint 演示文稿"/>
              </a:rPr>
              <a:t>章  </a:t>
            </a:r>
            <a:r>
              <a:rPr lang="en-US" altLang="zh-CN" b="1">
                <a:ea typeface="黑体" panose="02010609060101010101" pitchFamily="49" charset="-122"/>
                <a:hlinkClick r:id="rId11" action="ppaction://hlinkpres?slideindex=1&amp;slidetitle=PowerPoint 演示文稿"/>
              </a:rPr>
              <a:t>Java</a:t>
            </a:r>
            <a:r>
              <a:rPr lang="zh-CN" altLang="en-US" b="1">
                <a:ea typeface="黑体" panose="02010609060101010101" pitchFamily="49" charset="-122"/>
                <a:hlinkClick r:id="rId11" action="ppaction://hlinkpres?slideindex=1&amp;slidetitle=PowerPoint 演示文稿"/>
              </a:rPr>
              <a:t>安全技术</a:t>
            </a:r>
            <a:r>
              <a:rPr lang="zh-CN" altLang="en-US" b="1">
                <a:hlinkClick r:id="rId11" action="ppaction://hlinkpres?slideindex=1&amp;slidetitle=PowerPoint 演示文稿"/>
              </a:rPr>
              <a:t> </a:t>
            </a:r>
            <a:endParaRPr lang="zh-CN" altLang="en-US" b="1"/>
          </a:p>
          <a:p>
            <a:pPr eaLnBrk="1" hangingPunct="1">
              <a:lnSpc>
                <a:spcPct val="60000"/>
              </a:lnSpc>
              <a:spcBef>
                <a:spcPct val="50000"/>
              </a:spcBef>
            </a:pPr>
            <a:r>
              <a:rPr lang="zh-CN" altLang="en-US" b="1">
                <a:ea typeface="黑体" panose="02010609060101010101" pitchFamily="49" charset="-122"/>
                <a:hlinkClick r:id="rId12" action="ppaction://hlinkpres?slideindex=1&amp;slidetitle=PowerPoint 演示文稿"/>
              </a:rPr>
              <a:t>第</a:t>
            </a:r>
            <a:r>
              <a:rPr lang="en-US" altLang="zh-CN" b="1">
                <a:ea typeface="黑体" panose="02010609060101010101" pitchFamily="49" charset="-122"/>
                <a:hlinkClick r:id="rId12" action="ppaction://hlinkpres?slideindex=1&amp;slidetitle=PowerPoint 演示文稿"/>
              </a:rPr>
              <a:t>11</a:t>
            </a:r>
            <a:r>
              <a:rPr lang="zh-CN" altLang="en-US" b="1">
                <a:ea typeface="黑体" panose="02010609060101010101" pitchFamily="49" charset="-122"/>
                <a:hlinkClick r:id="rId12" action="ppaction://hlinkpres?slideindex=1&amp;slidetitle=PowerPoint 演示文稿"/>
              </a:rPr>
              <a:t>章  </a:t>
            </a:r>
            <a:r>
              <a:rPr lang="en-US" altLang="zh-CN" b="1">
                <a:ea typeface="黑体" panose="02010609060101010101" pitchFamily="49" charset="-122"/>
                <a:hlinkClick r:id="rId12" action="ppaction://hlinkpres?slideindex=1&amp;slidetitle=PowerPoint 演示文稿"/>
              </a:rPr>
              <a:t>Java</a:t>
            </a:r>
            <a:r>
              <a:rPr lang="zh-CN" altLang="en-US" b="1">
                <a:ea typeface="黑体" panose="02010609060101010101" pitchFamily="49" charset="-122"/>
                <a:hlinkClick r:id="rId12" action="ppaction://hlinkpres?slideindex=1&amp;slidetitle=PowerPoint 演示文稿"/>
              </a:rPr>
              <a:t>网络技术</a:t>
            </a:r>
            <a:r>
              <a:rPr lang="en-US" altLang="zh-CN" b="1">
                <a:ea typeface="黑体" panose="02010609060101010101" pitchFamily="49" charset="-122"/>
                <a:hlinkClick r:id="rId12" action="ppaction://hlinkpres?slideindex=1&amp;slidetitle=PowerPoint 演示文稿"/>
              </a:rPr>
              <a:t>(</a:t>
            </a:r>
            <a:r>
              <a:rPr lang="zh-CN" altLang="en-US" b="1">
                <a:ea typeface="黑体" panose="02010609060101010101" pitchFamily="49" charset="-122"/>
                <a:hlinkClick r:id="rId12" action="ppaction://hlinkpres?slideindex=1&amp;slidetitle=PowerPoint 演示文稿"/>
              </a:rPr>
              <a:t>一</a:t>
            </a:r>
            <a:r>
              <a:rPr lang="en-US" altLang="zh-CN" b="1">
                <a:ea typeface="黑体" panose="02010609060101010101" pitchFamily="49" charset="-122"/>
                <a:hlinkClick r:id="rId12" action="ppaction://hlinkpres?slideindex=1&amp;slidetitle=PowerPoint 演示文稿"/>
              </a:rPr>
              <a:t>)</a:t>
            </a:r>
            <a:r>
              <a:rPr lang="en-US" altLang="zh-CN" b="1">
                <a:hlinkClick r:id="rId12" action="ppaction://hlinkpres?slideindex=1&amp;slidetitle=PowerPoint 演示文稿"/>
              </a:rPr>
              <a:t> </a:t>
            </a:r>
            <a:endParaRPr lang="en-US" altLang="zh-CN" b="1"/>
          </a:p>
          <a:p>
            <a:pPr eaLnBrk="1" hangingPunct="1">
              <a:lnSpc>
                <a:spcPct val="60000"/>
              </a:lnSpc>
              <a:spcBef>
                <a:spcPct val="50000"/>
              </a:spcBef>
            </a:pPr>
            <a:r>
              <a:rPr lang="zh-CN" altLang="en-US" b="1">
                <a:ea typeface="黑体" panose="02010609060101010101" pitchFamily="49" charset="-122"/>
                <a:hlinkClick r:id="rId13" action="ppaction://hlinkpres?slideindex=1&amp;slidetitle=PowerPoint 演示文稿"/>
              </a:rPr>
              <a:t>第</a:t>
            </a:r>
            <a:r>
              <a:rPr lang="en-US" altLang="zh-CN" b="1">
                <a:ea typeface="黑体" panose="02010609060101010101" pitchFamily="49" charset="-122"/>
                <a:hlinkClick r:id="rId13" action="ppaction://hlinkpres?slideindex=1&amp;slidetitle=PowerPoint 演示文稿"/>
              </a:rPr>
              <a:t>12</a:t>
            </a:r>
            <a:r>
              <a:rPr lang="zh-CN" altLang="en-US" b="1">
                <a:ea typeface="黑体" panose="02010609060101010101" pitchFamily="49" charset="-122"/>
                <a:hlinkClick r:id="rId13" action="ppaction://hlinkpres?slideindex=1&amp;slidetitle=PowerPoint 演示文稿"/>
              </a:rPr>
              <a:t>章  </a:t>
            </a:r>
            <a:r>
              <a:rPr lang="en-US" altLang="zh-CN" b="1">
                <a:ea typeface="黑体" panose="02010609060101010101" pitchFamily="49" charset="-122"/>
                <a:hlinkClick r:id="rId13" action="ppaction://hlinkpres?slideindex=1&amp;slidetitle=PowerPoint 演示文稿"/>
              </a:rPr>
              <a:t>Java</a:t>
            </a:r>
            <a:r>
              <a:rPr lang="zh-CN" altLang="en-US" b="1">
                <a:ea typeface="黑体" panose="02010609060101010101" pitchFamily="49" charset="-122"/>
                <a:hlinkClick r:id="rId13" action="ppaction://hlinkpres?slideindex=1&amp;slidetitle=PowerPoint 演示文稿"/>
              </a:rPr>
              <a:t>网络技术</a:t>
            </a:r>
            <a:r>
              <a:rPr lang="en-US" altLang="zh-CN" b="1">
                <a:ea typeface="黑体" panose="02010609060101010101" pitchFamily="49" charset="-122"/>
                <a:hlinkClick r:id="rId13" action="ppaction://hlinkpres?slideindex=1&amp;slidetitle=PowerPoint 演示文稿"/>
              </a:rPr>
              <a:t>(</a:t>
            </a:r>
            <a:r>
              <a:rPr lang="zh-CN" altLang="en-US" b="1">
                <a:ea typeface="黑体" panose="02010609060101010101" pitchFamily="49" charset="-122"/>
                <a:hlinkClick r:id="rId13" action="ppaction://hlinkpres?slideindex=1&amp;slidetitle=PowerPoint 演示文稿"/>
              </a:rPr>
              <a:t>二</a:t>
            </a:r>
            <a:r>
              <a:rPr lang="en-US" altLang="zh-CN" b="1">
                <a:ea typeface="黑体" panose="02010609060101010101" pitchFamily="49" charset="-122"/>
                <a:hlinkClick r:id="rId13" action="ppaction://hlinkpres?slideindex=1&amp;slidetitle=PowerPoint 演示文稿"/>
              </a:rPr>
              <a:t>)</a:t>
            </a:r>
            <a:endParaRPr lang="en-US" altLang="zh-CN" b="1">
              <a:ea typeface="黑体" panose="02010609060101010101" pitchFamily="49" charset="-122"/>
            </a:endParaRPr>
          </a:p>
          <a:p>
            <a:pPr eaLnBrk="1" hangingPunct="1">
              <a:lnSpc>
                <a:spcPct val="60000"/>
              </a:lnSpc>
              <a:spcBef>
                <a:spcPct val="50000"/>
              </a:spcBef>
            </a:pPr>
            <a:r>
              <a:rPr lang="zh-CN" altLang="en-US" b="1">
                <a:ea typeface="黑体" panose="02010609060101010101" pitchFamily="49" charset="-122"/>
                <a:hlinkClick r:id="rId14" action="ppaction://hlinkpres?slideindex=1&amp;slidetitle=PowerPoint 演示文稿"/>
              </a:rPr>
              <a:t>第</a:t>
            </a:r>
            <a:r>
              <a:rPr lang="en-US" altLang="zh-CN" b="1">
                <a:ea typeface="黑体" panose="02010609060101010101" pitchFamily="49" charset="-122"/>
                <a:hlinkClick r:id="rId14" action="ppaction://hlinkpres?slideindex=1&amp;slidetitle=PowerPoint 演示文稿"/>
              </a:rPr>
              <a:t>13</a:t>
            </a:r>
            <a:r>
              <a:rPr lang="zh-CN" altLang="en-US" b="1">
                <a:ea typeface="黑体" panose="02010609060101010101" pitchFamily="49" charset="-122"/>
                <a:hlinkClick r:id="rId14" action="ppaction://hlinkpres?slideindex=1&amp;slidetitle=PowerPoint 演示文稿"/>
              </a:rPr>
              <a:t>章  </a:t>
            </a:r>
            <a:r>
              <a:rPr lang="en-US" altLang="zh-CN" b="1">
                <a:ea typeface="黑体" panose="02010609060101010101" pitchFamily="49" charset="-122"/>
                <a:hlinkClick r:id="rId14" action="ppaction://hlinkpres?slideindex=1&amp;slidetitle=PowerPoint 演示文稿"/>
              </a:rPr>
              <a:t>Servlet</a:t>
            </a:r>
            <a:r>
              <a:rPr lang="zh-CN" altLang="en-US" b="1">
                <a:ea typeface="黑体" panose="02010609060101010101" pitchFamily="49" charset="-122"/>
                <a:hlinkClick r:id="rId14" action="ppaction://hlinkpres?slideindex=1&amp;slidetitle=PowerPoint 演示文稿"/>
              </a:rPr>
              <a:t>技术 </a:t>
            </a:r>
            <a:endParaRPr lang="zh-CN" altLang="en-US" b="1">
              <a:ea typeface="黑体" panose="02010609060101010101" pitchFamily="49" charset="-122"/>
            </a:endParaRPr>
          </a:p>
          <a:p>
            <a:pPr eaLnBrk="1" hangingPunct="1">
              <a:lnSpc>
                <a:spcPct val="60000"/>
              </a:lnSpc>
              <a:spcBef>
                <a:spcPct val="50000"/>
              </a:spcBef>
            </a:pPr>
            <a:r>
              <a:rPr lang="zh-CN" altLang="en-US" b="1">
                <a:ea typeface="黑体" panose="02010609060101010101" pitchFamily="49" charset="-122"/>
                <a:hlinkClick r:id="rId15" action="ppaction://hlinkpres?slideindex=1&amp;slidetitle=PowerPoint 演示文稿"/>
              </a:rPr>
              <a:t>第</a:t>
            </a:r>
            <a:r>
              <a:rPr lang="en-US" altLang="zh-CN" b="1">
                <a:ea typeface="黑体" panose="02010609060101010101" pitchFamily="49" charset="-122"/>
                <a:hlinkClick r:id="rId15" action="ppaction://hlinkpres?slideindex=1&amp;slidetitle=PowerPoint 演示文稿"/>
              </a:rPr>
              <a:t>14</a:t>
            </a:r>
            <a:r>
              <a:rPr lang="zh-CN" altLang="en-US" b="1">
                <a:ea typeface="黑体" panose="02010609060101010101" pitchFamily="49" charset="-122"/>
                <a:hlinkClick r:id="rId15" action="ppaction://hlinkpres?slideindex=1&amp;slidetitle=PowerPoint 演示文稿"/>
              </a:rPr>
              <a:t>章  </a:t>
            </a:r>
            <a:r>
              <a:rPr lang="en-US" altLang="zh-CN" b="1">
                <a:ea typeface="黑体" panose="02010609060101010101" pitchFamily="49" charset="-122"/>
                <a:hlinkClick r:id="rId15" action="ppaction://hlinkpres?slideindex=1&amp;slidetitle=PowerPoint 演示文稿"/>
              </a:rPr>
              <a:t>Java</a:t>
            </a:r>
            <a:r>
              <a:rPr lang="zh-CN" altLang="en-US" b="1">
                <a:ea typeface="黑体" panose="02010609060101010101" pitchFamily="49" charset="-122"/>
                <a:hlinkClick r:id="rId15" action="ppaction://hlinkpres?slideindex=1&amp;slidetitle=PowerPoint 演示文稿"/>
              </a:rPr>
              <a:t>读写</a:t>
            </a:r>
            <a:r>
              <a:rPr lang="en-US" altLang="zh-CN" b="1">
                <a:ea typeface="黑体" panose="02010609060101010101" pitchFamily="49" charset="-122"/>
                <a:hlinkClick r:id="rId15" action="ppaction://hlinkpres?slideindex=1&amp;slidetitle=PowerPoint 演示文稿"/>
              </a:rPr>
              <a:t>XML</a:t>
            </a:r>
            <a:r>
              <a:rPr lang="zh-CN" altLang="en-US" b="1">
                <a:ea typeface="黑体" panose="02010609060101010101" pitchFamily="49" charset="-122"/>
                <a:hlinkClick r:id="rId15" action="ppaction://hlinkpres?slideindex=1&amp;slidetitle=PowerPoint 演示文稿"/>
              </a:rPr>
              <a:t>技术</a:t>
            </a:r>
            <a:endParaRPr lang="zh-CN" altLang="en-US" b="1">
              <a:ea typeface="黑体" panose="02010609060101010101" pitchFamily="49" charset="-122"/>
            </a:endParaRPr>
          </a:p>
        </p:txBody>
      </p:sp>
    </p:spTree>
  </p:cSld>
  <p:clrMapOvr>
    <a:masterClrMapping/>
  </p:clrMapOvr>
  <p:transition>
    <p:blinds/>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5" name="Rectangle 4"/>
          <p:cNvSpPr>
            <a:spLocks noChangeArrowheads="1"/>
          </p:cNvSpPr>
          <p:nvPr/>
        </p:nvSpPr>
        <p:spPr bwMode="auto">
          <a:xfrm>
            <a:off x="3006725" y="5715000"/>
            <a:ext cx="313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1.3  </a:t>
            </a:r>
            <a:r>
              <a:rPr lang="zh-CN" altLang="en-US"/>
              <a:t>编辑</a:t>
            </a:r>
            <a:r>
              <a:rPr lang="en-US" altLang="zh-CN"/>
              <a:t>include</a:t>
            </a:r>
            <a:r>
              <a:rPr lang="zh-CN" altLang="en-US"/>
              <a:t>变量</a:t>
            </a:r>
          </a:p>
        </p:txBody>
      </p:sp>
      <p:graphicFrame>
        <p:nvGraphicFramePr>
          <p:cNvPr id="3074" name="Object 5"/>
          <p:cNvGraphicFramePr>
            <a:graphicFrameLocks noChangeAspect="1"/>
          </p:cNvGraphicFramePr>
          <p:nvPr/>
        </p:nvGraphicFramePr>
        <p:xfrm>
          <a:off x="2055813" y="609600"/>
          <a:ext cx="5032375" cy="5127625"/>
        </p:xfrm>
        <a:graphic>
          <a:graphicData uri="http://schemas.openxmlformats.org/presentationml/2006/ole">
            <mc:AlternateContent xmlns:mc="http://schemas.openxmlformats.org/markup-compatibility/2006">
              <mc:Choice xmlns:v="urn:schemas-microsoft-com:vml" Requires="v">
                <p:oleObj spid="_x0000_s3076" name="Bitmap Image" r:id="rId3" imgW="4115157" imgH="4191363" progId="Paint.Picture">
                  <p:embed/>
                </p:oleObj>
              </mc:Choice>
              <mc:Fallback>
                <p:oleObj name="Bitmap Image" r:id="rId3" imgW="4115157" imgH="4191363"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5813" y="609600"/>
                        <a:ext cx="5032375" cy="5127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blinds/>
  </p:transition>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7138" name="Text Box 2"/>
          <p:cNvSpPr txBox="1">
            <a:spLocks noChangeArrowheads="1"/>
          </p:cNvSpPr>
          <p:nvPr/>
        </p:nvSpPr>
        <p:spPr bwMode="auto">
          <a:xfrm>
            <a:off x="304800" y="457200"/>
            <a:ext cx="8686800"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(2)  insert</a:t>
            </a:r>
            <a:r>
              <a:rPr lang="zh-CN" altLang="en-US"/>
              <a:t>方法系列根据参数的数据类型在</a:t>
            </a:r>
            <a:r>
              <a:rPr lang="en-US" altLang="zh-CN"/>
              <a:t>StringBuffer</a:t>
            </a:r>
            <a:r>
              <a:rPr lang="zh-CN" altLang="en-US"/>
              <a:t>的</a:t>
            </a:r>
            <a:r>
              <a:rPr lang="en-US" altLang="zh-CN"/>
              <a:t>offset</a:t>
            </a:r>
            <a:r>
              <a:rPr lang="zh-CN" altLang="en-US"/>
              <a:t>位置进行数据插入。</a:t>
            </a:r>
          </a:p>
          <a:p>
            <a:pPr lvl="1" eaLnBrk="1" hangingPunct="1">
              <a:lnSpc>
                <a:spcPct val="90000"/>
              </a:lnSpc>
              <a:spcBef>
                <a:spcPct val="50000"/>
              </a:spcBef>
            </a:pPr>
            <a:r>
              <a:rPr lang="en-US" altLang="zh-CN"/>
              <a:t>public StringBuffer insert(int offset, boolean b) </a:t>
            </a:r>
          </a:p>
          <a:p>
            <a:pPr lvl="1" eaLnBrk="1" hangingPunct="1">
              <a:lnSpc>
                <a:spcPct val="90000"/>
              </a:lnSpc>
              <a:spcBef>
                <a:spcPct val="50000"/>
              </a:spcBef>
            </a:pPr>
            <a:r>
              <a:rPr lang="en-US" altLang="zh-CN"/>
              <a:t>public StringBuffer insert(int offset, char c) </a:t>
            </a:r>
          </a:p>
          <a:p>
            <a:pPr lvl="1" eaLnBrk="1" hangingPunct="1">
              <a:lnSpc>
                <a:spcPct val="90000"/>
              </a:lnSpc>
              <a:spcBef>
                <a:spcPct val="50000"/>
              </a:spcBef>
            </a:pPr>
            <a:r>
              <a:rPr lang="en-US" altLang="zh-CN"/>
              <a:t>public StringBuffer insert(int offset, char[] str) </a:t>
            </a:r>
          </a:p>
          <a:p>
            <a:pPr lvl="1" eaLnBrk="1" hangingPunct="1">
              <a:lnSpc>
                <a:spcPct val="90000"/>
              </a:lnSpc>
              <a:spcBef>
                <a:spcPct val="50000"/>
              </a:spcBef>
            </a:pPr>
            <a:r>
              <a:rPr lang="en-US" altLang="zh-CN"/>
              <a:t>public StringBuffer insert(int index, char[] str, int offset, int len) </a:t>
            </a:r>
          </a:p>
          <a:p>
            <a:pPr lvl="1" eaLnBrk="1" hangingPunct="1">
              <a:lnSpc>
                <a:spcPct val="90000"/>
              </a:lnSpc>
              <a:spcBef>
                <a:spcPct val="50000"/>
              </a:spcBef>
            </a:pPr>
            <a:r>
              <a:rPr lang="en-US" altLang="zh-CN"/>
              <a:t>public StringBuffer insert(int offset, double d) </a:t>
            </a:r>
          </a:p>
          <a:p>
            <a:pPr lvl="1" eaLnBrk="1" hangingPunct="1">
              <a:lnSpc>
                <a:spcPct val="90000"/>
              </a:lnSpc>
              <a:spcBef>
                <a:spcPct val="50000"/>
              </a:spcBef>
            </a:pPr>
            <a:r>
              <a:rPr lang="en-US" altLang="zh-CN"/>
              <a:t>public StringBuffer insert(int offset, float f) </a:t>
            </a:r>
          </a:p>
          <a:p>
            <a:pPr lvl="1" eaLnBrk="1" hangingPunct="1">
              <a:lnSpc>
                <a:spcPct val="90000"/>
              </a:lnSpc>
              <a:spcBef>
                <a:spcPct val="50000"/>
              </a:spcBef>
            </a:pPr>
            <a:r>
              <a:rPr lang="en-US" altLang="zh-CN"/>
              <a:t>public StringBuffer insert(int offset, int i) </a:t>
            </a:r>
          </a:p>
          <a:p>
            <a:pPr lvl="1" eaLnBrk="1" hangingPunct="1">
              <a:lnSpc>
                <a:spcPct val="90000"/>
              </a:lnSpc>
              <a:spcBef>
                <a:spcPct val="50000"/>
              </a:spcBef>
            </a:pPr>
            <a:r>
              <a:rPr lang="en-US" altLang="zh-CN"/>
              <a:t>public StringBuffer insert(int offset, long l) </a:t>
            </a:r>
          </a:p>
          <a:p>
            <a:pPr lvl="1" eaLnBrk="1" hangingPunct="1">
              <a:lnSpc>
                <a:spcPct val="90000"/>
              </a:lnSpc>
              <a:spcBef>
                <a:spcPct val="50000"/>
              </a:spcBef>
            </a:pPr>
            <a:r>
              <a:rPr lang="en-US" altLang="zh-CN"/>
              <a:t>public StringBuffer insert(int offset, Object obj) </a:t>
            </a:r>
          </a:p>
          <a:p>
            <a:pPr lvl="1" eaLnBrk="1" hangingPunct="1">
              <a:lnSpc>
                <a:spcPct val="90000"/>
              </a:lnSpc>
              <a:spcBef>
                <a:spcPct val="50000"/>
              </a:spcBef>
            </a:pPr>
            <a:r>
              <a:rPr lang="en-US" altLang="zh-CN"/>
              <a:t>public StringBuffer insert(int offset, String str) </a:t>
            </a:r>
          </a:p>
        </p:txBody>
      </p:sp>
    </p:spTree>
  </p:cSld>
  <p:clrMapOvr>
    <a:masterClrMapping/>
  </p:clrMapOvr>
  <p:transition>
    <p:checker/>
  </p:transition>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62" name="Text Box 2"/>
          <p:cNvSpPr txBox="1">
            <a:spLocks noChangeArrowheads="1"/>
          </p:cNvSpPr>
          <p:nvPr/>
        </p:nvSpPr>
        <p:spPr bwMode="auto">
          <a:xfrm>
            <a:off x="609600" y="581025"/>
            <a:ext cx="842962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a:t>(3) </a:t>
            </a:r>
            <a:r>
              <a:rPr lang="zh-CN" altLang="en-US"/>
              <a:t>下面这个方法用于将</a:t>
            </a:r>
            <a:r>
              <a:rPr lang="en-US" altLang="zh-CN"/>
              <a:t>stringbuffer</a:t>
            </a:r>
            <a:r>
              <a:rPr lang="zh-CN" altLang="en-US"/>
              <a:t>对象的数据转换成字符串：</a:t>
            </a:r>
          </a:p>
          <a:p>
            <a:pPr eaLnBrk="1" hangingPunct="1">
              <a:lnSpc>
                <a:spcPct val="200000"/>
              </a:lnSpc>
            </a:pPr>
            <a:r>
              <a:rPr lang="en-US" altLang="zh-CN"/>
              <a:t>public String toString() </a:t>
            </a:r>
          </a:p>
        </p:txBody>
      </p:sp>
    </p:spTree>
  </p:cSld>
  <p:clrMapOvr>
    <a:masterClrMapping/>
  </p:clrMapOvr>
  <p:transition>
    <p:checker/>
  </p:transition>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9186" name="Text Box 2"/>
          <p:cNvSpPr txBox="1">
            <a:spLocks noChangeArrowheads="1"/>
          </p:cNvSpPr>
          <p:nvPr/>
        </p:nvSpPr>
        <p:spPr bwMode="auto">
          <a:xfrm>
            <a:off x="457200" y="434975"/>
            <a:ext cx="8458200" cy="604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zh-CN" altLang="en-US"/>
              <a:t>例</a:t>
            </a:r>
            <a:r>
              <a:rPr lang="en-US" altLang="zh-CN"/>
              <a:t>3.12】</a:t>
            </a:r>
            <a:r>
              <a:rPr lang="zh-CN" altLang="en-US"/>
              <a:t>基于例</a:t>
            </a:r>
            <a:r>
              <a:rPr lang="en-US" altLang="zh-CN"/>
              <a:t>3.11</a:t>
            </a:r>
            <a:r>
              <a:rPr lang="zh-CN" altLang="en-US"/>
              <a:t>进行修改，使用</a:t>
            </a:r>
            <a:r>
              <a:rPr lang="en-US" altLang="zh-CN"/>
              <a:t>StringBuffer</a:t>
            </a:r>
            <a:r>
              <a:rPr lang="zh-CN" altLang="en-US"/>
              <a:t>对象得到如图</a:t>
            </a:r>
            <a:r>
              <a:rPr lang="en-US" altLang="zh-CN"/>
              <a:t>3.10</a:t>
            </a:r>
            <a:r>
              <a:rPr lang="zh-CN" altLang="en-US"/>
              <a:t>所示的输出界面。</a:t>
            </a:r>
          </a:p>
          <a:p>
            <a:pPr eaLnBrk="1" hangingPunct="1">
              <a:lnSpc>
                <a:spcPct val="90000"/>
              </a:lnSpc>
              <a:spcBef>
                <a:spcPct val="50000"/>
              </a:spcBef>
            </a:pPr>
            <a:r>
              <a:rPr lang="en-US" altLang="zh-CN" sz="2200"/>
              <a:t>//</a:t>
            </a:r>
            <a:r>
              <a:rPr lang="zh-CN" altLang="en-US" sz="2200"/>
              <a:t>程序文件名为</a:t>
            </a:r>
            <a:r>
              <a:rPr lang="en-US" altLang="zh-CN" sz="2200"/>
              <a:t>TestString.java</a:t>
            </a:r>
          </a:p>
          <a:p>
            <a:pPr eaLnBrk="1" hangingPunct="1">
              <a:lnSpc>
                <a:spcPct val="90000"/>
              </a:lnSpc>
              <a:spcBef>
                <a:spcPct val="50000"/>
              </a:spcBef>
            </a:pPr>
            <a:r>
              <a:rPr lang="en-US" altLang="zh-CN" sz="2200"/>
              <a:t>public class TestString</a:t>
            </a:r>
          </a:p>
          <a:p>
            <a:pPr eaLnBrk="1" hangingPunct="1">
              <a:lnSpc>
                <a:spcPct val="90000"/>
              </a:lnSpc>
              <a:spcBef>
                <a:spcPct val="50000"/>
              </a:spcBef>
            </a:pPr>
            <a:r>
              <a:rPr lang="en-US" altLang="zh-CN" sz="2200"/>
              <a:t>{</a:t>
            </a:r>
          </a:p>
          <a:p>
            <a:pPr eaLnBrk="1" hangingPunct="1">
              <a:lnSpc>
                <a:spcPct val="90000"/>
              </a:lnSpc>
              <a:spcBef>
                <a:spcPct val="50000"/>
              </a:spcBef>
            </a:pPr>
            <a:r>
              <a:rPr lang="en-US" altLang="zh-CN" sz="2200"/>
              <a:t>	public static void main(String[] args)</a:t>
            </a:r>
          </a:p>
          <a:p>
            <a:pPr eaLnBrk="1" hangingPunct="1">
              <a:lnSpc>
                <a:spcPct val="90000"/>
              </a:lnSpc>
              <a:spcBef>
                <a:spcPct val="50000"/>
              </a:spcBef>
            </a:pPr>
            <a:r>
              <a:rPr lang="en-US" altLang="zh-CN" sz="2200"/>
              <a:t>	{</a:t>
            </a:r>
          </a:p>
          <a:p>
            <a:pPr eaLnBrk="1" hangingPunct="1">
              <a:lnSpc>
                <a:spcPct val="90000"/>
              </a:lnSpc>
              <a:spcBef>
                <a:spcPct val="50000"/>
              </a:spcBef>
            </a:pPr>
            <a:r>
              <a:rPr lang="en-US" altLang="zh-CN" sz="2200"/>
              <a:t>	StringBuffer str = new StringBuffer("The substring begins at the specified beginIndex.");</a:t>
            </a:r>
          </a:p>
          <a:p>
            <a:pPr eaLnBrk="1" hangingPunct="1">
              <a:lnSpc>
                <a:spcPct val="90000"/>
              </a:lnSpc>
              <a:spcBef>
                <a:spcPct val="50000"/>
              </a:spcBef>
            </a:pPr>
            <a:r>
              <a:rPr lang="en-US" altLang="zh-CN" sz="2200"/>
              <a:t>	StringBuffer str1 = new StringBuffer("string");</a:t>
            </a:r>
          </a:p>
          <a:p>
            <a:pPr eaLnBrk="1" hangingPunct="1">
              <a:lnSpc>
                <a:spcPct val="90000"/>
              </a:lnSpc>
              <a:spcBef>
                <a:spcPct val="50000"/>
              </a:spcBef>
            </a:pPr>
            <a:r>
              <a:rPr lang="en-US" altLang="zh-CN" sz="2200"/>
              <a:t>	String str2 = new String();</a:t>
            </a:r>
          </a:p>
          <a:p>
            <a:pPr eaLnBrk="1" hangingPunct="1">
              <a:lnSpc>
                <a:spcPct val="90000"/>
              </a:lnSpc>
              <a:spcBef>
                <a:spcPct val="50000"/>
              </a:spcBef>
            </a:pPr>
            <a:r>
              <a:rPr lang="en-US" altLang="zh-CN" sz="2200"/>
              <a:t>	int size = str.length();</a:t>
            </a:r>
          </a:p>
          <a:p>
            <a:pPr eaLnBrk="1" hangingPunct="1">
              <a:lnSpc>
                <a:spcPct val="90000"/>
              </a:lnSpc>
              <a:spcBef>
                <a:spcPct val="50000"/>
              </a:spcBef>
            </a:pPr>
            <a:r>
              <a:rPr lang="en-US" altLang="zh-CN" sz="2200"/>
              <a:t>	int flag = str.indexOf("substring");</a:t>
            </a:r>
          </a:p>
        </p:txBody>
      </p:sp>
    </p:spTree>
  </p:cSld>
  <p:clrMapOvr>
    <a:masterClrMapping/>
  </p:clrMapOvr>
  <p:transition>
    <p:checker/>
  </p:transition>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0210" name="Text Box 2"/>
          <p:cNvSpPr txBox="1">
            <a:spLocks noChangeArrowheads="1"/>
          </p:cNvSpPr>
          <p:nvPr/>
        </p:nvSpPr>
        <p:spPr bwMode="auto">
          <a:xfrm>
            <a:off x="533400" y="533400"/>
            <a:ext cx="81772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200"/>
              <a:t>	str2 = str.substring(flag,flag + 9);</a:t>
            </a:r>
          </a:p>
          <a:p>
            <a:pPr eaLnBrk="1" hangingPunct="1">
              <a:lnSpc>
                <a:spcPct val="120000"/>
              </a:lnSpc>
            </a:pPr>
            <a:r>
              <a:rPr lang="en-US" altLang="zh-CN" sz="2200"/>
              <a:t>	StringBuffer strOut = new StringBuffer("</a:t>
            </a:r>
            <a:r>
              <a:rPr lang="zh-CN" altLang="en-US" sz="2200"/>
              <a:t>字符串</a:t>
            </a:r>
            <a:r>
              <a:rPr lang="en-US" altLang="zh-CN" sz="2200"/>
              <a:t>");</a:t>
            </a:r>
          </a:p>
          <a:p>
            <a:pPr eaLnBrk="1" hangingPunct="1">
              <a:lnSpc>
                <a:spcPct val="120000"/>
              </a:lnSpc>
            </a:pPr>
            <a:r>
              <a:rPr lang="en-US" altLang="zh-CN" sz="2200"/>
              <a:t>	strOut.append(str);</a:t>
            </a:r>
          </a:p>
          <a:p>
            <a:pPr eaLnBrk="1" hangingPunct="1">
              <a:lnSpc>
                <a:spcPct val="120000"/>
              </a:lnSpc>
            </a:pPr>
            <a:r>
              <a:rPr lang="en-US" altLang="zh-CN" sz="2200"/>
              <a:t>	strOut.append("</a:t>
            </a:r>
            <a:r>
              <a:rPr lang="zh-CN" altLang="en-US" sz="2200"/>
              <a:t>总长度为：</a:t>
            </a:r>
            <a:r>
              <a:rPr lang="en-US" altLang="zh-CN" sz="2200"/>
              <a:t>");		</a:t>
            </a:r>
          </a:p>
          <a:p>
            <a:pPr eaLnBrk="1" hangingPunct="1">
              <a:lnSpc>
                <a:spcPct val="120000"/>
              </a:lnSpc>
            </a:pPr>
            <a:r>
              <a:rPr lang="en-US" altLang="zh-CN" sz="2200"/>
              <a:t>	strOut.append(size);</a:t>
            </a:r>
          </a:p>
          <a:p>
            <a:pPr eaLnBrk="1" hangingPunct="1">
              <a:lnSpc>
                <a:spcPct val="120000"/>
              </a:lnSpc>
            </a:pPr>
            <a:r>
              <a:rPr lang="en-US" altLang="zh-CN" sz="2200"/>
              <a:t>	int f = strOut.indexOf("</a:t>
            </a:r>
            <a:r>
              <a:rPr lang="zh-CN" altLang="en-US" sz="2200"/>
              <a:t>总</a:t>
            </a:r>
            <a:r>
              <a:rPr lang="en-US" altLang="zh-CN" sz="2200"/>
              <a:t>");</a:t>
            </a:r>
          </a:p>
          <a:p>
            <a:pPr eaLnBrk="1" hangingPunct="1">
              <a:lnSpc>
                <a:spcPct val="120000"/>
              </a:lnSpc>
            </a:pPr>
            <a:r>
              <a:rPr lang="en-US" altLang="zh-CN" sz="2200"/>
              <a:t>	strOut.insert(f,'\n');</a:t>
            </a:r>
          </a:p>
          <a:p>
            <a:pPr eaLnBrk="1" hangingPunct="1">
              <a:lnSpc>
                <a:spcPct val="120000"/>
              </a:lnSpc>
            </a:pPr>
            <a:r>
              <a:rPr lang="en-US" altLang="zh-CN" sz="2200"/>
              <a:t>	System.out.println(strOut.toString());	</a:t>
            </a:r>
          </a:p>
          <a:p>
            <a:pPr eaLnBrk="1" hangingPunct="1">
              <a:lnSpc>
                <a:spcPct val="120000"/>
              </a:lnSpc>
            </a:pPr>
            <a:r>
              <a:rPr lang="en-US" altLang="zh-CN" sz="2200"/>
              <a:t>	if(str1.toString().equals(str2))</a:t>
            </a:r>
          </a:p>
          <a:p>
            <a:pPr eaLnBrk="1" hangingPunct="1">
              <a:lnSpc>
                <a:spcPct val="120000"/>
              </a:lnSpc>
            </a:pPr>
            <a:r>
              <a:rPr lang="en-US" altLang="zh-CN" sz="2200"/>
              <a:t>	      System.out.println("</a:t>
            </a:r>
            <a:r>
              <a:rPr lang="zh-CN" altLang="en-US" sz="2200"/>
              <a:t>截取的字符串为：</a:t>
            </a:r>
            <a:r>
              <a:rPr lang="en-US" altLang="zh-CN" sz="2200"/>
              <a:t>" + str1.toString());</a:t>
            </a:r>
          </a:p>
          <a:p>
            <a:pPr eaLnBrk="1" hangingPunct="1">
              <a:lnSpc>
                <a:spcPct val="120000"/>
              </a:lnSpc>
            </a:pPr>
            <a:r>
              <a:rPr lang="en-US" altLang="zh-CN" sz="2200"/>
              <a:t>	else</a:t>
            </a:r>
          </a:p>
          <a:p>
            <a:pPr eaLnBrk="1" hangingPunct="1">
              <a:lnSpc>
                <a:spcPct val="120000"/>
              </a:lnSpc>
            </a:pPr>
            <a:r>
              <a:rPr lang="en-US" altLang="zh-CN" sz="2200"/>
              <a:t>	      System.out.println("</a:t>
            </a:r>
            <a:r>
              <a:rPr lang="zh-CN" altLang="en-US" sz="2200"/>
              <a:t>截取的字符串为：</a:t>
            </a:r>
            <a:r>
              <a:rPr lang="en-US" altLang="zh-CN" sz="2200"/>
              <a:t>" + str2);</a:t>
            </a:r>
          </a:p>
          <a:p>
            <a:pPr eaLnBrk="1" hangingPunct="1">
              <a:lnSpc>
                <a:spcPct val="120000"/>
              </a:lnSpc>
            </a:pPr>
            <a:r>
              <a:rPr lang="en-US" altLang="zh-CN" sz="2200"/>
              <a:t>       }</a:t>
            </a:r>
          </a:p>
          <a:p>
            <a:pPr eaLnBrk="1" hangingPunct="1">
              <a:lnSpc>
                <a:spcPct val="120000"/>
              </a:lnSpc>
            </a:pPr>
            <a:r>
              <a:rPr lang="en-US" altLang="zh-CN" sz="2200"/>
              <a:t>}</a:t>
            </a:r>
          </a:p>
        </p:txBody>
      </p:sp>
    </p:spTree>
  </p:cSld>
  <p:clrMapOvr>
    <a:masterClrMapping/>
  </p:clrMapOvr>
  <p:transition>
    <p:checker/>
  </p:transition>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1234" name="Text Box 2"/>
          <p:cNvSpPr txBox="1">
            <a:spLocks noChangeArrowheads="1"/>
          </p:cNvSpPr>
          <p:nvPr/>
        </p:nvSpPr>
        <p:spPr bwMode="auto">
          <a:xfrm>
            <a:off x="381000" y="550863"/>
            <a:ext cx="8534400" cy="524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50000"/>
              </a:spcBef>
            </a:pPr>
            <a:r>
              <a:rPr lang="en-US" altLang="zh-CN" b="1"/>
              <a:t>3.3.7  StringTokenizer</a:t>
            </a:r>
            <a:r>
              <a:rPr lang="zh-CN" altLang="en-US" b="1"/>
              <a:t>类</a:t>
            </a:r>
          </a:p>
          <a:p>
            <a:pPr eaLnBrk="1" hangingPunct="1">
              <a:lnSpc>
                <a:spcPct val="140000"/>
              </a:lnSpc>
              <a:spcBef>
                <a:spcPct val="50000"/>
              </a:spcBef>
            </a:pPr>
            <a:r>
              <a:rPr lang="zh-CN" altLang="en-US"/>
              <a:t>        </a:t>
            </a:r>
            <a:r>
              <a:rPr lang="en-US" altLang="zh-CN"/>
              <a:t>StringTokenizer</a:t>
            </a:r>
            <a:r>
              <a:rPr lang="zh-CN" altLang="en-US"/>
              <a:t>类是一个实现</a:t>
            </a:r>
            <a:r>
              <a:rPr lang="en-US" altLang="zh-CN"/>
              <a:t>Enumeration</a:t>
            </a:r>
            <a:r>
              <a:rPr lang="zh-CN" altLang="en-US"/>
              <a:t>接口的类，它使得应用程序可以将字符串分成多个记号，默认情况下以空格为分隔符，例如将字符串“</a:t>
            </a:r>
            <a:r>
              <a:rPr lang="en-US" altLang="zh-CN"/>
              <a:t>this is a test”</a:t>
            </a:r>
            <a:r>
              <a:rPr lang="zh-CN" altLang="en-US"/>
              <a:t>分成四个单词记号。用户也可以指定分隔符。分隔符为</a:t>
            </a:r>
            <a:r>
              <a:rPr lang="en-US" altLang="zh-CN"/>
              <a:t>false</a:t>
            </a:r>
            <a:r>
              <a:rPr lang="zh-CN" altLang="en-US"/>
              <a:t>，分割字符串；分隔符为</a:t>
            </a:r>
            <a:r>
              <a:rPr lang="en-US" altLang="zh-CN"/>
              <a:t>true</a:t>
            </a:r>
            <a:r>
              <a:rPr lang="zh-CN" altLang="en-US"/>
              <a:t>，则将分隔符自身作为分割后的字符串的一部分。其构造函数和常用方法如下：</a:t>
            </a:r>
          </a:p>
          <a:p>
            <a:pPr lvl="1" eaLnBrk="1" hangingPunct="1">
              <a:lnSpc>
                <a:spcPct val="140000"/>
              </a:lnSpc>
              <a:spcBef>
                <a:spcPct val="50000"/>
              </a:spcBef>
            </a:pPr>
            <a:r>
              <a:rPr lang="zh-CN" altLang="en-US"/>
              <a:t>  </a:t>
            </a:r>
            <a:r>
              <a:rPr lang="en-US" altLang="zh-CN"/>
              <a:t>StringTokenizer(String str) </a:t>
            </a:r>
          </a:p>
          <a:p>
            <a:pPr lvl="1" eaLnBrk="1" hangingPunct="1">
              <a:lnSpc>
                <a:spcPct val="140000"/>
              </a:lnSpc>
              <a:spcBef>
                <a:spcPct val="50000"/>
              </a:spcBef>
            </a:pPr>
            <a:r>
              <a:rPr lang="en-US" altLang="zh-CN"/>
              <a:t>  </a:t>
            </a:r>
            <a:r>
              <a:rPr lang="zh-CN" altLang="en-US"/>
              <a:t>以字符串</a:t>
            </a:r>
            <a:r>
              <a:rPr lang="en-US" altLang="zh-CN"/>
              <a:t>str</a:t>
            </a:r>
            <a:r>
              <a:rPr lang="zh-CN" altLang="en-US"/>
              <a:t>构建</a:t>
            </a:r>
            <a:r>
              <a:rPr lang="en-US" altLang="zh-CN"/>
              <a:t>StringTokenizer</a:t>
            </a:r>
            <a:r>
              <a:rPr lang="zh-CN" altLang="en-US"/>
              <a:t>对象。</a:t>
            </a:r>
          </a:p>
        </p:txBody>
      </p:sp>
    </p:spTree>
  </p:cSld>
  <p:clrMapOvr>
    <a:masterClrMapping/>
  </p:clrMapOvr>
  <p:transition>
    <p:checker/>
  </p:transition>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2258" name="Text Box 2"/>
          <p:cNvSpPr txBox="1">
            <a:spLocks noChangeArrowheads="1"/>
          </p:cNvSpPr>
          <p:nvPr/>
        </p:nvSpPr>
        <p:spPr bwMode="auto">
          <a:xfrm>
            <a:off x="457200" y="503238"/>
            <a:ext cx="8296275"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StringTokenizer(String str, String delim) </a:t>
            </a:r>
          </a:p>
          <a:p>
            <a:pPr eaLnBrk="1" hangingPunct="1">
              <a:lnSpc>
                <a:spcPct val="150000"/>
              </a:lnSpc>
            </a:pPr>
            <a:r>
              <a:rPr lang="zh-CN" altLang="en-US"/>
              <a:t>使用</a:t>
            </a:r>
            <a:r>
              <a:rPr lang="en-US" altLang="zh-CN"/>
              <a:t>delim</a:t>
            </a:r>
            <a:r>
              <a:rPr lang="zh-CN" altLang="en-US"/>
              <a:t>分隔符，以初始字符串</a:t>
            </a:r>
            <a:r>
              <a:rPr lang="en-US" altLang="zh-CN"/>
              <a:t>str</a:t>
            </a:r>
            <a:r>
              <a:rPr lang="zh-CN" altLang="en-US"/>
              <a:t>构建</a:t>
            </a:r>
            <a:r>
              <a:rPr lang="en-US" altLang="zh-CN"/>
              <a:t>StringTokenizer</a:t>
            </a:r>
            <a:r>
              <a:rPr lang="zh-CN" altLang="en-US"/>
              <a:t>对象。</a:t>
            </a:r>
          </a:p>
          <a:p>
            <a:pPr eaLnBrk="1" hangingPunct="1">
              <a:lnSpc>
                <a:spcPct val="150000"/>
              </a:lnSpc>
            </a:pPr>
            <a:r>
              <a:rPr lang="en-US" altLang="zh-CN"/>
              <a:t>int countTokens() </a:t>
            </a:r>
          </a:p>
          <a:p>
            <a:pPr eaLnBrk="1" hangingPunct="1">
              <a:lnSpc>
                <a:spcPct val="150000"/>
              </a:lnSpc>
            </a:pPr>
            <a:r>
              <a:rPr lang="zh-CN" altLang="en-US"/>
              <a:t>返回识别的总记号数。</a:t>
            </a:r>
          </a:p>
          <a:p>
            <a:pPr eaLnBrk="1" hangingPunct="1">
              <a:lnSpc>
                <a:spcPct val="150000"/>
              </a:lnSpc>
            </a:pPr>
            <a:r>
              <a:rPr lang="en-US" altLang="zh-CN"/>
              <a:t>boolean hasMoreTokens() </a:t>
            </a:r>
          </a:p>
          <a:p>
            <a:pPr eaLnBrk="1" hangingPunct="1">
              <a:lnSpc>
                <a:spcPct val="150000"/>
              </a:lnSpc>
            </a:pPr>
            <a:r>
              <a:rPr lang="zh-CN" altLang="en-US"/>
              <a:t>测试是否还有识别的记号。</a:t>
            </a:r>
          </a:p>
          <a:p>
            <a:pPr eaLnBrk="1" hangingPunct="1">
              <a:lnSpc>
                <a:spcPct val="150000"/>
              </a:lnSpc>
            </a:pPr>
            <a:r>
              <a:rPr lang="en-US" altLang="zh-CN"/>
              <a:t>boolean nextToken(String delim) </a:t>
            </a:r>
          </a:p>
          <a:p>
            <a:pPr eaLnBrk="1" hangingPunct="1">
              <a:lnSpc>
                <a:spcPct val="150000"/>
              </a:lnSpc>
            </a:pPr>
            <a:r>
              <a:rPr lang="zh-CN" altLang="en-US"/>
              <a:t>返回字符串</a:t>
            </a:r>
            <a:r>
              <a:rPr lang="en-US" altLang="zh-CN"/>
              <a:t>delim</a:t>
            </a:r>
            <a:r>
              <a:rPr lang="zh-CN" altLang="en-US"/>
              <a:t>分隔的下一个记号。</a:t>
            </a:r>
          </a:p>
          <a:p>
            <a:pPr eaLnBrk="1" hangingPunct="1">
              <a:lnSpc>
                <a:spcPct val="150000"/>
              </a:lnSpc>
            </a:pPr>
            <a:r>
              <a:rPr lang="en-US" altLang="zh-CN"/>
              <a:t>String nextToken() </a:t>
            </a:r>
          </a:p>
          <a:p>
            <a:pPr eaLnBrk="1" hangingPunct="1">
              <a:lnSpc>
                <a:spcPct val="150000"/>
              </a:lnSpc>
            </a:pPr>
            <a:r>
              <a:rPr lang="zh-CN" altLang="en-US"/>
              <a:t>返回下一个识别的记号。</a:t>
            </a:r>
          </a:p>
        </p:txBody>
      </p:sp>
    </p:spTree>
  </p:cSld>
  <p:clrMapOvr>
    <a:masterClrMapping/>
  </p:clrMapOvr>
  <p:transition>
    <p:checker/>
  </p:transition>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3282" name="Text Box 2"/>
          <p:cNvSpPr txBox="1">
            <a:spLocks noChangeArrowheads="1"/>
          </p:cNvSpPr>
          <p:nvPr/>
        </p:nvSpPr>
        <p:spPr bwMode="auto">
          <a:xfrm>
            <a:off x="304800" y="533400"/>
            <a:ext cx="8686800"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a:t>       【</a:t>
            </a:r>
            <a:r>
              <a:rPr lang="zh-CN" altLang="en-US"/>
              <a:t>例</a:t>
            </a:r>
            <a:r>
              <a:rPr lang="en-US" altLang="zh-CN"/>
              <a:t>3.13】</a:t>
            </a:r>
            <a:r>
              <a:rPr lang="zh-CN" altLang="en-US"/>
              <a:t>使用</a:t>
            </a:r>
            <a:r>
              <a:rPr lang="en-US" altLang="zh-CN"/>
              <a:t>StringTokenizer</a:t>
            </a:r>
            <a:r>
              <a:rPr lang="zh-CN" altLang="en-US"/>
              <a:t>类分割字符串，字符串的分割情况如图</a:t>
            </a:r>
            <a:r>
              <a:rPr lang="en-US" altLang="zh-CN"/>
              <a:t>3.11</a:t>
            </a:r>
            <a:r>
              <a:rPr lang="zh-CN" altLang="en-US"/>
              <a:t>所示。源程序代码如下：</a:t>
            </a:r>
          </a:p>
          <a:p>
            <a:pPr lvl="1" eaLnBrk="1" hangingPunct="1">
              <a:spcBef>
                <a:spcPct val="50000"/>
              </a:spcBef>
            </a:pPr>
            <a:r>
              <a:rPr lang="en-US" altLang="zh-CN" sz="2200"/>
              <a:t>import java.util.*;</a:t>
            </a:r>
          </a:p>
          <a:p>
            <a:pPr lvl="1" eaLnBrk="1" hangingPunct="1">
              <a:spcBef>
                <a:spcPct val="50000"/>
              </a:spcBef>
            </a:pPr>
            <a:endParaRPr lang="en-US" altLang="zh-CN" sz="2200"/>
          </a:p>
          <a:p>
            <a:pPr lvl="1" eaLnBrk="1" hangingPunct="1">
              <a:spcBef>
                <a:spcPct val="50000"/>
              </a:spcBef>
            </a:pPr>
            <a:r>
              <a:rPr lang="en-US" altLang="zh-CN" sz="2200"/>
              <a:t>public class UseToken </a:t>
            </a:r>
          </a:p>
          <a:p>
            <a:pPr lvl="1" eaLnBrk="1" hangingPunct="1">
              <a:spcBef>
                <a:spcPct val="50000"/>
              </a:spcBef>
            </a:pPr>
            <a:r>
              <a:rPr lang="en-US" altLang="zh-CN" sz="2200"/>
              <a:t>{</a:t>
            </a:r>
          </a:p>
          <a:p>
            <a:pPr lvl="1" eaLnBrk="1" hangingPunct="1">
              <a:spcBef>
                <a:spcPct val="50000"/>
              </a:spcBef>
            </a:pPr>
            <a:r>
              <a:rPr lang="en-US" altLang="zh-CN" sz="2200"/>
              <a:t>	public static void main(String[] args) </a:t>
            </a:r>
          </a:p>
          <a:p>
            <a:pPr lvl="1" eaLnBrk="1" hangingPunct="1">
              <a:spcBef>
                <a:spcPct val="50000"/>
              </a:spcBef>
            </a:pPr>
            <a:r>
              <a:rPr lang="en-US" altLang="zh-CN" sz="2200"/>
              <a:t>	{</a:t>
            </a:r>
          </a:p>
          <a:p>
            <a:pPr lvl="1" eaLnBrk="1" hangingPunct="1">
              <a:spcBef>
                <a:spcPct val="50000"/>
              </a:spcBef>
            </a:pPr>
            <a:r>
              <a:rPr lang="en-US" altLang="zh-CN" sz="2200"/>
              <a:t>		String str = "</a:t>
            </a:r>
            <a:r>
              <a:rPr lang="zh-CN" altLang="en-US" sz="2200"/>
              <a:t>数学</a:t>
            </a:r>
            <a:r>
              <a:rPr lang="en-US" altLang="zh-CN" sz="2200"/>
              <a:t>::</a:t>
            </a:r>
            <a:r>
              <a:rPr lang="zh-CN" altLang="en-US" sz="2200"/>
              <a:t>英语</a:t>
            </a:r>
            <a:r>
              <a:rPr lang="en-US" altLang="zh-CN" sz="2200"/>
              <a:t>::</a:t>
            </a:r>
            <a:r>
              <a:rPr lang="zh-CN" altLang="en-US" sz="2200"/>
              <a:t>语文</a:t>
            </a:r>
            <a:r>
              <a:rPr lang="en-US" altLang="zh-CN" sz="2200"/>
              <a:t>::</a:t>
            </a:r>
            <a:r>
              <a:rPr lang="zh-CN" altLang="en-US" sz="2200"/>
              <a:t>化学</a:t>
            </a:r>
            <a:r>
              <a:rPr lang="en-US" altLang="zh-CN" sz="2200"/>
              <a:t>";</a:t>
            </a:r>
          </a:p>
          <a:p>
            <a:pPr lvl="1" eaLnBrk="1" hangingPunct="1">
              <a:spcBef>
                <a:spcPct val="50000"/>
              </a:spcBef>
            </a:pPr>
            <a:r>
              <a:rPr lang="en-US" altLang="zh-CN" sz="2200"/>
              <a:t>		StringTokenizer st = new StringTokenizer(str,"::");</a:t>
            </a:r>
          </a:p>
          <a:p>
            <a:pPr lvl="1" eaLnBrk="1" hangingPunct="1">
              <a:spcBef>
                <a:spcPct val="50000"/>
              </a:spcBef>
            </a:pPr>
            <a:r>
              <a:rPr lang="en-US" altLang="zh-CN" sz="2200"/>
              <a:t>		System.out.println(str + "\n</a:t>
            </a:r>
            <a:r>
              <a:rPr lang="zh-CN" altLang="en-US" sz="2200"/>
              <a:t>课程数为：</a:t>
            </a:r>
            <a:r>
              <a:rPr lang="en-US" altLang="zh-CN" sz="2200"/>
              <a:t>" +st.countTokens());</a:t>
            </a:r>
          </a:p>
        </p:txBody>
      </p:sp>
    </p:spTree>
  </p:cSld>
  <p:clrMapOvr>
    <a:masterClrMapping/>
  </p:clrMapOvr>
  <p:transition>
    <p:checker/>
  </p:transition>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4306" name="Text Box 2"/>
          <p:cNvSpPr txBox="1">
            <a:spLocks noChangeArrowheads="1"/>
          </p:cNvSpPr>
          <p:nvPr/>
        </p:nvSpPr>
        <p:spPr bwMode="auto">
          <a:xfrm>
            <a:off x="457200" y="457200"/>
            <a:ext cx="8569325"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a:t>	while (st.hasMoreTokens()) </a:t>
            </a:r>
          </a:p>
          <a:p>
            <a:pPr eaLnBrk="1" hangingPunct="1">
              <a:lnSpc>
                <a:spcPct val="120000"/>
              </a:lnSpc>
            </a:pPr>
            <a:r>
              <a:rPr lang="en-US" altLang="zh-CN"/>
              <a:t>	{</a:t>
            </a:r>
          </a:p>
          <a:p>
            <a:pPr eaLnBrk="1" hangingPunct="1">
              <a:lnSpc>
                <a:spcPct val="120000"/>
              </a:lnSpc>
            </a:pPr>
            <a:r>
              <a:rPr lang="en-US" altLang="zh-CN"/>
              <a:t>	System.out.println(st.nextToken("::"));</a:t>
            </a:r>
          </a:p>
          <a:p>
            <a:pPr eaLnBrk="1" hangingPunct="1">
              <a:lnSpc>
                <a:spcPct val="120000"/>
              </a:lnSpc>
            </a:pPr>
            <a:r>
              <a:rPr lang="en-US" altLang="zh-CN"/>
              <a:t>	}</a:t>
            </a:r>
          </a:p>
          <a:p>
            <a:pPr eaLnBrk="1" hangingPunct="1">
              <a:lnSpc>
                <a:spcPct val="120000"/>
              </a:lnSpc>
            </a:pPr>
            <a:r>
              <a:rPr lang="en-US" altLang="zh-CN"/>
              <a:t>	str = "Hello this is a test";</a:t>
            </a:r>
          </a:p>
          <a:p>
            <a:pPr eaLnBrk="1" hangingPunct="1">
              <a:lnSpc>
                <a:spcPct val="120000"/>
              </a:lnSpc>
            </a:pPr>
            <a:r>
              <a:rPr lang="en-US" altLang="zh-CN"/>
              <a:t>	st = new StringTokenizer(str);</a:t>
            </a:r>
          </a:p>
          <a:p>
            <a:pPr eaLnBrk="1" hangingPunct="1">
              <a:lnSpc>
                <a:spcPct val="120000"/>
              </a:lnSpc>
            </a:pPr>
            <a:r>
              <a:rPr lang="en-US" altLang="zh-CN"/>
              <a:t>	System.out.println(str + "\n</a:t>
            </a:r>
            <a:r>
              <a:rPr lang="zh-CN" altLang="en-US"/>
              <a:t>单词数为：</a:t>
            </a:r>
            <a:r>
              <a:rPr lang="en-US" altLang="zh-CN"/>
              <a:t>" +st.countTokens());</a:t>
            </a:r>
          </a:p>
          <a:p>
            <a:pPr eaLnBrk="1" hangingPunct="1">
              <a:lnSpc>
                <a:spcPct val="120000"/>
              </a:lnSpc>
            </a:pPr>
            <a:r>
              <a:rPr lang="en-US" altLang="zh-CN"/>
              <a:t>	while (st.hasMoreTokens()) </a:t>
            </a:r>
          </a:p>
          <a:p>
            <a:pPr eaLnBrk="1" hangingPunct="1">
              <a:lnSpc>
                <a:spcPct val="120000"/>
              </a:lnSpc>
            </a:pPr>
            <a:r>
              <a:rPr lang="en-US" altLang="zh-CN"/>
              <a:t>	{</a:t>
            </a:r>
          </a:p>
          <a:p>
            <a:pPr eaLnBrk="1" hangingPunct="1">
              <a:lnSpc>
                <a:spcPct val="120000"/>
              </a:lnSpc>
            </a:pPr>
            <a:r>
              <a:rPr lang="en-US" altLang="zh-CN"/>
              <a:t>		System.out.println(st.nextToken());</a:t>
            </a:r>
          </a:p>
          <a:p>
            <a:pPr eaLnBrk="1" hangingPunct="1">
              <a:lnSpc>
                <a:spcPct val="120000"/>
              </a:lnSpc>
            </a:pPr>
            <a:r>
              <a:rPr lang="en-US" altLang="zh-CN"/>
              <a:t>            }</a:t>
            </a:r>
          </a:p>
          <a:p>
            <a:pPr eaLnBrk="1" hangingPunct="1">
              <a:lnSpc>
                <a:spcPct val="120000"/>
              </a:lnSpc>
            </a:pPr>
            <a:r>
              <a:rPr lang="en-US" altLang="zh-CN"/>
              <a:t>      }</a:t>
            </a:r>
          </a:p>
          <a:p>
            <a:pPr eaLnBrk="1" hangingPunct="1">
              <a:lnSpc>
                <a:spcPct val="120000"/>
              </a:lnSpc>
            </a:pPr>
            <a:r>
              <a:rPr lang="en-US" altLang="zh-CN"/>
              <a:t>}</a:t>
            </a:r>
          </a:p>
        </p:txBody>
      </p:sp>
    </p:spTree>
  </p:cSld>
  <p:clrMapOvr>
    <a:masterClrMapping/>
  </p:clrMapOvr>
  <p:transition>
    <p:checker/>
  </p:transition>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9" name="Rectangle 2"/>
          <p:cNvSpPr>
            <a:spLocks noChangeArrowheads="1"/>
          </p:cNvSpPr>
          <p:nvPr/>
        </p:nvSpPr>
        <p:spPr bwMode="auto">
          <a:xfrm>
            <a:off x="1633538" y="5715000"/>
            <a:ext cx="5876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3.11  StringTokenizer</a:t>
            </a:r>
            <a:r>
              <a:rPr lang="zh-CN" altLang="en-US"/>
              <a:t>分割单词的结果输出</a:t>
            </a:r>
          </a:p>
        </p:txBody>
      </p:sp>
      <p:graphicFrame>
        <p:nvGraphicFramePr>
          <p:cNvPr id="39938" name="Object 3"/>
          <p:cNvGraphicFramePr>
            <a:graphicFrameLocks noChangeAspect="1"/>
          </p:cNvGraphicFramePr>
          <p:nvPr/>
        </p:nvGraphicFramePr>
        <p:xfrm>
          <a:off x="1809750" y="457200"/>
          <a:ext cx="5524500" cy="5148263"/>
        </p:xfrm>
        <a:graphic>
          <a:graphicData uri="http://schemas.openxmlformats.org/presentationml/2006/ole">
            <mc:AlternateContent xmlns:mc="http://schemas.openxmlformats.org/markup-compatibility/2006">
              <mc:Choice xmlns:v="urn:schemas-microsoft-com:vml" Requires="v">
                <p:oleObj spid="_x0000_s39941" name="Bitmap Image" r:id="rId3" imgW="3330229" imgH="3132091" progId="Paint.Picture">
                  <p:embed/>
                </p:oleObj>
              </mc:Choice>
              <mc:Fallback>
                <p:oleObj name="Bitmap Image" r:id="rId3" imgW="3330229" imgH="3132091"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0" y="457200"/>
                        <a:ext cx="5524500" cy="5148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940" name="AutoShape 4">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checker/>
  </p:transition>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5330" name="Rectangle 2"/>
          <p:cNvSpPr>
            <a:spLocks noChangeArrowheads="1"/>
          </p:cNvSpPr>
          <p:nvPr/>
        </p:nvSpPr>
        <p:spPr bwMode="auto">
          <a:xfrm>
            <a:off x="3968750" y="609600"/>
            <a:ext cx="12065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习  题</a:t>
            </a:r>
          </a:p>
        </p:txBody>
      </p:sp>
      <p:sp>
        <p:nvSpPr>
          <p:cNvPr id="355331" name="Text Box 3"/>
          <p:cNvSpPr txBox="1">
            <a:spLocks noChangeArrowheads="1"/>
          </p:cNvSpPr>
          <p:nvPr/>
        </p:nvSpPr>
        <p:spPr bwMode="auto">
          <a:xfrm>
            <a:off x="304800" y="1295400"/>
            <a:ext cx="86106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1. </a:t>
            </a:r>
            <a:r>
              <a:rPr lang="zh-CN" altLang="en-US"/>
              <a:t>定义一个类</a:t>
            </a:r>
            <a:r>
              <a:rPr lang="en-US" altLang="zh-CN"/>
              <a:t>Student</a:t>
            </a:r>
            <a:r>
              <a:rPr lang="zh-CN" altLang="en-US"/>
              <a:t>，属性为学号、姓名和成绩；方法为增加记录</a:t>
            </a:r>
            <a:r>
              <a:rPr lang="en-US" altLang="zh-CN"/>
              <a:t>SetRecord</a:t>
            </a:r>
            <a:r>
              <a:rPr lang="zh-CN" altLang="en-US"/>
              <a:t>和得到记录</a:t>
            </a:r>
            <a:r>
              <a:rPr lang="en-US" altLang="zh-CN"/>
              <a:t>GetRecord</a:t>
            </a:r>
            <a:r>
              <a:rPr lang="zh-CN" altLang="en-US"/>
              <a:t>。</a:t>
            </a:r>
            <a:r>
              <a:rPr lang="en-US" altLang="zh-CN"/>
              <a:t>SetRecord</a:t>
            </a:r>
            <a:r>
              <a:rPr lang="zh-CN" altLang="en-US"/>
              <a:t>给出学号、姓名和成绩的赋值，</a:t>
            </a:r>
            <a:r>
              <a:rPr lang="en-US" altLang="zh-CN"/>
              <a:t>GetRecord</a:t>
            </a:r>
            <a:r>
              <a:rPr lang="zh-CN" altLang="en-US"/>
              <a:t>通过学号得到考生的成绩。</a:t>
            </a:r>
          </a:p>
          <a:p>
            <a:pPr eaLnBrk="1" hangingPunct="1">
              <a:lnSpc>
                <a:spcPct val="150000"/>
              </a:lnSpc>
              <a:spcBef>
                <a:spcPct val="50000"/>
              </a:spcBef>
            </a:pPr>
            <a:r>
              <a:rPr lang="zh-CN" altLang="en-US"/>
              <a:t>        </a:t>
            </a:r>
            <a:r>
              <a:rPr lang="en-US" altLang="zh-CN"/>
              <a:t>2. </a:t>
            </a:r>
            <a:r>
              <a:rPr lang="zh-CN" altLang="en-US"/>
              <a:t>给出上题中设计类的构造函数，要求初始化一条记录</a:t>
            </a:r>
            <a:r>
              <a:rPr lang="en-US" altLang="zh-CN"/>
              <a:t>(</a:t>
            </a:r>
            <a:r>
              <a:rPr lang="zh-CN" altLang="en-US"/>
              <a:t>学号、姓名、成绩</a:t>
            </a:r>
            <a:r>
              <a:rPr lang="en-US" altLang="zh-CN"/>
              <a:t>)</a:t>
            </a:r>
            <a:r>
              <a:rPr lang="zh-CN" altLang="en-US"/>
              <a:t>。</a:t>
            </a:r>
          </a:p>
          <a:p>
            <a:pPr eaLnBrk="1" hangingPunct="1">
              <a:lnSpc>
                <a:spcPct val="150000"/>
              </a:lnSpc>
              <a:spcBef>
                <a:spcPct val="50000"/>
              </a:spcBef>
            </a:pPr>
            <a:r>
              <a:rPr lang="zh-CN" altLang="en-US"/>
              <a:t>        </a:t>
            </a:r>
            <a:r>
              <a:rPr lang="en-US" altLang="zh-CN"/>
              <a:t>3. </a:t>
            </a:r>
            <a:r>
              <a:rPr lang="zh-CN" altLang="en-US"/>
              <a:t>假设一个学生所选课程为语文、数学、英语、政治、物理、化学，给出此学生所选课程的</a:t>
            </a:r>
            <a:r>
              <a:rPr lang="en-US" altLang="zh-CN"/>
              <a:t>Vector</a:t>
            </a:r>
            <a:r>
              <a:rPr lang="zh-CN" altLang="en-US"/>
              <a:t>列表，并访问物理存放在</a:t>
            </a:r>
            <a:r>
              <a:rPr lang="en-US" altLang="zh-CN"/>
              <a:t>Vector</a:t>
            </a:r>
            <a:r>
              <a:rPr lang="zh-CN" altLang="en-US"/>
              <a:t>中的位置。</a:t>
            </a:r>
          </a:p>
        </p:txBody>
      </p:sp>
    </p:spTree>
  </p:cSld>
  <p:clrMapOvr>
    <a:masterClrMapping/>
  </p:clrMapOvr>
  <p:transition>
    <p:checke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9682" name="Text Box 4"/>
          <p:cNvSpPr txBox="1">
            <a:spLocks noChangeArrowheads="1"/>
          </p:cNvSpPr>
          <p:nvPr/>
        </p:nvSpPr>
        <p:spPr bwMode="auto">
          <a:xfrm>
            <a:off x="381000" y="762000"/>
            <a:ext cx="85344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选中</a:t>
            </a:r>
            <a:r>
              <a:rPr lang="en-US" altLang="zh-CN"/>
              <a:t>lib</a:t>
            </a:r>
            <a:r>
              <a:rPr lang="zh-CN" altLang="en-US"/>
              <a:t>变量，单击“编辑”按钮，弹出标题为“编辑用户变量”的对话框，如图</a:t>
            </a:r>
            <a:r>
              <a:rPr lang="en-US" altLang="zh-CN"/>
              <a:t>1.4</a:t>
            </a:r>
            <a:r>
              <a:rPr lang="zh-CN" altLang="en-US"/>
              <a:t>所示。在变量值一栏的最后添加“</a:t>
            </a:r>
            <a:r>
              <a:rPr lang="en-US" altLang="zh-CN"/>
              <a:t>; D:\j2sdk1.4.0_01\lib”</a:t>
            </a:r>
            <a:r>
              <a:rPr lang="zh-CN" altLang="en-US"/>
              <a:t>，“</a:t>
            </a:r>
            <a:r>
              <a:rPr lang="en-US" altLang="zh-CN"/>
              <a:t>;”</a:t>
            </a:r>
            <a:r>
              <a:rPr lang="zh-CN" altLang="en-US"/>
              <a:t>表示与前面的各项隔开，后面的路径是</a:t>
            </a:r>
            <a:r>
              <a:rPr lang="en-US" altLang="zh-CN"/>
              <a:t>JDK</a:t>
            </a:r>
            <a:r>
              <a:rPr lang="zh-CN" altLang="en-US"/>
              <a:t>包的安装路径下的</a:t>
            </a:r>
            <a:r>
              <a:rPr lang="en-US" altLang="zh-CN"/>
              <a:t>lib</a:t>
            </a:r>
            <a:r>
              <a:rPr lang="zh-CN" altLang="en-US"/>
              <a:t>目录。图</a:t>
            </a:r>
            <a:r>
              <a:rPr lang="en-US" altLang="zh-CN"/>
              <a:t>1.4</a:t>
            </a:r>
            <a:r>
              <a:rPr lang="zh-CN" altLang="en-US"/>
              <a:t>为作者修改</a:t>
            </a:r>
            <a:r>
              <a:rPr lang="en-US" altLang="zh-CN"/>
              <a:t>lib</a:t>
            </a:r>
            <a:r>
              <a:rPr lang="zh-CN" altLang="en-US"/>
              <a:t>变量的情况，注意你的安装路径可能与作者的有所不同，要以你的安装路径为基准进行修改。</a:t>
            </a:r>
          </a:p>
        </p:txBody>
      </p:sp>
    </p:spTree>
  </p:cSld>
  <p:clrMapOvr>
    <a:masterClrMapping/>
  </p:clrMapOvr>
  <p:transition>
    <p:blinds/>
  </p:transition>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3" name="Text Box 2"/>
          <p:cNvSpPr txBox="1">
            <a:spLocks noChangeArrowheads="1"/>
          </p:cNvSpPr>
          <p:nvPr/>
        </p:nvSpPr>
        <p:spPr bwMode="auto">
          <a:xfrm>
            <a:off x="304800" y="381000"/>
            <a:ext cx="8610600"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4. </a:t>
            </a:r>
            <a:r>
              <a:rPr lang="zh-CN" altLang="en-US"/>
              <a:t>对于图</a:t>
            </a:r>
            <a:r>
              <a:rPr lang="en-US" altLang="zh-CN"/>
              <a:t>3.12</a:t>
            </a:r>
            <a:r>
              <a:rPr lang="zh-CN" altLang="en-US"/>
              <a:t>中的</a:t>
            </a:r>
            <a:r>
              <a:rPr lang="en-US" altLang="zh-CN"/>
              <a:t>Shebei</a:t>
            </a:r>
            <a:r>
              <a:rPr lang="zh-CN" altLang="en-US"/>
              <a:t>表，将设备编码和设备名称作为</a:t>
            </a:r>
            <a:r>
              <a:rPr lang="en-US" altLang="zh-CN"/>
              <a:t>Hashtable</a:t>
            </a:r>
            <a:r>
              <a:rPr lang="zh-CN" altLang="en-US"/>
              <a:t>中的键和值进行存储，然后访问此</a:t>
            </a:r>
            <a:r>
              <a:rPr lang="en-US" altLang="zh-CN"/>
              <a:t>Hashtable</a:t>
            </a:r>
            <a:r>
              <a:rPr lang="zh-CN" altLang="en-US"/>
              <a:t>，找到键</a:t>
            </a:r>
            <a:r>
              <a:rPr lang="en-US" altLang="zh-CN"/>
              <a:t>0008</a:t>
            </a:r>
            <a:r>
              <a:rPr lang="zh-CN" altLang="en-US"/>
              <a:t>和</a:t>
            </a:r>
            <a:r>
              <a:rPr lang="en-US" altLang="zh-CN"/>
              <a:t>0016</a:t>
            </a:r>
            <a:r>
              <a:rPr lang="zh-CN" altLang="en-US"/>
              <a:t>并输出设备编码为</a:t>
            </a:r>
            <a:r>
              <a:rPr lang="en-US" altLang="zh-CN"/>
              <a:t>0008</a:t>
            </a:r>
            <a:r>
              <a:rPr lang="zh-CN" altLang="en-US"/>
              <a:t>、</a:t>
            </a:r>
            <a:r>
              <a:rPr lang="en-US" altLang="zh-CN"/>
              <a:t>0016</a:t>
            </a:r>
            <a:r>
              <a:rPr lang="zh-CN" altLang="en-US"/>
              <a:t>的设备名称。</a:t>
            </a:r>
          </a:p>
        </p:txBody>
      </p:sp>
      <p:sp>
        <p:nvSpPr>
          <p:cNvPr id="40964" name="Rectangle 3"/>
          <p:cNvSpPr>
            <a:spLocks noChangeArrowheads="1"/>
          </p:cNvSpPr>
          <p:nvPr/>
        </p:nvSpPr>
        <p:spPr bwMode="auto">
          <a:xfrm>
            <a:off x="2620963" y="6172200"/>
            <a:ext cx="3902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3.12  </a:t>
            </a:r>
            <a:r>
              <a:rPr lang="zh-CN" altLang="en-US"/>
              <a:t>习题</a:t>
            </a:r>
            <a:r>
              <a:rPr lang="en-US" altLang="zh-CN"/>
              <a:t>3.4</a:t>
            </a:r>
            <a:r>
              <a:rPr lang="zh-CN" altLang="en-US"/>
              <a:t>中的</a:t>
            </a:r>
            <a:r>
              <a:rPr lang="en-US" altLang="zh-CN"/>
              <a:t>Shebei</a:t>
            </a:r>
            <a:r>
              <a:rPr lang="zh-CN" altLang="en-US"/>
              <a:t>表</a:t>
            </a:r>
          </a:p>
        </p:txBody>
      </p:sp>
      <p:graphicFrame>
        <p:nvGraphicFramePr>
          <p:cNvPr id="40962" name="Object 4"/>
          <p:cNvGraphicFramePr>
            <a:graphicFrameLocks noChangeAspect="1"/>
          </p:cNvGraphicFramePr>
          <p:nvPr/>
        </p:nvGraphicFramePr>
        <p:xfrm>
          <a:off x="3413125" y="1905000"/>
          <a:ext cx="2317750" cy="4191000"/>
        </p:xfrm>
        <a:graphic>
          <a:graphicData uri="http://schemas.openxmlformats.org/presentationml/2006/ole">
            <mc:AlternateContent xmlns:mc="http://schemas.openxmlformats.org/markup-compatibility/2006">
              <mc:Choice xmlns:v="urn:schemas-microsoft-com:vml" Requires="v">
                <p:oleObj spid="_x0000_s40965" name="Bitmap Image" r:id="rId3" imgW="1478095" imgH="2666667" progId="Paint.Picture">
                  <p:embed/>
                </p:oleObj>
              </mc:Choice>
              <mc:Fallback>
                <p:oleObj name="Bitmap Image" r:id="rId3" imgW="1478095" imgH="2666667"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3125" y="1905000"/>
                        <a:ext cx="2317750" cy="419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checker/>
  </p:transition>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6354" name="Text Box 2"/>
          <p:cNvSpPr txBox="1">
            <a:spLocks noChangeArrowheads="1"/>
          </p:cNvSpPr>
          <p:nvPr/>
        </p:nvSpPr>
        <p:spPr bwMode="auto">
          <a:xfrm>
            <a:off x="304800" y="677863"/>
            <a:ext cx="8610600" cy="465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5. </a:t>
            </a:r>
            <a:r>
              <a:rPr lang="zh-CN" altLang="en-US"/>
              <a:t>编写程序，测试字符串“你好，欢迎来到</a:t>
            </a:r>
            <a:r>
              <a:rPr lang="en-US" altLang="zh-CN"/>
              <a:t>Java</a:t>
            </a:r>
            <a:r>
              <a:rPr lang="zh-CN" altLang="en-US"/>
              <a:t>世界”的长度，将字符串的长度转换成字符串进行输出，并对其中的“</a:t>
            </a:r>
            <a:r>
              <a:rPr lang="en-US" altLang="zh-CN"/>
              <a:t>Java”</a:t>
            </a:r>
            <a:r>
              <a:rPr lang="zh-CN" altLang="en-US"/>
              <a:t>四个字母进行截取，输出截取字母以及它在字符串中的位置。</a:t>
            </a:r>
          </a:p>
          <a:p>
            <a:pPr eaLnBrk="1" hangingPunct="1">
              <a:lnSpc>
                <a:spcPct val="150000"/>
              </a:lnSpc>
              <a:spcBef>
                <a:spcPct val="50000"/>
              </a:spcBef>
            </a:pPr>
            <a:r>
              <a:rPr lang="zh-CN" altLang="en-US"/>
              <a:t>         </a:t>
            </a:r>
            <a:r>
              <a:rPr lang="en-US" altLang="zh-CN"/>
              <a:t>6. </a:t>
            </a:r>
            <a:r>
              <a:rPr lang="zh-CN" altLang="en-US"/>
              <a:t>对于图</a:t>
            </a:r>
            <a:r>
              <a:rPr lang="en-US" altLang="zh-CN"/>
              <a:t>3.12</a:t>
            </a:r>
            <a:r>
              <a:rPr lang="zh-CN" altLang="en-US"/>
              <a:t>中的</a:t>
            </a:r>
            <a:r>
              <a:rPr lang="en-US" altLang="zh-CN"/>
              <a:t>Shebei</a:t>
            </a:r>
            <a:r>
              <a:rPr lang="zh-CN" altLang="en-US"/>
              <a:t>表，将设备编码和设备名称用 </a:t>
            </a:r>
            <a:r>
              <a:rPr lang="en-US" altLang="zh-CN"/>
              <a:t>:: </a:t>
            </a:r>
            <a:r>
              <a:rPr lang="zh-CN" altLang="en-US"/>
              <a:t>进行连接，形成新的字符串，存储到</a:t>
            </a:r>
            <a:r>
              <a:rPr lang="en-US" altLang="zh-CN"/>
              <a:t>Vector</a:t>
            </a:r>
            <a:r>
              <a:rPr lang="zh-CN" altLang="en-US"/>
              <a:t>向量对象中，如</a:t>
            </a:r>
            <a:r>
              <a:rPr lang="en-US" altLang="zh-CN"/>
              <a:t>0001::</a:t>
            </a:r>
            <a:r>
              <a:rPr lang="zh-CN" altLang="en-US"/>
              <a:t>打印机、</a:t>
            </a:r>
            <a:r>
              <a:rPr lang="en-US" altLang="zh-CN"/>
              <a:t>0008::</a:t>
            </a:r>
            <a:r>
              <a:rPr lang="zh-CN" altLang="en-US"/>
              <a:t>书桌，然后访问</a:t>
            </a:r>
            <a:r>
              <a:rPr lang="en-US" altLang="zh-CN"/>
              <a:t>Vector</a:t>
            </a:r>
            <a:r>
              <a:rPr lang="zh-CN" altLang="en-US"/>
              <a:t>对象中设备编码为</a:t>
            </a:r>
            <a:r>
              <a:rPr lang="en-US" altLang="zh-CN"/>
              <a:t>0010</a:t>
            </a:r>
            <a:r>
              <a:rPr lang="zh-CN" altLang="en-US"/>
              <a:t>、</a:t>
            </a:r>
            <a:r>
              <a:rPr lang="en-US" altLang="zh-CN"/>
              <a:t>0014</a:t>
            </a:r>
            <a:r>
              <a:rPr lang="zh-CN" altLang="en-US"/>
              <a:t>的项，使用字符串操作的方法读取这两项设备编码对应的设备名称并输出。</a:t>
            </a:r>
          </a:p>
        </p:txBody>
      </p:sp>
    </p:spTree>
  </p:cSld>
  <p:clrMapOvr>
    <a:masterClrMapping/>
  </p:clrMapOvr>
  <p:transition>
    <p:checker/>
  </p:transition>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7378" name="Text Box 2"/>
          <p:cNvSpPr txBox="1">
            <a:spLocks noChangeArrowheads="1"/>
          </p:cNvSpPr>
          <p:nvPr/>
        </p:nvSpPr>
        <p:spPr bwMode="auto">
          <a:xfrm>
            <a:off x="457200" y="685800"/>
            <a:ext cx="84582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7. </a:t>
            </a:r>
            <a:r>
              <a:rPr lang="zh-CN" altLang="en-US"/>
              <a:t>编写程序，测试</a:t>
            </a:r>
            <a:r>
              <a:rPr lang="en-US" altLang="zh-CN"/>
              <a:t>1</a:t>
            </a:r>
            <a:r>
              <a:rPr lang="zh-CN" altLang="en-US"/>
              <a:t>～</a:t>
            </a:r>
            <a:r>
              <a:rPr lang="en-US" altLang="zh-CN"/>
              <a:t>50</a:t>
            </a:r>
            <a:r>
              <a:rPr lang="zh-CN" altLang="en-US"/>
              <a:t>的阶乘所耗费的毫秒级时间。</a:t>
            </a:r>
          </a:p>
          <a:p>
            <a:pPr eaLnBrk="1" hangingPunct="1">
              <a:lnSpc>
                <a:spcPct val="150000"/>
              </a:lnSpc>
              <a:spcBef>
                <a:spcPct val="50000"/>
              </a:spcBef>
            </a:pPr>
            <a:r>
              <a:rPr lang="zh-CN" altLang="en-US"/>
              <a:t>        </a:t>
            </a:r>
            <a:r>
              <a:rPr lang="en-US" altLang="zh-CN"/>
              <a:t>8. </a:t>
            </a:r>
            <a:r>
              <a:rPr lang="zh-CN" altLang="en-US"/>
              <a:t>编写程序，将设备编码对应设备名称的记录添加到一个</a:t>
            </a:r>
            <a:r>
              <a:rPr lang="en-US" altLang="zh-CN"/>
              <a:t>StringBuffer</a:t>
            </a:r>
            <a:r>
              <a:rPr lang="zh-CN" altLang="en-US"/>
              <a:t>对象中，编码和名称之间用</a:t>
            </a:r>
            <a:r>
              <a:rPr lang="en-US" altLang="zh-CN"/>
              <a:t>::</a:t>
            </a:r>
            <a:r>
              <a:rPr lang="zh-CN" altLang="en-US"/>
              <a:t>隔开，每条记录之间用**隔开。</a:t>
            </a:r>
          </a:p>
          <a:p>
            <a:pPr eaLnBrk="1" hangingPunct="1">
              <a:lnSpc>
                <a:spcPct val="150000"/>
              </a:lnSpc>
              <a:spcBef>
                <a:spcPct val="50000"/>
              </a:spcBef>
            </a:pPr>
            <a:r>
              <a:rPr lang="zh-CN" altLang="en-US"/>
              <a:t>        </a:t>
            </a:r>
            <a:r>
              <a:rPr lang="en-US" altLang="zh-CN"/>
              <a:t>9. </a:t>
            </a:r>
            <a:r>
              <a:rPr lang="zh-CN" altLang="en-US"/>
              <a:t>编写程序，将字符串“打印机*钟表</a:t>
            </a:r>
            <a:r>
              <a:rPr lang="en-US" altLang="zh-CN"/>
              <a:t>//</a:t>
            </a:r>
            <a:r>
              <a:rPr lang="zh-CN" altLang="en-US"/>
              <a:t>自行车**雨伞</a:t>
            </a:r>
            <a:r>
              <a:rPr lang="en-US" altLang="zh-CN"/>
              <a:t>%%</a:t>
            </a:r>
            <a:r>
              <a:rPr lang="zh-CN" altLang="en-US"/>
              <a:t>收音机</a:t>
            </a:r>
            <a:r>
              <a:rPr lang="en-US" altLang="zh-CN"/>
              <a:t>??</a:t>
            </a:r>
            <a:r>
              <a:rPr lang="zh-CN" altLang="en-US"/>
              <a:t>电脑”进行拆分，输出每个设备的名字。</a:t>
            </a:r>
          </a:p>
        </p:txBody>
      </p:sp>
      <p:sp>
        <p:nvSpPr>
          <p:cNvPr id="357379" name="AutoShape 3">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checker/>
  </p:transition>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02" name="Text Box 2"/>
          <p:cNvSpPr txBox="1">
            <a:spLocks noChangeArrowheads="1"/>
          </p:cNvSpPr>
          <p:nvPr/>
        </p:nvSpPr>
        <p:spPr bwMode="auto">
          <a:xfrm>
            <a:off x="2668588" y="381000"/>
            <a:ext cx="38052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4000">
                <a:latin typeface="华文行楷" pitchFamily="2" charset="-122"/>
                <a:ea typeface="华文行楷" pitchFamily="2" charset="-122"/>
              </a:rPr>
              <a:t>第</a:t>
            </a:r>
            <a:r>
              <a:rPr lang="en-US" altLang="zh-CN" sz="4000">
                <a:latin typeface="华文行楷" pitchFamily="2" charset="-122"/>
                <a:ea typeface="华文行楷" pitchFamily="2" charset="-122"/>
              </a:rPr>
              <a:t>4</a:t>
            </a:r>
            <a:r>
              <a:rPr lang="zh-CN" altLang="en-US" sz="4000">
                <a:latin typeface="华文行楷" pitchFamily="2" charset="-122"/>
                <a:ea typeface="华文行楷" pitchFamily="2" charset="-122"/>
              </a:rPr>
              <a:t>章  </a:t>
            </a:r>
            <a:r>
              <a:rPr lang="en-US" altLang="zh-CN" sz="4000">
                <a:latin typeface="华文行楷" pitchFamily="2" charset="-122"/>
                <a:ea typeface="华文行楷" pitchFamily="2" charset="-122"/>
              </a:rPr>
              <a:t>Java Applet </a:t>
            </a:r>
          </a:p>
        </p:txBody>
      </p:sp>
      <p:sp>
        <p:nvSpPr>
          <p:cNvPr id="358403" name="Text Box 3"/>
          <p:cNvSpPr txBox="1">
            <a:spLocks noChangeArrowheads="1"/>
          </p:cNvSpPr>
          <p:nvPr/>
        </p:nvSpPr>
        <p:spPr bwMode="auto">
          <a:xfrm>
            <a:off x="2879725" y="1066800"/>
            <a:ext cx="4062413"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pPr>
            <a:r>
              <a:rPr lang="en-US" altLang="zh-CN" b="1">
                <a:hlinkClick r:id="rId2" action="ppaction://hlinksldjump"/>
              </a:rPr>
              <a:t>4.1  Applet</a:t>
            </a:r>
            <a:r>
              <a:rPr lang="zh-CN" altLang="en-US" b="1">
                <a:hlinkClick r:id="rId2" action="ppaction://hlinksldjump"/>
              </a:rPr>
              <a:t>简介 </a:t>
            </a:r>
            <a:endParaRPr lang="zh-CN" altLang="en-US" b="1"/>
          </a:p>
          <a:p>
            <a:pPr eaLnBrk="1" hangingPunct="1">
              <a:lnSpc>
                <a:spcPct val="138000"/>
              </a:lnSpc>
            </a:pPr>
            <a:r>
              <a:rPr lang="en-US" altLang="zh-CN" b="1">
                <a:hlinkClick r:id="rId3" action="ppaction://hlinksldjump"/>
              </a:rPr>
              <a:t>4.2  </a:t>
            </a:r>
            <a:r>
              <a:rPr lang="zh-CN" altLang="en-US" b="1">
                <a:hlinkClick r:id="rId3" action="ppaction://hlinksldjump"/>
              </a:rPr>
              <a:t>显示</a:t>
            </a:r>
            <a:r>
              <a:rPr lang="en-US" altLang="zh-CN" b="1">
                <a:hlinkClick r:id="rId3" action="ppaction://hlinksldjump"/>
              </a:rPr>
              <a:t>Applet </a:t>
            </a:r>
            <a:endParaRPr lang="en-US" altLang="zh-CN" b="1"/>
          </a:p>
          <a:p>
            <a:pPr eaLnBrk="1" hangingPunct="1">
              <a:lnSpc>
                <a:spcPct val="138000"/>
              </a:lnSpc>
            </a:pPr>
            <a:r>
              <a:rPr lang="en-US" altLang="zh-CN" b="1">
                <a:hlinkClick r:id="rId4" action="ppaction://hlinksldjump"/>
              </a:rPr>
              <a:t>4.3  </a:t>
            </a:r>
            <a:r>
              <a:rPr lang="zh-CN" altLang="en-US" b="1">
                <a:hlinkClick r:id="rId4" action="ppaction://hlinksldjump"/>
              </a:rPr>
              <a:t>载入图片	</a:t>
            </a:r>
            <a:endParaRPr lang="zh-CN" altLang="en-US" b="1"/>
          </a:p>
          <a:p>
            <a:pPr eaLnBrk="1" hangingPunct="1">
              <a:lnSpc>
                <a:spcPct val="138000"/>
              </a:lnSpc>
            </a:pPr>
            <a:r>
              <a:rPr lang="en-US" altLang="zh-CN" b="1">
                <a:hlinkClick r:id="rId5" action="ppaction://hlinksldjump"/>
              </a:rPr>
              <a:t>4.4  </a:t>
            </a:r>
            <a:r>
              <a:rPr lang="zh-CN" altLang="en-US" b="1">
                <a:hlinkClick r:id="rId5" action="ppaction://hlinksldjump"/>
              </a:rPr>
              <a:t>载入声音</a:t>
            </a:r>
            <a:endParaRPr lang="zh-CN" altLang="en-US" b="1"/>
          </a:p>
          <a:p>
            <a:pPr eaLnBrk="1" hangingPunct="1">
              <a:lnSpc>
                <a:spcPct val="138000"/>
              </a:lnSpc>
            </a:pPr>
            <a:r>
              <a:rPr lang="en-US" altLang="zh-CN" b="1">
                <a:hlinkClick r:id="rId6" action="ppaction://hlinksldjump"/>
              </a:rPr>
              <a:t>4.5  Applet</a:t>
            </a:r>
            <a:r>
              <a:rPr lang="zh-CN" altLang="en-US" b="1">
                <a:hlinkClick r:id="rId6" action="ppaction://hlinksldjump"/>
              </a:rPr>
              <a:t>控制浏览器环境</a:t>
            </a:r>
            <a:endParaRPr lang="zh-CN" altLang="en-US" b="1"/>
          </a:p>
          <a:p>
            <a:pPr eaLnBrk="1" hangingPunct="1">
              <a:lnSpc>
                <a:spcPct val="138000"/>
              </a:lnSpc>
            </a:pPr>
            <a:r>
              <a:rPr lang="en-US" altLang="zh-CN" b="1">
                <a:hlinkClick r:id="rId7" action="ppaction://hlinksldjump"/>
              </a:rPr>
              <a:t>4.6  </a:t>
            </a:r>
            <a:r>
              <a:rPr lang="zh-CN" altLang="en-US" b="1">
                <a:hlinkClick r:id="rId7" action="ppaction://hlinksldjump"/>
              </a:rPr>
              <a:t>服务器下配置</a:t>
            </a:r>
            <a:r>
              <a:rPr lang="en-US" altLang="zh-CN" b="1">
                <a:hlinkClick r:id="rId7" action="ppaction://hlinksldjump"/>
              </a:rPr>
              <a:t>Applet</a:t>
            </a:r>
            <a:r>
              <a:rPr lang="zh-CN" altLang="en-US" b="1">
                <a:hlinkClick r:id="rId7" action="ppaction://hlinksldjump"/>
              </a:rPr>
              <a:t>文件</a:t>
            </a:r>
            <a:endParaRPr lang="zh-CN" altLang="en-US" b="1"/>
          </a:p>
          <a:p>
            <a:pPr eaLnBrk="1" hangingPunct="1">
              <a:lnSpc>
                <a:spcPct val="138000"/>
              </a:lnSpc>
            </a:pPr>
            <a:r>
              <a:rPr lang="en-US" altLang="zh-CN" b="1">
                <a:hlinkClick r:id="rId8" action="ppaction://hlinksldjump"/>
              </a:rPr>
              <a:t>4.7  </a:t>
            </a:r>
            <a:r>
              <a:rPr lang="zh-CN" altLang="en-US" b="1">
                <a:hlinkClick r:id="rId8" action="ppaction://hlinksldjump"/>
              </a:rPr>
              <a:t>使用插件载入</a:t>
            </a:r>
            <a:r>
              <a:rPr lang="en-US" altLang="zh-CN" b="1">
                <a:hlinkClick r:id="rId8" action="ppaction://hlinksldjump"/>
              </a:rPr>
              <a:t>Applet</a:t>
            </a:r>
            <a:endParaRPr lang="en-US" altLang="zh-CN" b="1"/>
          </a:p>
          <a:p>
            <a:pPr eaLnBrk="1" hangingPunct="1">
              <a:lnSpc>
                <a:spcPct val="138000"/>
              </a:lnSpc>
            </a:pPr>
            <a:r>
              <a:rPr lang="en-US" altLang="zh-CN" b="1">
                <a:hlinkClick r:id="rId9" action="ppaction://hlinksldjump"/>
              </a:rPr>
              <a:t>4.8  JAR</a:t>
            </a:r>
            <a:r>
              <a:rPr lang="zh-CN" altLang="en-US" b="1">
                <a:hlinkClick r:id="rId9" action="ppaction://hlinksldjump"/>
              </a:rPr>
              <a:t>文件</a:t>
            </a:r>
            <a:endParaRPr lang="zh-CN" altLang="en-US" b="1"/>
          </a:p>
          <a:p>
            <a:pPr eaLnBrk="1" hangingPunct="1">
              <a:lnSpc>
                <a:spcPct val="138000"/>
              </a:lnSpc>
            </a:pPr>
            <a:r>
              <a:rPr lang="en-US" altLang="zh-CN" b="1">
                <a:hlinkClick r:id="rId10" action="ppaction://hlinksldjump"/>
              </a:rPr>
              <a:t>4.9  Applet</a:t>
            </a:r>
            <a:r>
              <a:rPr lang="zh-CN" altLang="en-US" b="1">
                <a:hlinkClick r:id="rId10" action="ppaction://hlinksldjump"/>
              </a:rPr>
              <a:t>和应用程序</a:t>
            </a:r>
            <a:endParaRPr lang="zh-CN" altLang="en-US" b="1"/>
          </a:p>
          <a:p>
            <a:pPr eaLnBrk="1" hangingPunct="1">
              <a:lnSpc>
                <a:spcPct val="138000"/>
              </a:lnSpc>
            </a:pPr>
            <a:r>
              <a:rPr lang="zh-CN" altLang="en-US" b="1">
                <a:ea typeface="黑体" panose="02010609060101010101" pitchFamily="49" charset="-122"/>
                <a:hlinkClick r:id="rId11" action="ppaction://hlinksldjump"/>
              </a:rPr>
              <a:t>习  题</a:t>
            </a:r>
            <a:r>
              <a:rPr lang="zh-CN" altLang="en-US" b="1">
                <a:hlinkClick r:id="rId11" action="ppaction://hlinksldjump"/>
              </a:rPr>
              <a:t> </a:t>
            </a:r>
            <a:r>
              <a:rPr lang="zh-CN" altLang="en-US" b="1"/>
              <a:t>  </a:t>
            </a:r>
          </a:p>
        </p:txBody>
      </p:sp>
      <p:pic>
        <p:nvPicPr>
          <p:cNvPr id="358404" name="Picture 4" descr="E:\课件素材\GIF动画插件1\GIF014.GIF">
            <a:hlinkClick r:id="rId12" action="ppaction://hlinkpres?slideindex=2&amp;slidetitle=PowerPoint 演示文稿"/>
          </p:cNvPr>
          <p:cNvPicPr>
            <a:picLocks noChangeAspect="1" noChangeArrowheads="1" noCrop="1"/>
          </p:cNvPicPr>
          <p:nvPr/>
        </p:nvPicPr>
        <p:blipFill>
          <a:blip r:embed="rId13">
            <a:extLst>
              <a:ext uri="{28A0092B-C50C-407E-A947-70E740481C1C}">
                <a14:useLocalDpi xmlns:a14="http://schemas.microsoft.com/office/drawing/2010/main" val="0"/>
              </a:ext>
            </a:extLst>
          </a:blip>
          <a:srcRect/>
          <a:stretch>
            <a:fillRect/>
          </a:stretch>
        </p:blipFill>
        <p:spPr bwMode="auto">
          <a:xfrm>
            <a:off x="8058150" y="6286500"/>
            <a:ext cx="10858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dir="in"/>
  </p:transition>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9426" name="Rectangle 2"/>
          <p:cNvSpPr>
            <a:spLocks noChangeArrowheads="1"/>
          </p:cNvSpPr>
          <p:nvPr/>
        </p:nvSpPr>
        <p:spPr bwMode="auto">
          <a:xfrm>
            <a:off x="3025775" y="715963"/>
            <a:ext cx="30908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4.1  Applet </a:t>
            </a:r>
            <a:r>
              <a:rPr lang="zh-CN" altLang="en-US" sz="3200" b="1"/>
              <a:t>简 介</a:t>
            </a:r>
          </a:p>
        </p:txBody>
      </p:sp>
      <p:sp>
        <p:nvSpPr>
          <p:cNvPr id="359427" name="Text Box 3"/>
          <p:cNvSpPr txBox="1">
            <a:spLocks noChangeArrowheads="1"/>
          </p:cNvSpPr>
          <p:nvPr/>
        </p:nvSpPr>
        <p:spPr bwMode="auto">
          <a:xfrm>
            <a:off x="381000" y="1649413"/>
            <a:ext cx="8534400" cy="246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4.1.1  Applet</a:t>
            </a:r>
            <a:r>
              <a:rPr lang="zh-CN" altLang="en-US" b="1"/>
              <a:t>的定义</a:t>
            </a:r>
          </a:p>
          <a:p>
            <a:pPr eaLnBrk="1" hangingPunct="1">
              <a:lnSpc>
                <a:spcPct val="150000"/>
              </a:lnSpc>
              <a:spcBef>
                <a:spcPct val="50000"/>
              </a:spcBef>
            </a:pPr>
            <a:r>
              <a:rPr lang="zh-CN" altLang="en-US"/>
              <a:t>        </a:t>
            </a:r>
            <a:r>
              <a:rPr lang="en-US" altLang="zh-CN"/>
              <a:t>Applet</a:t>
            </a:r>
            <a:r>
              <a:rPr lang="zh-CN" altLang="en-US"/>
              <a:t>是</a:t>
            </a:r>
            <a:r>
              <a:rPr lang="en-US" altLang="zh-CN"/>
              <a:t>Java</a:t>
            </a:r>
            <a:r>
              <a:rPr lang="zh-CN" altLang="en-US"/>
              <a:t>语言编写的，无法独立运行，但可以嵌入到网页中执行。它扩展了传统的编程结构和方法，可以通过互联网发布到任何具有</a:t>
            </a:r>
            <a:r>
              <a:rPr lang="en-US" altLang="zh-CN"/>
              <a:t>Java</a:t>
            </a:r>
            <a:r>
              <a:rPr lang="zh-CN" altLang="en-US"/>
              <a:t>编译环境浏览器的个体计算机上。</a:t>
            </a:r>
          </a:p>
        </p:txBody>
      </p:sp>
    </p:spTree>
  </p:cSld>
  <p:clrMapOvr>
    <a:masterClrMapping/>
  </p:clrMapOvr>
  <p:transition>
    <p:zoom dir="in"/>
  </p:transition>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0450" name="Text Box 2"/>
          <p:cNvSpPr txBox="1">
            <a:spLocks noChangeArrowheads="1"/>
          </p:cNvSpPr>
          <p:nvPr/>
        </p:nvSpPr>
        <p:spPr bwMode="auto">
          <a:xfrm>
            <a:off x="381000" y="838200"/>
            <a:ext cx="8458200"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8000"/>
              </a:lnSpc>
              <a:spcBef>
                <a:spcPct val="50000"/>
              </a:spcBef>
            </a:pPr>
            <a:r>
              <a:rPr lang="en-US" altLang="zh-CN" b="1"/>
              <a:t>4.1.2  Applet</a:t>
            </a:r>
            <a:r>
              <a:rPr lang="zh-CN" altLang="en-US" b="1"/>
              <a:t>的用途</a:t>
            </a:r>
          </a:p>
          <a:p>
            <a:pPr eaLnBrk="1" hangingPunct="1">
              <a:lnSpc>
                <a:spcPct val="158000"/>
              </a:lnSpc>
              <a:spcBef>
                <a:spcPct val="50000"/>
              </a:spcBef>
            </a:pPr>
            <a:r>
              <a:rPr lang="zh-CN" altLang="en-US"/>
              <a:t>        用户可以静态显示</a:t>
            </a:r>
            <a:r>
              <a:rPr lang="en-US" altLang="zh-CN"/>
              <a:t>Applet</a:t>
            </a:r>
            <a:r>
              <a:rPr lang="zh-CN" altLang="en-US"/>
              <a:t>，像显示一幅图片或者一段文本一样；</a:t>
            </a:r>
            <a:r>
              <a:rPr lang="en-US" altLang="zh-CN"/>
              <a:t>Applet</a:t>
            </a:r>
            <a:r>
              <a:rPr lang="zh-CN" altLang="en-US"/>
              <a:t>也可以是一个动态交互过程，用户输入简单的数据，就会产生相应的响应。</a:t>
            </a:r>
          </a:p>
        </p:txBody>
      </p:sp>
    </p:spTree>
  </p:cSld>
  <p:clrMapOvr>
    <a:masterClrMapping/>
  </p:clrMapOvr>
  <p:transition>
    <p:zoom dir="in"/>
  </p:transition>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1474" name="Text Box 2"/>
          <p:cNvSpPr txBox="1">
            <a:spLocks noChangeArrowheads="1"/>
          </p:cNvSpPr>
          <p:nvPr/>
        </p:nvSpPr>
        <p:spPr bwMode="auto">
          <a:xfrm>
            <a:off x="304800" y="577850"/>
            <a:ext cx="8610600"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b="1"/>
              <a:t>4.1.3  Applet</a:t>
            </a:r>
            <a:r>
              <a:rPr lang="zh-CN" altLang="en-US" b="1"/>
              <a:t>的编写格式</a:t>
            </a:r>
          </a:p>
          <a:p>
            <a:pPr eaLnBrk="1" hangingPunct="1">
              <a:lnSpc>
                <a:spcPct val="138000"/>
              </a:lnSpc>
              <a:spcBef>
                <a:spcPct val="50000"/>
              </a:spcBef>
            </a:pPr>
            <a:r>
              <a:rPr lang="zh-CN" altLang="en-US"/>
              <a:t>        编写</a:t>
            </a:r>
            <a:r>
              <a:rPr lang="en-US" altLang="zh-CN"/>
              <a:t>Applet</a:t>
            </a:r>
            <a:r>
              <a:rPr lang="zh-CN" altLang="en-US"/>
              <a:t>时，首先要引入</a:t>
            </a:r>
            <a:r>
              <a:rPr lang="en-US" altLang="zh-CN"/>
              <a:t>java.applet</a:t>
            </a:r>
            <a:r>
              <a:rPr lang="zh-CN" altLang="en-US"/>
              <a:t>包中的类，这个类里包含三个接口和</a:t>
            </a:r>
            <a:r>
              <a:rPr lang="en-US" altLang="zh-CN"/>
              <a:t>Applet</a:t>
            </a:r>
            <a:r>
              <a:rPr lang="zh-CN" altLang="en-US"/>
              <a:t>的类：</a:t>
            </a:r>
          </a:p>
          <a:p>
            <a:pPr lvl="1" eaLnBrk="1" hangingPunct="1">
              <a:lnSpc>
                <a:spcPct val="138000"/>
              </a:lnSpc>
              <a:spcBef>
                <a:spcPct val="50000"/>
              </a:spcBef>
            </a:pPr>
            <a:r>
              <a:rPr lang="en-US" altLang="zh-CN"/>
              <a:t>import java.applet.*;</a:t>
            </a:r>
          </a:p>
          <a:p>
            <a:pPr lvl="1" eaLnBrk="1" hangingPunct="1">
              <a:lnSpc>
                <a:spcPct val="138000"/>
              </a:lnSpc>
              <a:spcBef>
                <a:spcPct val="50000"/>
              </a:spcBef>
            </a:pPr>
            <a:r>
              <a:rPr lang="en-US" altLang="zh-CN"/>
              <a:t>import java.applet.Applet;</a:t>
            </a:r>
          </a:p>
          <a:p>
            <a:pPr lvl="1" eaLnBrk="1" hangingPunct="1">
              <a:lnSpc>
                <a:spcPct val="138000"/>
              </a:lnSpc>
              <a:spcBef>
                <a:spcPct val="50000"/>
              </a:spcBef>
            </a:pPr>
            <a:r>
              <a:rPr lang="zh-CN" altLang="en-US"/>
              <a:t>类头定义为：</a:t>
            </a:r>
          </a:p>
          <a:p>
            <a:pPr lvl="1" eaLnBrk="1" hangingPunct="1">
              <a:lnSpc>
                <a:spcPct val="138000"/>
              </a:lnSpc>
              <a:spcBef>
                <a:spcPct val="50000"/>
              </a:spcBef>
            </a:pPr>
            <a:r>
              <a:rPr lang="en-US" altLang="zh-CN"/>
              <a:t>public class MyApplet extends Applet;</a:t>
            </a:r>
          </a:p>
          <a:p>
            <a:pPr lvl="1" eaLnBrk="1" hangingPunct="1">
              <a:lnSpc>
                <a:spcPct val="138000"/>
              </a:lnSpc>
              <a:spcBef>
                <a:spcPct val="50000"/>
              </a:spcBef>
            </a:pPr>
            <a:r>
              <a:rPr lang="zh-CN" altLang="en-US"/>
              <a:t>用来声明自定义类是从</a:t>
            </a:r>
            <a:r>
              <a:rPr lang="en-US" altLang="zh-CN"/>
              <a:t>Applet</a:t>
            </a:r>
            <a:r>
              <a:rPr lang="zh-CN" altLang="en-US"/>
              <a:t>类扩展而来的。</a:t>
            </a:r>
          </a:p>
        </p:txBody>
      </p:sp>
    </p:spTree>
  </p:cSld>
  <p:clrMapOvr>
    <a:masterClrMapping/>
  </p:clrMapOvr>
  <p:transition>
    <p:zoom dir="in"/>
  </p:transition>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2498" name="Text Box 2"/>
          <p:cNvSpPr txBox="1">
            <a:spLocks noChangeArrowheads="1"/>
          </p:cNvSpPr>
          <p:nvPr/>
        </p:nvSpPr>
        <p:spPr bwMode="auto">
          <a:xfrm>
            <a:off x="304800" y="457200"/>
            <a:ext cx="86106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a:t>        </a:t>
            </a:r>
            <a:r>
              <a:rPr lang="zh-CN" altLang="en-US"/>
              <a:t>类体中没有应用程序中必须具备的</a:t>
            </a:r>
            <a:r>
              <a:rPr lang="en-US" altLang="zh-CN"/>
              <a:t>main</a:t>
            </a:r>
            <a:r>
              <a:rPr lang="zh-CN" altLang="en-US"/>
              <a:t>方法，取而代之的是下面几个常用方法：</a:t>
            </a:r>
          </a:p>
          <a:p>
            <a:pPr eaLnBrk="1" hangingPunct="1">
              <a:spcBef>
                <a:spcPct val="50000"/>
              </a:spcBef>
            </a:pPr>
            <a:r>
              <a:rPr lang="zh-CN" altLang="en-US"/>
              <a:t>        </a:t>
            </a:r>
            <a:r>
              <a:rPr lang="en-US" altLang="zh-CN"/>
              <a:t>public void init();</a:t>
            </a:r>
          </a:p>
          <a:p>
            <a:pPr eaLnBrk="1" hangingPunct="1">
              <a:spcBef>
                <a:spcPct val="50000"/>
              </a:spcBef>
            </a:pPr>
            <a:r>
              <a:rPr lang="en-US" altLang="zh-CN"/>
              <a:t>        </a:t>
            </a:r>
            <a:r>
              <a:rPr lang="zh-CN" altLang="en-US"/>
              <a:t>初始化</a:t>
            </a:r>
            <a:r>
              <a:rPr lang="en-US" altLang="zh-CN"/>
              <a:t>——</a:t>
            </a:r>
            <a:r>
              <a:rPr lang="zh-CN" altLang="en-US"/>
              <a:t>在这个方法中设置一些变量的初始化，像界面布局设置等。</a:t>
            </a:r>
          </a:p>
          <a:p>
            <a:pPr lvl="1" eaLnBrk="1" hangingPunct="1">
              <a:spcBef>
                <a:spcPct val="50000"/>
              </a:spcBef>
            </a:pPr>
            <a:r>
              <a:rPr lang="zh-CN" altLang="en-US"/>
              <a:t> </a:t>
            </a:r>
            <a:r>
              <a:rPr lang="en-US" altLang="zh-CN"/>
              <a:t>public void start()</a:t>
            </a:r>
          </a:p>
          <a:p>
            <a:pPr lvl="1" eaLnBrk="1" hangingPunct="1">
              <a:spcBef>
                <a:spcPct val="50000"/>
              </a:spcBef>
            </a:pPr>
            <a:r>
              <a:rPr lang="en-US" altLang="zh-CN"/>
              <a:t> </a:t>
            </a:r>
            <a:r>
              <a:rPr lang="zh-CN" altLang="en-US"/>
              <a:t>启动</a:t>
            </a:r>
            <a:r>
              <a:rPr lang="en-US" altLang="zh-CN"/>
              <a:t>——Applet</a:t>
            </a:r>
            <a:r>
              <a:rPr lang="zh-CN" altLang="en-US"/>
              <a:t>开始执行。</a:t>
            </a:r>
          </a:p>
          <a:p>
            <a:pPr lvl="1" eaLnBrk="1" hangingPunct="1">
              <a:spcBef>
                <a:spcPct val="50000"/>
              </a:spcBef>
            </a:pPr>
            <a:r>
              <a:rPr lang="zh-CN" altLang="en-US"/>
              <a:t> </a:t>
            </a:r>
            <a:r>
              <a:rPr lang="en-US" altLang="zh-CN"/>
              <a:t>public void stop()</a:t>
            </a:r>
          </a:p>
          <a:p>
            <a:pPr lvl="1" eaLnBrk="1" hangingPunct="1">
              <a:spcBef>
                <a:spcPct val="50000"/>
              </a:spcBef>
            </a:pPr>
            <a:r>
              <a:rPr lang="en-US" altLang="zh-CN"/>
              <a:t> </a:t>
            </a:r>
            <a:r>
              <a:rPr lang="zh-CN" altLang="en-US"/>
              <a:t>停止</a:t>
            </a:r>
            <a:r>
              <a:rPr lang="en-US" altLang="zh-CN"/>
              <a:t>——Applet</a:t>
            </a:r>
            <a:r>
              <a:rPr lang="zh-CN" altLang="en-US"/>
              <a:t>停止执行。</a:t>
            </a:r>
          </a:p>
          <a:p>
            <a:pPr lvl="1" eaLnBrk="1" hangingPunct="1">
              <a:spcBef>
                <a:spcPct val="50000"/>
              </a:spcBef>
            </a:pPr>
            <a:r>
              <a:rPr lang="zh-CN" altLang="en-US"/>
              <a:t> </a:t>
            </a:r>
            <a:r>
              <a:rPr lang="en-US" altLang="zh-CN"/>
              <a:t>public void destroy()</a:t>
            </a:r>
          </a:p>
          <a:p>
            <a:pPr lvl="1" eaLnBrk="1" hangingPunct="1">
              <a:spcBef>
                <a:spcPct val="50000"/>
              </a:spcBef>
            </a:pPr>
            <a:r>
              <a:rPr lang="en-US" altLang="zh-CN"/>
              <a:t> </a:t>
            </a:r>
            <a:r>
              <a:rPr lang="zh-CN" altLang="en-US"/>
              <a:t>撤消</a:t>
            </a:r>
            <a:r>
              <a:rPr lang="en-US" altLang="zh-CN"/>
              <a:t>——</a:t>
            </a:r>
            <a:r>
              <a:rPr lang="zh-CN" altLang="en-US"/>
              <a:t>销毁</a:t>
            </a:r>
            <a:r>
              <a:rPr lang="en-US" altLang="zh-CN"/>
              <a:t>Applet</a:t>
            </a:r>
            <a:r>
              <a:rPr lang="zh-CN" altLang="en-US"/>
              <a:t>。</a:t>
            </a:r>
          </a:p>
        </p:txBody>
      </p:sp>
    </p:spTree>
  </p:cSld>
  <p:clrMapOvr>
    <a:masterClrMapping/>
  </p:clrMapOvr>
  <p:transition>
    <p:zoom dir="in"/>
  </p:transition>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3522" name="Text Box 2"/>
          <p:cNvSpPr txBox="1">
            <a:spLocks noChangeArrowheads="1"/>
          </p:cNvSpPr>
          <p:nvPr/>
        </p:nvSpPr>
        <p:spPr bwMode="auto">
          <a:xfrm>
            <a:off x="457200" y="360363"/>
            <a:ext cx="8658225" cy="611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a:t>
            </a:r>
            <a:r>
              <a:rPr lang="zh-CN" altLang="en-US"/>
              <a:t>例</a:t>
            </a:r>
            <a:r>
              <a:rPr lang="en-US" altLang="zh-CN"/>
              <a:t>4.1】</a:t>
            </a:r>
            <a:r>
              <a:rPr lang="zh-CN" altLang="en-US"/>
              <a:t>编写</a:t>
            </a:r>
            <a:r>
              <a:rPr lang="en-US" altLang="zh-CN"/>
              <a:t>Applet</a:t>
            </a:r>
            <a:r>
              <a:rPr lang="zh-CN" altLang="en-US"/>
              <a:t>，显示系统的当前时间。源程序代码如下：</a:t>
            </a:r>
          </a:p>
          <a:p>
            <a:pPr eaLnBrk="1" hangingPunct="1">
              <a:lnSpc>
                <a:spcPct val="150000"/>
              </a:lnSpc>
            </a:pPr>
            <a:r>
              <a:rPr lang="en-US" altLang="zh-CN"/>
              <a:t>//</a:t>
            </a:r>
            <a:r>
              <a:rPr lang="zh-CN" altLang="en-US"/>
              <a:t>程序文件名</a:t>
            </a:r>
            <a:r>
              <a:rPr lang="en-US" altLang="zh-CN"/>
              <a:t>UseApplet.java</a:t>
            </a:r>
          </a:p>
          <a:p>
            <a:pPr eaLnBrk="1" hangingPunct="1">
              <a:lnSpc>
                <a:spcPct val="150000"/>
              </a:lnSpc>
            </a:pPr>
            <a:r>
              <a:rPr lang="en-US" altLang="zh-CN"/>
              <a:t>import java.awt.*;</a:t>
            </a:r>
          </a:p>
          <a:p>
            <a:pPr eaLnBrk="1" hangingPunct="1">
              <a:lnSpc>
                <a:spcPct val="150000"/>
              </a:lnSpc>
            </a:pPr>
            <a:r>
              <a:rPr lang="en-US" altLang="zh-CN"/>
              <a:t>import java.applet.Applet;</a:t>
            </a:r>
          </a:p>
          <a:p>
            <a:pPr eaLnBrk="1" hangingPunct="1">
              <a:lnSpc>
                <a:spcPct val="150000"/>
              </a:lnSpc>
            </a:pPr>
            <a:r>
              <a:rPr lang="en-US" altLang="zh-CN"/>
              <a:t>import java.util.Date;</a:t>
            </a:r>
          </a:p>
          <a:p>
            <a:pPr eaLnBrk="1" hangingPunct="1">
              <a:lnSpc>
                <a:spcPct val="150000"/>
              </a:lnSpc>
            </a:pPr>
            <a:r>
              <a:rPr lang="en-US" altLang="zh-CN"/>
              <a:t>public class UseApplet extends Applet</a:t>
            </a:r>
          </a:p>
          <a:p>
            <a:pPr eaLnBrk="1" hangingPunct="1">
              <a:lnSpc>
                <a:spcPct val="150000"/>
              </a:lnSpc>
            </a:pPr>
            <a:r>
              <a:rPr lang="en-US" altLang="zh-CN"/>
              <a:t>{</a:t>
            </a:r>
          </a:p>
          <a:p>
            <a:pPr eaLnBrk="1" hangingPunct="1">
              <a:lnSpc>
                <a:spcPct val="150000"/>
              </a:lnSpc>
            </a:pPr>
            <a:r>
              <a:rPr lang="en-US" altLang="zh-CN"/>
              <a:t>	String strTime = new String();</a:t>
            </a:r>
          </a:p>
          <a:p>
            <a:pPr eaLnBrk="1" hangingPunct="1">
              <a:lnSpc>
                <a:spcPct val="150000"/>
              </a:lnSpc>
            </a:pPr>
            <a:r>
              <a:rPr lang="en-US" altLang="zh-CN"/>
              <a:t>	public void init()</a:t>
            </a:r>
          </a:p>
          <a:p>
            <a:pPr eaLnBrk="1" hangingPunct="1">
              <a:lnSpc>
                <a:spcPct val="150000"/>
              </a:lnSpc>
            </a:pPr>
            <a:r>
              <a:rPr lang="en-US" altLang="zh-CN"/>
              <a:t>	{</a:t>
            </a:r>
          </a:p>
          <a:p>
            <a:pPr eaLnBrk="1" hangingPunct="1">
              <a:lnSpc>
                <a:spcPct val="150000"/>
              </a:lnSpc>
            </a:pPr>
            <a:r>
              <a:rPr lang="en-US" altLang="zh-CN"/>
              <a:t>	}</a:t>
            </a:r>
          </a:p>
        </p:txBody>
      </p:sp>
    </p:spTree>
  </p:cSld>
  <p:clrMapOvr>
    <a:masterClrMapping/>
  </p:clrMapOvr>
  <p:transition>
    <p:zoom dir="in"/>
  </p:transition>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4546" name="Text Box 2"/>
          <p:cNvSpPr txBox="1">
            <a:spLocks noChangeArrowheads="1"/>
          </p:cNvSpPr>
          <p:nvPr/>
        </p:nvSpPr>
        <p:spPr bwMode="auto">
          <a:xfrm>
            <a:off x="838200" y="533400"/>
            <a:ext cx="797242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a:t>	public void start()</a:t>
            </a:r>
          </a:p>
          <a:p>
            <a:pPr eaLnBrk="1" hangingPunct="1">
              <a:lnSpc>
                <a:spcPct val="140000"/>
              </a:lnSpc>
            </a:pPr>
            <a:r>
              <a:rPr lang="en-US" altLang="zh-CN"/>
              <a:t>	{</a:t>
            </a:r>
          </a:p>
          <a:p>
            <a:pPr eaLnBrk="1" hangingPunct="1">
              <a:lnSpc>
                <a:spcPct val="140000"/>
              </a:lnSpc>
            </a:pPr>
            <a:r>
              <a:rPr lang="en-US" altLang="zh-CN"/>
              <a:t>		Date d = new Date();</a:t>
            </a:r>
          </a:p>
          <a:p>
            <a:pPr eaLnBrk="1" hangingPunct="1">
              <a:lnSpc>
                <a:spcPct val="140000"/>
              </a:lnSpc>
            </a:pPr>
            <a:r>
              <a:rPr lang="en-US" altLang="zh-CN"/>
              <a:t>		strTime = d.toString();</a:t>
            </a:r>
          </a:p>
          <a:p>
            <a:pPr eaLnBrk="1" hangingPunct="1">
              <a:lnSpc>
                <a:spcPct val="140000"/>
              </a:lnSpc>
            </a:pPr>
            <a:r>
              <a:rPr lang="en-US" altLang="zh-CN"/>
              <a:t>		repaint();</a:t>
            </a:r>
          </a:p>
          <a:p>
            <a:pPr eaLnBrk="1" hangingPunct="1">
              <a:lnSpc>
                <a:spcPct val="140000"/>
              </a:lnSpc>
            </a:pPr>
            <a:r>
              <a:rPr lang="en-US" altLang="zh-CN"/>
              <a:t>	}</a:t>
            </a:r>
          </a:p>
          <a:p>
            <a:pPr eaLnBrk="1" hangingPunct="1">
              <a:lnSpc>
                <a:spcPct val="140000"/>
              </a:lnSpc>
            </a:pPr>
            <a:r>
              <a:rPr lang="en-US" altLang="zh-CN"/>
              <a:t>	public void paint(Graphics g)</a:t>
            </a:r>
          </a:p>
          <a:p>
            <a:pPr eaLnBrk="1" hangingPunct="1">
              <a:lnSpc>
                <a:spcPct val="140000"/>
              </a:lnSpc>
            </a:pPr>
            <a:r>
              <a:rPr lang="en-US" altLang="zh-CN"/>
              <a:t>	{</a:t>
            </a:r>
          </a:p>
          <a:p>
            <a:pPr eaLnBrk="1" hangingPunct="1">
              <a:lnSpc>
                <a:spcPct val="140000"/>
              </a:lnSpc>
            </a:pPr>
            <a:r>
              <a:rPr lang="en-US" altLang="zh-CN"/>
              <a:t>		g.drawString("</a:t>
            </a:r>
            <a:r>
              <a:rPr lang="zh-CN" altLang="en-US"/>
              <a:t>当前时间为：</a:t>
            </a:r>
            <a:r>
              <a:rPr lang="en-US" altLang="zh-CN"/>
              <a:t>" + strTime,20,30);</a:t>
            </a:r>
          </a:p>
          <a:p>
            <a:pPr eaLnBrk="1" hangingPunct="1">
              <a:lnSpc>
                <a:spcPct val="140000"/>
              </a:lnSpc>
            </a:pPr>
            <a:r>
              <a:rPr lang="en-US" altLang="zh-CN"/>
              <a:t>	}</a:t>
            </a:r>
          </a:p>
          <a:p>
            <a:pPr eaLnBrk="1" hangingPunct="1">
              <a:lnSpc>
                <a:spcPct val="140000"/>
              </a:lnSpc>
            </a:pPr>
            <a:r>
              <a:rPr lang="en-US" altLang="zh-CN"/>
              <a:t>};</a:t>
            </a:r>
          </a:p>
        </p:txBody>
      </p:sp>
      <p:sp>
        <p:nvSpPr>
          <p:cNvPr id="364547" name="AutoShape 3">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9" name="Rectangle 4"/>
          <p:cNvSpPr>
            <a:spLocks noChangeArrowheads="1"/>
          </p:cNvSpPr>
          <p:nvPr/>
        </p:nvSpPr>
        <p:spPr bwMode="auto">
          <a:xfrm>
            <a:off x="3294063" y="5791200"/>
            <a:ext cx="2555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1.4  </a:t>
            </a:r>
            <a:r>
              <a:rPr lang="zh-CN" altLang="en-US"/>
              <a:t>编辑</a:t>
            </a:r>
            <a:r>
              <a:rPr lang="en-US" altLang="zh-CN"/>
              <a:t>lib</a:t>
            </a:r>
            <a:r>
              <a:rPr lang="zh-CN" altLang="en-US"/>
              <a:t>变量</a:t>
            </a:r>
          </a:p>
        </p:txBody>
      </p:sp>
      <p:graphicFrame>
        <p:nvGraphicFramePr>
          <p:cNvPr id="4098" name="Object 5"/>
          <p:cNvGraphicFramePr>
            <a:graphicFrameLocks noChangeAspect="1"/>
          </p:cNvGraphicFramePr>
          <p:nvPr/>
        </p:nvGraphicFramePr>
        <p:xfrm>
          <a:off x="2100263" y="663575"/>
          <a:ext cx="4943475" cy="5051425"/>
        </p:xfrm>
        <a:graphic>
          <a:graphicData uri="http://schemas.openxmlformats.org/presentationml/2006/ole">
            <mc:AlternateContent xmlns:mc="http://schemas.openxmlformats.org/markup-compatibility/2006">
              <mc:Choice xmlns:v="urn:schemas-microsoft-com:vml" Requires="v">
                <p:oleObj spid="_x0000_s4100" name="Bitmap Image" r:id="rId3" imgW="4122777" imgH="4183743" progId="Paint.Picture">
                  <p:embed/>
                </p:oleObj>
              </mc:Choice>
              <mc:Fallback>
                <p:oleObj name="Bitmap Image" r:id="rId3" imgW="4122777" imgH="4183743"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0263" y="663575"/>
                        <a:ext cx="4943475" cy="5051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blinds/>
  </p:transition>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7" name="Rectangle 2"/>
          <p:cNvSpPr>
            <a:spLocks noChangeArrowheads="1"/>
          </p:cNvSpPr>
          <p:nvPr/>
        </p:nvSpPr>
        <p:spPr bwMode="auto">
          <a:xfrm>
            <a:off x="3025775" y="457200"/>
            <a:ext cx="30908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4.2  </a:t>
            </a:r>
            <a:r>
              <a:rPr lang="zh-CN" altLang="en-US" sz="3200" b="1"/>
              <a:t>显 示 </a:t>
            </a:r>
            <a:r>
              <a:rPr lang="en-US" altLang="zh-CN" sz="3200" b="1"/>
              <a:t>Applet</a:t>
            </a:r>
          </a:p>
        </p:txBody>
      </p:sp>
      <p:sp>
        <p:nvSpPr>
          <p:cNvPr id="41988" name="Text Box 3"/>
          <p:cNvSpPr txBox="1">
            <a:spLocks noChangeArrowheads="1"/>
          </p:cNvSpPr>
          <p:nvPr/>
        </p:nvSpPr>
        <p:spPr bwMode="auto">
          <a:xfrm>
            <a:off x="304800" y="990600"/>
            <a:ext cx="8610600" cy="217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b="1"/>
              <a:t>4.2.1  </a:t>
            </a:r>
            <a:r>
              <a:rPr lang="zh-CN" altLang="en-US" b="1"/>
              <a:t>工作流程</a:t>
            </a:r>
          </a:p>
          <a:p>
            <a:pPr eaLnBrk="1" hangingPunct="1">
              <a:lnSpc>
                <a:spcPct val="130000"/>
              </a:lnSpc>
              <a:spcBef>
                <a:spcPct val="50000"/>
              </a:spcBef>
            </a:pPr>
            <a:r>
              <a:rPr lang="zh-CN" altLang="en-US"/>
              <a:t>        </a:t>
            </a:r>
            <a:r>
              <a:rPr lang="en-US" altLang="zh-CN"/>
              <a:t>Applet</a:t>
            </a:r>
            <a:r>
              <a:rPr lang="zh-CN" altLang="en-US"/>
              <a:t>是嵌入在</a:t>
            </a:r>
            <a:r>
              <a:rPr lang="en-US" altLang="zh-CN"/>
              <a:t>HTML</a:t>
            </a:r>
            <a:r>
              <a:rPr lang="zh-CN" altLang="en-US"/>
              <a:t>网页中显示的。首先从服务器请求</a:t>
            </a:r>
            <a:r>
              <a:rPr lang="en-US" altLang="zh-CN"/>
              <a:t>HTML</a:t>
            </a:r>
            <a:r>
              <a:rPr lang="zh-CN" altLang="en-US"/>
              <a:t>网页，检测到</a:t>
            </a:r>
            <a:r>
              <a:rPr lang="en-US" altLang="zh-CN"/>
              <a:t>Applet</a:t>
            </a:r>
            <a:r>
              <a:rPr lang="zh-CN" altLang="en-US"/>
              <a:t>的类请求时，将所需类下载到本地，然后运行，其工作流程如图</a:t>
            </a:r>
            <a:r>
              <a:rPr lang="en-US" altLang="zh-CN"/>
              <a:t>4.1</a:t>
            </a:r>
            <a:r>
              <a:rPr lang="zh-CN" altLang="en-US"/>
              <a:t>所示。</a:t>
            </a:r>
          </a:p>
        </p:txBody>
      </p:sp>
      <p:sp>
        <p:nvSpPr>
          <p:cNvPr id="41989" name="Rectangle 4"/>
          <p:cNvSpPr>
            <a:spLocks noChangeArrowheads="1"/>
          </p:cNvSpPr>
          <p:nvPr/>
        </p:nvSpPr>
        <p:spPr bwMode="auto">
          <a:xfrm>
            <a:off x="2884488" y="6400800"/>
            <a:ext cx="3375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4.1  </a:t>
            </a:r>
            <a:r>
              <a:rPr lang="zh-CN" altLang="en-US"/>
              <a:t>客户端显示</a:t>
            </a:r>
            <a:r>
              <a:rPr lang="en-US" altLang="zh-CN"/>
              <a:t>Applet</a:t>
            </a:r>
          </a:p>
        </p:txBody>
      </p:sp>
      <p:graphicFrame>
        <p:nvGraphicFramePr>
          <p:cNvPr id="41986" name="Object 5"/>
          <p:cNvGraphicFramePr>
            <a:graphicFrameLocks noChangeAspect="1"/>
          </p:cNvGraphicFramePr>
          <p:nvPr/>
        </p:nvGraphicFramePr>
        <p:xfrm>
          <a:off x="1333500" y="3124200"/>
          <a:ext cx="6477000" cy="3330575"/>
        </p:xfrm>
        <a:graphic>
          <a:graphicData uri="http://schemas.openxmlformats.org/presentationml/2006/ole">
            <mc:AlternateContent xmlns:mc="http://schemas.openxmlformats.org/markup-compatibility/2006">
              <mc:Choice xmlns:v="urn:schemas-microsoft-com:vml" Requires="v">
                <p:oleObj spid="_x0000_s41990" r:id="rId3" imgW="2994116" imgH="1614265" progId="Visio.Drawing.4">
                  <p:embed/>
                </p:oleObj>
              </mc:Choice>
              <mc:Fallback>
                <p:oleObj r:id="rId3" imgW="2994116" imgH="1614265" progId="Visio.Drawing.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b="4599"/>
                      <a:stretch>
                        <a:fillRect/>
                      </a:stretch>
                    </p:blipFill>
                    <p:spPr bwMode="auto">
                      <a:xfrm>
                        <a:off x="1333500" y="3124200"/>
                        <a:ext cx="6477000" cy="3330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5570" name="Text Box 2"/>
          <p:cNvSpPr txBox="1">
            <a:spLocks noChangeArrowheads="1"/>
          </p:cNvSpPr>
          <p:nvPr/>
        </p:nvSpPr>
        <p:spPr bwMode="auto">
          <a:xfrm>
            <a:off x="304800" y="533400"/>
            <a:ext cx="86106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HTML</a:t>
            </a:r>
            <a:r>
              <a:rPr lang="zh-CN" altLang="en-US"/>
              <a:t>页面中引用</a:t>
            </a:r>
            <a:r>
              <a:rPr lang="en-US" altLang="zh-CN"/>
              <a:t>Applet</a:t>
            </a:r>
            <a:r>
              <a:rPr lang="zh-CN" altLang="en-US"/>
              <a:t>的标签为</a:t>
            </a:r>
            <a:r>
              <a:rPr lang="en-US" altLang="zh-CN"/>
              <a:t>&lt;applet&gt;&lt;/applet&gt;</a:t>
            </a:r>
            <a:r>
              <a:rPr lang="zh-CN" altLang="en-US"/>
              <a:t>，浏览器中执行</a:t>
            </a:r>
            <a:r>
              <a:rPr lang="en-US" altLang="zh-CN"/>
              <a:t>Applet</a:t>
            </a:r>
            <a:r>
              <a:rPr lang="zh-CN" altLang="en-US"/>
              <a:t>的步骤如下：</a:t>
            </a:r>
          </a:p>
          <a:p>
            <a:pPr eaLnBrk="1" hangingPunct="1">
              <a:lnSpc>
                <a:spcPct val="150000"/>
              </a:lnSpc>
              <a:spcBef>
                <a:spcPct val="50000"/>
              </a:spcBef>
            </a:pPr>
            <a:r>
              <a:rPr lang="zh-CN" altLang="en-US"/>
              <a:t>       </a:t>
            </a:r>
            <a:r>
              <a:rPr lang="en-US" altLang="zh-CN"/>
              <a:t>(1) </a:t>
            </a:r>
            <a:r>
              <a:rPr lang="zh-CN" altLang="en-US"/>
              <a:t>浏览器请求</a:t>
            </a:r>
            <a:r>
              <a:rPr lang="en-US" altLang="zh-CN"/>
              <a:t>HTML</a:t>
            </a:r>
            <a:r>
              <a:rPr lang="zh-CN" altLang="en-US"/>
              <a:t>页面。</a:t>
            </a:r>
          </a:p>
          <a:p>
            <a:pPr eaLnBrk="1" hangingPunct="1">
              <a:lnSpc>
                <a:spcPct val="150000"/>
              </a:lnSpc>
              <a:spcBef>
                <a:spcPct val="50000"/>
              </a:spcBef>
            </a:pPr>
            <a:r>
              <a:rPr lang="zh-CN" altLang="en-US"/>
              <a:t>       </a:t>
            </a:r>
            <a:r>
              <a:rPr lang="en-US" altLang="zh-CN"/>
              <a:t>(2) </a:t>
            </a:r>
            <a:r>
              <a:rPr lang="zh-CN" altLang="en-US"/>
              <a:t>读</a:t>
            </a:r>
            <a:r>
              <a:rPr lang="en-US" altLang="zh-CN"/>
              <a:t>HTML</a:t>
            </a:r>
            <a:r>
              <a:rPr lang="zh-CN" altLang="en-US"/>
              <a:t>页面的过程中发现</a:t>
            </a:r>
            <a:r>
              <a:rPr lang="en-US" altLang="zh-CN"/>
              <a:t>&lt;applet&gt;</a:t>
            </a:r>
            <a:r>
              <a:rPr lang="zh-CN" altLang="en-US"/>
              <a:t>标签，然后继续向服务器请求标签中声明的类文件。</a:t>
            </a:r>
          </a:p>
          <a:p>
            <a:pPr eaLnBrk="1" hangingPunct="1">
              <a:lnSpc>
                <a:spcPct val="150000"/>
              </a:lnSpc>
              <a:spcBef>
                <a:spcPct val="50000"/>
              </a:spcBef>
            </a:pPr>
            <a:r>
              <a:rPr lang="zh-CN" altLang="en-US"/>
              <a:t>       </a:t>
            </a:r>
            <a:r>
              <a:rPr lang="en-US" altLang="zh-CN"/>
              <a:t>(3) </a:t>
            </a:r>
            <a:r>
              <a:rPr lang="zh-CN" altLang="en-US"/>
              <a:t>浏览器获取该类文件。</a:t>
            </a:r>
          </a:p>
          <a:p>
            <a:pPr eaLnBrk="1" hangingPunct="1">
              <a:lnSpc>
                <a:spcPct val="150000"/>
              </a:lnSpc>
              <a:spcBef>
                <a:spcPct val="50000"/>
              </a:spcBef>
            </a:pPr>
            <a:r>
              <a:rPr lang="zh-CN" altLang="en-US"/>
              <a:t>       </a:t>
            </a:r>
            <a:r>
              <a:rPr lang="en-US" altLang="zh-CN"/>
              <a:t>(4) </a:t>
            </a:r>
            <a:r>
              <a:rPr lang="zh-CN" altLang="en-US"/>
              <a:t>字节码验证这个类是否合法。</a:t>
            </a:r>
          </a:p>
          <a:p>
            <a:pPr eaLnBrk="1" hangingPunct="1">
              <a:lnSpc>
                <a:spcPct val="150000"/>
              </a:lnSpc>
              <a:spcBef>
                <a:spcPct val="50000"/>
              </a:spcBef>
            </a:pPr>
            <a:r>
              <a:rPr lang="zh-CN" altLang="en-US"/>
              <a:t>       </a:t>
            </a:r>
            <a:r>
              <a:rPr lang="en-US" altLang="zh-CN"/>
              <a:t>(5) </a:t>
            </a:r>
            <a:r>
              <a:rPr lang="zh-CN" altLang="en-US"/>
              <a:t>如果合法就开始执行类文件。 </a:t>
            </a:r>
          </a:p>
        </p:txBody>
      </p:sp>
    </p:spTree>
  </p:cSld>
  <p:clrMapOvr>
    <a:masterClrMapping/>
  </p:clrMapOvr>
  <p:transition>
    <p:zoom dir="in"/>
  </p:transition>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6594" name="Text Box 2"/>
          <p:cNvSpPr txBox="1">
            <a:spLocks noChangeArrowheads="1"/>
          </p:cNvSpPr>
          <p:nvPr/>
        </p:nvSpPr>
        <p:spPr bwMode="auto">
          <a:xfrm>
            <a:off x="228600" y="457200"/>
            <a:ext cx="8686800" cy="564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zh-CN" altLang="en-US"/>
              <a:t>有时可能需要载入多个类文件，直到将所有所需的类文件下载完毕为止。</a:t>
            </a:r>
          </a:p>
          <a:p>
            <a:pPr eaLnBrk="1" hangingPunct="1">
              <a:lnSpc>
                <a:spcPct val="130000"/>
              </a:lnSpc>
              <a:spcBef>
                <a:spcPct val="50000"/>
              </a:spcBef>
            </a:pPr>
            <a:r>
              <a:rPr lang="zh-CN" altLang="en-US"/>
              <a:t>为上面的</a:t>
            </a:r>
            <a:r>
              <a:rPr lang="en-US" altLang="zh-CN"/>
              <a:t>UseApplet.class</a:t>
            </a:r>
            <a:r>
              <a:rPr lang="zh-CN" altLang="en-US"/>
              <a:t>类写一个最简单的网页</a:t>
            </a:r>
            <a:r>
              <a:rPr lang="en-US" altLang="zh-CN"/>
              <a:t>UseApplet.html</a:t>
            </a:r>
            <a:r>
              <a:rPr lang="zh-CN" altLang="en-US"/>
              <a:t>：</a:t>
            </a:r>
          </a:p>
          <a:p>
            <a:pPr lvl="2" eaLnBrk="1" hangingPunct="1">
              <a:lnSpc>
                <a:spcPct val="130000"/>
              </a:lnSpc>
              <a:spcBef>
                <a:spcPct val="50000"/>
              </a:spcBef>
            </a:pPr>
            <a:r>
              <a:rPr lang="en-US" altLang="zh-CN"/>
              <a:t>&lt;html&gt;</a:t>
            </a:r>
          </a:p>
          <a:p>
            <a:pPr lvl="2" eaLnBrk="1" hangingPunct="1">
              <a:lnSpc>
                <a:spcPct val="130000"/>
              </a:lnSpc>
              <a:spcBef>
                <a:spcPct val="50000"/>
              </a:spcBef>
            </a:pPr>
            <a:r>
              <a:rPr lang="en-US" altLang="zh-CN"/>
              <a:t>&lt;body&gt;</a:t>
            </a:r>
          </a:p>
          <a:p>
            <a:pPr lvl="2" eaLnBrk="1" hangingPunct="1">
              <a:lnSpc>
                <a:spcPct val="130000"/>
              </a:lnSpc>
              <a:spcBef>
                <a:spcPct val="50000"/>
              </a:spcBef>
            </a:pPr>
            <a:r>
              <a:rPr lang="en-US" altLang="zh-CN"/>
              <a:t>&lt;applet code = "UseApplet.class" height = 200 width = 300&gt;</a:t>
            </a:r>
          </a:p>
          <a:p>
            <a:pPr lvl="2" eaLnBrk="1" hangingPunct="1">
              <a:lnSpc>
                <a:spcPct val="130000"/>
              </a:lnSpc>
              <a:spcBef>
                <a:spcPct val="50000"/>
              </a:spcBef>
            </a:pPr>
            <a:r>
              <a:rPr lang="en-US" altLang="zh-CN"/>
              <a:t>&lt;/applet&gt;</a:t>
            </a:r>
          </a:p>
          <a:p>
            <a:pPr lvl="2" eaLnBrk="1" hangingPunct="1">
              <a:lnSpc>
                <a:spcPct val="130000"/>
              </a:lnSpc>
              <a:spcBef>
                <a:spcPct val="50000"/>
              </a:spcBef>
            </a:pPr>
            <a:r>
              <a:rPr lang="en-US" altLang="zh-CN"/>
              <a:t>&lt;/body&gt;</a:t>
            </a:r>
          </a:p>
          <a:p>
            <a:pPr lvl="2" eaLnBrk="1" hangingPunct="1">
              <a:lnSpc>
                <a:spcPct val="130000"/>
              </a:lnSpc>
              <a:spcBef>
                <a:spcPct val="50000"/>
              </a:spcBef>
            </a:pPr>
            <a:r>
              <a:rPr lang="en-US" altLang="zh-CN"/>
              <a:t>&lt;/html&gt;</a:t>
            </a:r>
          </a:p>
        </p:txBody>
      </p:sp>
    </p:spTree>
  </p:cSld>
  <p:clrMapOvr>
    <a:masterClrMapping/>
  </p:clrMapOvr>
  <p:transition>
    <p:zoom dir="in"/>
  </p:transition>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1" name="Rectangle 2"/>
          <p:cNvSpPr>
            <a:spLocks noChangeArrowheads="1"/>
          </p:cNvSpPr>
          <p:nvPr/>
        </p:nvSpPr>
        <p:spPr bwMode="auto">
          <a:xfrm>
            <a:off x="3040063" y="5410200"/>
            <a:ext cx="306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4.2  Applet</a:t>
            </a:r>
            <a:r>
              <a:rPr lang="zh-CN" altLang="en-US"/>
              <a:t>输出时间</a:t>
            </a:r>
          </a:p>
        </p:txBody>
      </p:sp>
      <p:graphicFrame>
        <p:nvGraphicFramePr>
          <p:cNvPr id="43010" name="Object 3"/>
          <p:cNvGraphicFramePr>
            <a:graphicFrameLocks noChangeAspect="1"/>
          </p:cNvGraphicFramePr>
          <p:nvPr/>
        </p:nvGraphicFramePr>
        <p:xfrm>
          <a:off x="2228850" y="762000"/>
          <a:ext cx="4686300" cy="4246563"/>
        </p:xfrm>
        <a:graphic>
          <a:graphicData uri="http://schemas.openxmlformats.org/presentationml/2006/ole">
            <mc:AlternateContent xmlns:mc="http://schemas.openxmlformats.org/markup-compatibility/2006">
              <mc:Choice xmlns:v="urn:schemas-microsoft-com:vml" Requires="v">
                <p:oleObj spid="_x0000_s43012" name="Bitmap Image" r:id="rId3" imgW="2316681" imgH="2103302" progId="Paint.Picture">
                  <p:embed/>
                </p:oleObj>
              </mc:Choice>
              <mc:Fallback>
                <p:oleObj name="Bitmap Image" r:id="rId3" imgW="2316681" imgH="2103302"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8850" y="762000"/>
                        <a:ext cx="4686300" cy="424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5" name="Rectangle 2"/>
          <p:cNvSpPr>
            <a:spLocks noChangeArrowheads="1"/>
          </p:cNvSpPr>
          <p:nvPr/>
        </p:nvSpPr>
        <p:spPr bwMode="auto">
          <a:xfrm>
            <a:off x="2128838" y="5638800"/>
            <a:ext cx="4886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4.3  </a:t>
            </a:r>
            <a:r>
              <a:rPr lang="zh-CN" altLang="en-US"/>
              <a:t>网页下显示输出时间的</a:t>
            </a:r>
            <a:r>
              <a:rPr lang="en-US" altLang="zh-CN"/>
              <a:t>Applet</a:t>
            </a:r>
          </a:p>
        </p:txBody>
      </p:sp>
      <p:graphicFrame>
        <p:nvGraphicFramePr>
          <p:cNvPr id="44034" name="Object 3"/>
          <p:cNvGraphicFramePr>
            <a:graphicFrameLocks noChangeAspect="1"/>
          </p:cNvGraphicFramePr>
          <p:nvPr/>
        </p:nvGraphicFramePr>
        <p:xfrm>
          <a:off x="1333500" y="914400"/>
          <a:ext cx="6477000" cy="4359275"/>
        </p:xfrm>
        <a:graphic>
          <a:graphicData uri="http://schemas.openxmlformats.org/presentationml/2006/ole">
            <mc:AlternateContent xmlns:mc="http://schemas.openxmlformats.org/markup-compatibility/2006">
              <mc:Choice xmlns:v="urn:schemas-microsoft-com:vml" Requires="v">
                <p:oleObj spid="_x0000_s44036" name="Bitmap Image" r:id="rId3" imgW="3093988" imgH="2088061" progId="Paint.Picture">
                  <p:embed/>
                </p:oleObj>
              </mc:Choice>
              <mc:Fallback>
                <p:oleObj name="Bitmap Image" r:id="rId3" imgW="3093988" imgH="2088061"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914400"/>
                        <a:ext cx="6477000" cy="435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7618" name="Text Box 2"/>
          <p:cNvSpPr txBox="1">
            <a:spLocks noChangeArrowheads="1"/>
          </p:cNvSpPr>
          <p:nvPr/>
        </p:nvSpPr>
        <p:spPr bwMode="auto">
          <a:xfrm>
            <a:off x="381000" y="609600"/>
            <a:ext cx="85344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4.2.2  </a:t>
            </a:r>
            <a:r>
              <a:rPr lang="zh-CN" altLang="en-US" b="1"/>
              <a:t>参数设置</a:t>
            </a:r>
          </a:p>
          <a:p>
            <a:pPr eaLnBrk="1" hangingPunct="1">
              <a:lnSpc>
                <a:spcPct val="150000"/>
              </a:lnSpc>
              <a:spcBef>
                <a:spcPct val="50000"/>
              </a:spcBef>
            </a:pPr>
            <a:r>
              <a:rPr lang="zh-CN" altLang="en-US"/>
              <a:t>        在</a:t>
            </a:r>
            <a:r>
              <a:rPr lang="en-US" altLang="zh-CN"/>
              <a:t>HTML</a:t>
            </a:r>
            <a:r>
              <a:rPr lang="zh-CN" altLang="en-US"/>
              <a:t>页面中嵌入</a:t>
            </a:r>
            <a:r>
              <a:rPr lang="en-US" altLang="zh-CN"/>
              <a:t>Applet</a:t>
            </a:r>
            <a:r>
              <a:rPr lang="zh-CN" altLang="en-US"/>
              <a:t>类文件时，可以在</a:t>
            </a:r>
            <a:r>
              <a:rPr lang="en-US" altLang="zh-CN"/>
              <a:t>&lt;applet&gt;</a:t>
            </a:r>
            <a:r>
              <a:rPr lang="zh-CN" altLang="en-US"/>
              <a:t>标签中设置属性以控制</a:t>
            </a:r>
            <a:r>
              <a:rPr lang="en-US" altLang="zh-CN"/>
              <a:t>Applet</a:t>
            </a:r>
            <a:r>
              <a:rPr lang="zh-CN" altLang="en-US"/>
              <a:t>类文件的外观显示，也可以传递一些用户自定义属性。嵌入的格式为：</a:t>
            </a:r>
          </a:p>
          <a:p>
            <a:pPr lvl="2" eaLnBrk="1" hangingPunct="1">
              <a:lnSpc>
                <a:spcPct val="150000"/>
              </a:lnSpc>
              <a:spcBef>
                <a:spcPct val="50000"/>
              </a:spcBef>
            </a:pPr>
            <a:r>
              <a:rPr lang="en-US" altLang="zh-CN"/>
              <a:t>&lt;applet attributes1&gt;</a:t>
            </a:r>
          </a:p>
          <a:p>
            <a:pPr lvl="2" eaLnBrk="1" hangingPunct="1">
              <a:lnSpc>
                <a:spcPct val="150000"/>
              </a:lnSpc>
              <a:spcBef>
                <a:spcPct val="50000"/>
              </a:spcBef>
            </a:pPr>
            <a:r>
              <a:rPr lang="en-US" altLang="zh-CN"/>
              <a:t>&lt;param attributes2&gt;</a:t>
            </a:r>
          </a:p>
          <a:p>
            <a:pPr lvl="2" eaLnBrk="1" hangingPunct="1">
              <a:lnSpc>
                <a:spcPct val="150000"/>
              </a:lnSpc>
              <a:spcBef>
                <a:spcPct val="50000"/>
              </a:spcBef>
            </a:pPr>
            <a:r>
              <a:rPr lang="en-US" altLang="zh-CN"/>
              <a:t>...</a:t>
            </a:r>
          </a:p>
          <a:p>
            <a:pPr lvl="2" eaLnBrk="1" hangingPunct="1">
              <a:lnSpc>
                <a:spcPct val="150000"/>
              </a:lnSpc>
              <a:spcBef>
                <a:spcPct val="50000"/>
              </a:spcBef>
            </a:pPr>
            <a:r>
              <a:rPr lang="en-US" altLang="zh-CN"/>
              <a:t>&lt;/applet&gt;</a:t>
            </a:r>
          </a:p>
        </p:txBody>
      </p:sp>
    </p:spTree>
  </p:cSld>
  <p:clrMapOvr>
    <a:masterClrMapping/>
  </p:clrMapOvr>
  <p:transition>
    <p:zoom dir="in"/>
  </p:transition>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42" name="Text Box 2"/>
          <p:cNvSpPr txBox="1">
            <a:spLocks noChangeArrowheads="1"/>
          </p:cNvSpPr>
          <p:nvPr/>
        </p:nvSpPr>
        <p:spPr bwMode="auto">
          <a:xfrm>
            <a:off x="304800" y="654050"/>
            <a:ext cx="86106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zh-CN" altLang="en-US"/>
              <a:t>其中：</a:t>
            </a:r>
          </a:p>
          <a:p>
            <a:pPr eaLnBrk="1" hangingPunct="1">
              <a:lnSpc>
                <a:spcPct val="138000"/>
              </a:lnSpc>
              <a:spcBef>
                <a:spcPct val="50000"/>
              </a:spcBef>
            </a:pPr>
            <a:r>
              <a:rPr lang="zh-CN" altLang="en-US"/>
              <a:t>        </a:t>
            </a:r>
            <a:r>
              <a:rPr lang="en-US" altLang="zh-CN"/>
              <a:t>(1)  &lt;applet&gt;&lt;/applet&gt;</a:t>
            </a:r>
            <a:r>
              <a:rPr lang="zh-CN" altLang="en-US"/>
              <a:t>标签内为</a:t>
            </a:r>
            <a:r>
              <a:rPr lang="en-US" altLang="zh-CN"/>
              <a:t>Applet</a:t>
            </a:r>
            <a:r>
              <a:rPr lang="zh-CN" altLang="en-US"/>
              <a:t>的信息。</a:t>
            </a:r>
          </a:p>
          <a:p>
            <a:pPr eaLnBrk="1" hangingPunct="1">
              <a:lnSpc>
                <a:spcPct val="138000"/>
              </a:lnSpc>
              <a:spcBef>
                <a:spcPct val="50000"/>
              </a:spcBef>
            </a:pPr>
            <a:r>
              <a:rPr lang="zh-CN" altLang="en-US"/>
              <a:t>        </a:t>
            </a:r>
            <a:r>
              <a:rPr lang="en-US" altLang="zh-CN"/>
              <a:t>(2)  &lt;param&gt;</a:t>
            </a:r>
            <a:r>
              <a:rPr lang="zh-CN" altLang="en-US"/>
              <a:t>标记在</a:t>
            </a:r>
            <a:r>
              <a:rPr lang="en-US" altLang="zh-CN"/>
              <a:t>&lt;applet&gt;&lt;/applet&gt;</a:t>
            </a:r>
            <a:r>
              <a:rPr lang="zh-CN" altLang="en-US"/>
              <a:t>之间进行设置，然后由</a:t>
            </a:r>
            <a:r>
              <a:rPr lang="en-US" altLang="zh-CN"/>
              <a:t>Applet</a:t>
            </a:r>
            <a:r>
              <a:rPr lang="zh-CN" altLang="en-US"/>
              <a:t>自带的方法获取。</a:t>
            </a:r>
          </a:p>
          <a:p>
            <a:pPr eaLnBrk="1" hangingPunct="1">
              <a:lnSpc>
                <a:spcPct val="138000"/>
              </a:lnSpc>
              <a:spcBef>
                <a:spcPct val="50000"/>
              </a:spcBef>
            </a:pPr>
            <a:r>
              <a:rPr lang="zh-CN" altLang="en-US"/>
              <a:t>        </a:t>
            </a:r>
            <a:r>
              <a:rPr lang="en-US" altLang="zh-CN"/>
              <a:t>(3)  &lt;param&gt;</a:t>
            </a:r>
            <a:r>
              <a:rPr lang="zh-CN" altLang="en-US"/>
              <a:t>标记有两个自己的属性：</a:t>
            </a:r>
            <a:r>
              <a:rPr lang="en-US" altLang="zh-CN"/>
              <a:t>name</a:t>
            </a:r>
            <a:r>
              <a:rPr lang="zh-CN" altLang="en-US"/>
              <a:t>和</a:t>
            </a:r>
            <a:r>
              <a:rPr lang="en-US" altLang="zh-CN"/>
              <a:t>value</a:t>
            </a:r>
            <a:r>
              <a:rPr lang="zh-CN" altLang="en-US"/>
              <a:t>。例如：</a:t>
            </a:r>
          </a:p>
          <a:p>
            <a:pPr eaLnBrk="1" hangingPunct="1">
              <a:lnSpc>
                <a:spcPct val="138000"/>
              </a:lnSpc>
              <a:spcBef>
                <a:spcPct val="50000"/>
              </a:spcBef>
            </a:pPr>
            <a:r>
              <a:rPr lang="zh-CN" altLang="en-US"/>
              <a:t>  </a:t>
            </a:r>
            <a:r>
              <a:rPr lang="en-US" altLang="zh-CN"/>
              <a:t>&lt;param name ="aaa"value = "bbb"&gt;</a:t>
            </a:r>
          </a:p>
          <a:p>
            <a:pPr eaLnBrk="1" hangingPunct="1">
              <a:lnSpc>
                <a:spcPct val="138000"/>
              </a:lnSpc>
              <a:spcBef>
                <a:spcPct val="50000"/>
              </a:spcBef>
            </a:pPr>
            <a:r>
              <a:rPr lang="en-US" altLang="zh-CN"/>
              <a:t>        (4)  attribute1</a:t>
            </a:r>
            <a:r>
              <a:rPr lang="zh-CN" altLang="en-US"/>
              <a:t>和</a:t>
            </a:r>
            <a:r>
              <a:rPr lang="en-US" altLang="zh-CN"/>
              <a:t>attribute2</a:t>
            </a:r>
            <a:r>
              <a:rPr lang="zh-CN" altLang="en-US"/>
              <a:t>的属性设置如表</a:t>
            </a:r>
            <a:r>
              <a:rPr lang="en-US" altLang="zh-CN"/>
              <a:t>4.1</a:t>
            </a:r>
            <a:r>
              <a:rPr lang="zh-CN" altLang="en-US"/>
              <a:t>所示。</a:t>
            </a:r>
          </a:p>
        </p:txBody>
      </p:sp>
    </p:spTree>
  </p:cSld>
  <p:clrMapOvr>
    <a:masterClrMapping/>
  </p:clrMapOvr>
  <p:transition>
    <p:zoom dir="in"/>
  </p:transition>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9" name="Rectangle 2"/>
          <p:cNvSpPr>
            <a:spLocks noChangeArrowheads="1"/>
          </p:cNvSpPr>
          <p:nvPr/>
        </p:nvSpPr>
        <p:spPr bwMode="auto">
          <a:xfrm>
            <a:off x="2827338" y="685800"/>
            <a:ext cx="3489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表</a:t>
            </a:r>
            <a:r>
              <a:rPr lang="en-US" altLang="zh-CN" b="1"/>
              <a:t>4.1  </a:t>
            </a:r>
            <a:r>
              <a:rPr lang="zh-CN" altLang="en-US" b="1"/>
              <a:t>属性设置及其描述</a:t>
            </a:r>
          </a:p>
        </p:txBody>
      </p:sp>
      <p:graphicFrame>
        <p:nvGraphicFramePr>
          <p:cNvPr id="45058" name="Object 3"/>
          <p:cNvGraphicFramePr>
            <a:graphicFrameLocks noChangeAspect="1"/>
          </p:cNvGraphicFramePr>
          <p:nvPr/>
        </p:nvGraphicFramePr>
        <p:xfrm>
          <a:off x="152400" y="1524000"/>
          <a:ext cx="8839200" cy="4676775"/>
        </p:xfrm>
        <a:graphic>
          <a:graphicData uri="http://schemas.openxmlformats.org/presentationml/2006/ole">
            <mc:AlternateContent xmlns:mc="http://schemas.openxmlformats.org/markup-compatibility/2006">
              <mc:Choice xmlns:v="urn:schemas-microsoft-com:vml" Requires="v">
                <p:oleObj spid="_x0000_s45060" name="Document" r:id="rId3" imgW="5420880" imgH="2868840" progId="Word.Document.8">
                  <p:embed/>
                </p:oleObj>
              </mc:Choice>
              <mc:Fallback>
                <p:oleObj name="Document" r:id="rId3" imgW="5420880" imgH="2868840"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524000"/>
                        <a:ext cx="8839200" cy="467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zoom dir="in"/>
  </p:transition>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9666" name="Text Box 2"/>
          <p:cNvSpPr txBox="1">
            <a:spLocks noChangeArrowheads="1"/>
          </p:cNvSpPr>
          <p:nvPr/>
        </p:nvSpPr>
        <p:spPr bwMode="auto">
          <a:xfrm>
            <a:off x="381000" y="381000"/>
            <a:ext cx="8458200" cy="600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pPr>
            <a:r>
              <a:rPr lang="en-US" altLang="zh-CN"/>
              <a:t>        </a:t>
            </a:r>
            <a:r>
              <a:rPr lang="zh-CN" altLang="en-US"/>
              <a:t>其中，</a:t>
            </a:r>
            <a:r>
              <a:rPr lang="en-US" altLang="zh-CN"/>
              <a:t>code</a:t>
            </a:r>
            <a:r>
              <a:rPr lang="zh-CN" altLang="en-US"/>
              <a:t>属性是必须的，</a:t>
            </a:r>
            <a:r>
              <a:rPr lang="en-US" altLang="zh-CN"/>
              <a:t>height</a:t>
            </a:r>
            <a:r>
              <a:rPr lang="zh-CN" altLang="en-US"/>
              <a:t>和</a:t>
            </a:r>
            <a:r>
              <a:rPr lang="en-US" altLang="zh-CN"/>
              <a:t>width</a:t>
            </a:r>
            <a:r>
              <a:rPr lang="zh-CN" altLang="en-US"/>
              <a:t>属性用来设置高度和宽度，如果都为</a:t>
            </a:r>
            <a:r>
              <a:rPr lang="en-US" altLang="zh-CN"/>
              <a:t>0</a:t>
            </a:r>
            <a:r>
              <a:rPr lang="zh-CN" altLang="en-US"/>
              <a:t>，那么</a:t>
            </a:r>
            <a:r>
              <a:rPr lang="en-US" altLang="zh-CN"/>
              <a:t>Applet</a:t>
            </a:r>
            <a:r>
              <a:rPr lang="zh-CN" altLang="en-US"/>
              <a:t>将隐藏。</a:t>
            </a:r>
          </a:p>
          <a:p>
            <a:pPr lvl="1" eaLnBrk="1" hangingPunct="1">
              <a:lnSpc>
                <a:spcPct val="110000"/>
              </a:lnSpc>
              <a:spcBef>
                <a:spcPct val="50000"/>
              </a:spcBef>
            </a:pPr>
            <a:r>
              <a:rPr lang="zh-CN" altLang="en-US"/>
              <a:t>  对于例</a:t>
            </a:r>
            <a:r>
              <a:rPr lang="en-US" altLang="zh-CN"/>
              <a:t>4.1</a:t>
            </a:r>
            <a:r>
              <a:rPr lang="zh-CN" altLang="en-US"/>
              <a:t>中</a:t>
            </a:r>
            <a:r>
              <a:rPr lang="en-US" altLang="zh-CN"/>
              <a:t>UseApplet.html</a:t>
            </a:r>
            <a:r>
              <a:rPr lang="zh-CN" altLang="en-US"/>
              <a:t>，如果有</a:t>
            </a:r>
          </a:p>
          <a:p>
            <a:pPr lvl="1" eaLnBrk="1" hangingPunct="1">
              <a:lnSpc>
                <a:spcPct val="110000"/>
              </a:lnSpc>
              <a:spcBef>
                <a:spcPct val="50000"/>
              </a:spcBef>
            </a:pPr>
            <a:r>
              <a:rPr lang="zh-CN" altLang="en-US"/>
              <a:t>  </a:t>
            </a:r>
            <a:r>
              <a:rPr lang="en-US" altLang="zh-CN"/>
              <a:t>&lt;applet code = "UseApplet.class" height = 200 width = 300&gt;</a:t>
            </a:r>
          </a:p>
          <a:p>
            <a:pPr lvl="1" eaLnBrk="1" hangingPunct="1">
              <a:lnSpc>
                <a:spcPct val="110000"/>
              </a:lnSpc>
              <a:spcBef>
                <a:spcPct val="50000"/>
              </a:spcBef>
            </a:pPr>
            <a:r>
              <a:rPr lang="en-US" altLang="zh-CN"/>
              <a:t>  &lt;/applet&gt;</a:t>
            </a:r>
          </a:p>
          <a:p>
            <a:pPr eaLnBrk="1" hangingPunct="1">
              <a:lnSpc>
                <a:spcPct val="110000"/>
              </a:lnSpc>
              <a:spcBef>
                <a:spcPct val="50000"/>
              </a:spcBef>
            </a:pPr>
            <a:r>
              <a:rPr lang="zh-CN" altLang="en-US"/>
              <a:t>那么说明网页加载的类名为</a:t>
            </a:r>
            <a:r>
              <a:rPr lang="en-US" altLang="zh-CN"/>
              <a:t>UseApplet.class</a:t>
            </a:r>
            <a:r>
              <a:rPr lang="zh-CN" altLang="en-US"/>
              <a:t>，类显示的高度为</a:t>
            </a:r>
            <a:r>
              <a:rPr lang="en-US" altLang="zh-CN"/>
              <a:t>200</a:t>
            </a:r>
            <a:r>
              <a:rPr lang="zh-CN" altLang="en-US"/>
              <a:t>像素点，宽度为</a:t>
            </a:r>
            <a:r>
              <a:rPr lang="en-US" altLang="zh-CN"/>
              <a:t>300</a:t>
            </a:r>
            <a:r>
              <a:rPr lang="zh-CN" altLang="en-US"/>
              <a:t>像素点。</a:t>
            </a:r>
          </a:p>
          <a:p>
            <a:pPr eaLnBrk="1" hangingPunct="1">
              <a:lnSpc>
                <a:spcPct val="110000"/>
              </a:lnSpc>
              <a:spcBef>
                <a:spcPct val="50000"/>
              </a:spcBef>
            </a:pPr>
            <a:r>
              <a:rPr lang="zh-CN" altLang="en-US"/>
              <a:t>        表</a:t>
            </a:r>
            <a:r>
              <a:rPr lang="en-US" altLang="zh-CN"/>
              <a:t>4.1</a:t>
            </a:r>
            <a:r>
              <a:rPr lang="zh-CN" altLang="en-US"/>
              <a:t>中列出的</a:t>
            </a:r>
            <a:r>
              <a:rPr lang="en-US" altLang="zh-CN"/>
              <a:t>attibute1</a:t>
            </a:r>
            <a:r>
              <a:rPr lang="zh-CN" altLang="en-US"/>
              <a:t>属性为</a:t>
            </a:r>
            <a:r>
              <a:rPr lang="en-US" altLang="zh-CN"/>
              <a:t>&lt;applet&gt;</a:t>
            </a:r>
            <a:r>
              <a:rPr lang="zh-CN" altLang="en-US"/>
              <a:t>定义的属性。用户还可以根据</a:t>
            </a:r>
            <a:r>
              <a:rPr lang="en-US" altLang="zh-CN"/>
              <a:t>Applet</a:t>
            </a:r>
            <a:r>
              <a:rPr lang="zh-CN" altLang="en-US"/>
              <a:t>程序的需要，传递一些程序自身属性，这些属性通过</a:t>
            </a:r>
            <a:r>
              <a:rPr lang="en-US" altLang="zh-CN"/>
              <a:t>attribute2</a:t>
            </a:r>
            <a:r>
              <a:rPr lang="zh-CN" altLang="en-US"/>
              <a:t>中</a:t>
            </a:r>
            <a:r>
              <a:rPr lang="en-US" altLang="zh-CN"/>
              <a:t>name</a:t>
            </a:r>
            <a:r>
              <a:rPr lang="zh-CN" altLang="en-US"/>
              <a:t>属性给出所需参数的名，</a:t>
            </a:r>
            <a:r>
              <a:rPr lang="en-US" altLang="zh-CN"/>
              <a:t>value</a:t>
            </a:r>
            <a:r>
              <a:rPr lang="zh-CN" altLang="en-US"/>
              <a:t>属性给出所需参数的值。</a:t>
            </a:r>
          </a:p>
          <a:p>
            <a:pPr eaLnBrk="1" hangingPunct="1">
              <a:lnSpc>
                <a:spcPct val="110000"/>
              </a:lnSpc>
              <a:spcBef>
                <a:spcPct val="50000"/>
              </a:spcBef>
            </a:pPr>
            <a:r>
              <a:rPr lang="zh-CN" altLang="en-US"/>
              <a:t>	</a:t>
            </a:r>
            <a:r>
              <a:rPr lang="en-US" altLang="zh-CN"/>
              <a:t>public String getParameter(String name)</a:t>
            </a:r>
          </a:p>
        </p:txBody>
      </p:sp>
    </p:spTree>
  </p:cSld>
  <p:clrMapOvr>
    <a:masterClrMapping/>
  </p:clrMapOvr>
  <p:transition>
    <p:zoom dir="in"/>
  </p:transition>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0690" name="Text Box 2"/>
          <p:cNvSpPr txBox="1">
            <a:spLocks noChangeArrowheads="1"/>
          </p:cNvSpPr>
          <p:nvPr/>
        </p:nvSpPr>
        <p:spPr bwMode="auto">
          <a:xfrm>
            <a:off x="228600" y="457200"/>
            <a:ext cx="8686800" cy="621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a:t>
            </a:r>
            <a:r>
              <a:rPr lang="zh-CN" altLang="en-US"/>
              <a:t>例</a:t>
            </a:r>
            <a:r>
              <a:rPr lang="en-US" altLang="zh-CN"/>
              <a:t>4.2】</a:t>
            </a:r>
            <a:r>
              <a:rPr lang="zh-CN" altLang="en-US"/>
              <a:t>基于例</a:t>
            </a:r>
            <a:r>
              <a:rPr lang="en-US" altLang="zh-CN"/>
              <a:t>4.1</a:t>
            </a:r>
            <a:r>
              <a:rPr lang="zh-CN" altLang="en-US"/>
              <a:t>，在加载类的网页上设置一个用户名，使得</a:t>
            </a:r>
            <a:r>
              <a:rPr lang="en-US" altLang="zh-CN"/>
              <a:t>Applet</a:t>
            </a:r>
            <a:r>
              <a:rPr lang="zh-CN" altLang="en-US"/>
              <a:t>输出为“</a:t>
            </a:r>
            <a:r>
              <a:rPr lang="en-US" altLang="zh-CN"/>
              <a:t>XXX</a:t>
            </a:r>
            <a:r>
              <a:rPr lang="zh-CN" altLang="en-US"/>
              <a:t>，你好，当前时间为：</a:t>
            </a:r>
            <a:r>
              <a:rPr lang="en-US" altLang="zh-CN"/>
              <a:t>(</a:t>
            </a:r>
            <a:r>
              <a:rPr lang="zh-CN" altLang="en-US"/>
              <a:t>具体时间</a:t>
            </a:r>
            <a:r>
              <a:rPr lang="en-US" altLang="zh-CN"/>
              <a:t>)”</a:t>
            </a:r>
            <a:r>
              <a:rPr lang="zh-CN" altLang="en-US"/>
              <a:t>，如图</a:t>
            </a:r>
            <a:r>
              <a:rPr lang="en-US" altLang="zh-CN"/>
              <a:t>4.4</a:t>
            </a:r>
            <a:r>
              <a:rPr lang="zh-CN" altLang="en-US"/>
              <a:t>所示。源程序代码如下：</a:t>
            </a:r>
          </a:p>
          <a:p>
            <a:pPr lvl="1" eaLnBrk="1" hangingPunct="1">
              <a:spcBef>
                <a:spcPct val="50000"/>
              </a:spcBef>
            </a:pPr>
            <a:r>
              <a:rPr lang="en-US" altLang="zh-CN" sz="2200"/>
              <a:t>//</a:t>
            </a:r>
            <a:r>
              <a:rPr lang="zh-CN" altLang="en-US" sz="2200"/>
              <a:t>程序文件名</a:t>
            </a:r>
            <a:r>
              <a:rPr lang="en-US" altLang="zh-CN" sz="2200"/>
              <a:t>UsePara.java</a:t>
            </a:r>
          </a:p>
          <a:p>
            <a:pPr lvl="1" eaLnBrk="1" hangingPunct="1">
              <a:spcBef>
                <a:spcPct val="50000"/>
              </a:spcBef>
            </a:pPr>
            <a:r>
              <a:rPr lang="en-US" altLang="zh-CN" sz="2200"/>
              <a:t>import java.awt.*;</a:t>
            </a:r>
          </a:p>
          <a:p>
            <a:pPr lvl="1" eaLnBrk="1" hangingPunct="1">
              <a:spcBef>
                <a:spcPct val="50000"/>
              </a:spcBef>
            </a:pPr>
            <a:r>
              <a:rPr lang="en-US" altLang="zh-CN" sz="2200"/>
              <a:t>import java.applet.Applet;</a:t>
            </a:r>
          </a:p>
          <a:p>
            <a:pPr lvl="1" eaLnBrk="1" hangingPunct="1">
              <a:spcBef>
                <a:spcPct val="50000"/>
              </a:spcBef>
            </a:pPr>
            <a:r>
              <a:rPr lang="en-US" altLang="zh-CN" sz="2200"/>
              <a:t>import java.util.Date;</a:t>
            </a:r>
          </a:p>
          <a:p>
            <a:pPr lvl="1" eaLnBrk="1" hangingPunct="1">
              <a:spcBef>
                <a:spcPct val="50000"/>
              </a:spcBef>
            </a:pPr>
            <a:r>
              <a:rPr lang="en-US" altLang="zh-CN" sz="2200"/>
              <a:t>public class UsePara extends Applet</a:t>
            </a:r>
          </a:p>
          <a:p>
            <a:pPr lvl="1" eaLnBrk="1" hangingPunct="1">
              <a:spcBef>
                <a:spcPct val="50000"/>
              </a:spcBef>
            </a:pPr>
            <a:r>
              <a:rPr lang="en-US" altLang="zh-CN" sz="2200"/>
              <a:t>{</a:t>
            </a:r>
          </a:p>
          <a:p>
            <a:pPr lvl="1" eaLnBrk="1" hangingPunct="1">
              <a:spcBef>
                <a:spcPct val="50000"/>
              </a:spcBef>
            </a:pPr>
            <a:r>
              <a:rPr lang="en-US" altLang="zh-CN" sz="2200"/>
              <a:t>	String strTime = new String();</a:t>
            </a:r>
          </a:p>
          <a:p>
            <a:pPr lvl="1" eaLnBrk="1" hangingPunct="1">
              <a:spcBef>
                <a:spcPct val="50000"/>
              </a:spcBef>
            </a:pPr>
            <a:r>
              <a:rPr lang="en-US" altLang="zh-CN" sz="2200"/>
              <a:t>	String strUser = new String();</a:t>
            </a:r>
          </a:p>
          <a:p>
            <a:pPr lvl="1" eaLnBrk="1" hangingPunct="1">
              <a:spcBef>
                <a:spcPct val="50000"/>
              </a:spcBef>
            </a:pPr>
            <a:r>
              <a:rPr lang="en-US" altLang="zh-CN" sz="2200"/>
              <a:t>	public void init()</a:t>
            </a:r>
          </a:p>
          <a:p>
            <a:pPr lvl="1" eaLnBrk="1" hangingPunct="1">
              <a:spcBef>
                <a:spcPct val="50000"/>
              </a:spcBef>
            </a:pPr>
            <a:r>
              <a:rPr lang="en-US" altLang="zh-CN" sz="2200"/>
              <a:t>	{</a:t>
            </a:r>
          </a:p>
        </p:txBody>
      </p:sp>
    </p:spTree>
  </p:cSld>
  <p:clrMapOvr>
    <a:masterClrMapping/>
  </p:clrMapOvr>
  <p:transition>
    <p:zoom dir="in"/>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0706" name="Text Box 4"/>
          <p:cNvSpPr txBox="1">
            <a:spLocks noChangeArrowheads="1"/>
          </p:cNvSpPr>
          <p:nvPr/>
        </p:nvSpPr>
        <p:spPr bwMode="auto">
          <a:xfrm>
            <a:off x="381000" y="838200"/>
            <a:ext cx="85344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选中</a:t>
            </a:r>
            <a:r>
              <a:rPr lang="en-US" altLang="zh-CN"/>
              <a:t>path</a:t>
            </a:r>
            <a:r>
              <a:rPr lang="zh-CN" altLang="en-US"/>
              <a:t>变量，单击“编辑”按钮，弹出标题为“编辑用户变量”的对话框，如图</a:t>
            </a:r>
            <a:r>
              <a:rPr lang="en-US" altLang="zh-CN"/>
              <a:t>1.5</a:t>
            </a:r>
            <a:r>
              <a:rPr lang="zh-CN" altLang="en-US"/>
              <a:t>所示。在变量值一栏的最后添加“</a:t>
            </a:r>
            <a:r>
              <a:rPr lang="en-US" altLang="zh-CN"/>
              <a:t>; D:\j2sdk1.4.0_01\bin”</a:t>
            </a:r>
            <a:r>
              <a:rPr lang="zh-CN" altLang="en-US"/>
              <a:t>，“</a:t>
            </a:r>
            <a:r>
              <a:rPr lang="en-US" altLang="zh-CN"/>
              <a:t>;”</a:t>
            </a:r>
            <a:r>
              <a:rPr lang="zh-CN" altLang="en-US"/>
              <a:t>表示与前面的各项隔开，后面的路径是</a:t>
            </a:r>
            <a:r>
              <a:rPr lang="en-US" altLang="zh-CN"/>
              <a:t>JDK</a:t>
            </a:r>
            <a:r>
              <a:rPr lang="zh-CN" altLang="en-US"/>
              <a:t>包的安装路径下的</a:t>
            </a:r>
            <a:r>
              <a:rPr lang="en-US" altLang="zh-CN"/>
              <a:t>bin</a:t>
            </a:r>
            <a:r>
              <a:rPr lang="zh-CN" altLang="en-US"/>
              <a:t>目录。图</a:t>
            </a:r>
            <a:r>
              <a:rPr lang="en-US" altLang="zh-CN"/>
              <a:t>1.5</a:t>
            </a:r>
            <a:r>
              <a:rPr lang="zh-CN" altLang="en-US"/>
              <a:t>为作者修改</a:t>
            </a:r>
            <a:r>
              <a:rPr lang="en-US" altLang="zh-CN"/>
              <a:t>path</a:t>
            </a:r>
            <a:r>
              <a:rPr lang="zh-CN" altLang="en-US"/>
              <a:t>变量的情况，注意你的安装路径可能与作者的有所不同，同样要以你的安装路径为基准进行修改。</a:t>
            </a:r>
          </a:p>
        </p:txBody>
      </p:sp>
    </p:spTree>
  </p:cSld>
  <p:clrMapOvr>
    <a:masterClrMapping/>
  </p:clrMapOvr>
  <p:transition>
    <p:blinds/>
  </p:transition>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1714" name="Text Box 2"/>
          <p:cNvSpPr txBox="1">
            <a:spLocks noChangeArrowheads="1"/>
          </p:cNvSpPr>
          <p:nvPr/>
        </p:nvSpPr>
        <p:spPr bwMode="auto">
          <a:xfrm>
            <a:off x="533400" y="404813"/>
            <a:ext cx="8574088" cy="587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pPr>
            <a:r>
              <a:rPr lang="en-US" altLang="zh-CN" sz="2200"/>
              <a:t>	//</a:t>
            </a:r>
            <a:r>
              <a:rPr lang="zh-CN" altLang="en-US" sz="2200"/>
              <a:t>得到网页的参数：用户名</a:t>
            </a:r>
          </a:p>
          <a:p>
            <a:pPr eaLnBrk="1" hangingPunct="1">
              <a:lnSpc>
                <a:spcPct val="115000"/>
              </a:lnSpc>
            </a:pPr>
            <a:r>
              <a:rPr lang="zh-CN" altLang="en-US" sz="2200"/>
              <a:t>	</a:t>
            </a:r>
            <a:r>
              <a:rPr lang="en-US" altLang="zh-CN" sz="2200"/>
              <a:t>strUser = getParameter("USER");</a:t>
            </a:r>
          </a:p>
          <a:p>
            <a:pPr eaLnBrk="1" hangingPunct="1">
              <a:lnSpc>
                <a:spcPct val="115000"/>
              </a:lnSpc>
            </a:pPr>
            <a:r>
              <a:rPr lang="en-US" altLang="zh-CN" sz="2200"/>
              <a:t>      }</a:t>
            </a:r>
          </a:p>
          <a:p>
            <a:pPr eaLnBrk="1" hangingPunct="1">
              <a:lnSpc>
                <a:spcPct val="115000"/>
              </a:lnSpc>
            </a:pPr>
            <a:r>
              <a:rPr lang="en-US" altLang="zh-CN" sz="2200"/>
              <a:t>      public void start()</a:t>
            </a:r>
          </a:p>
          <a:p>
            <a:pPr eaLnBrk="1" hangingPunct="1">
              <a:lnSpc>
                <a:spcPct val="115000"/>
              </a:lnSpc>
            </a:pPr>
            <a:r>
              <a:rPr lang="en-US" altLang="zh-CN" sz="2200"/>
              <a:t>      {</a:t>
            </a:r>
          </a:p>
          <a:p>
            <a:pPr eaLnBrk="1" hangingPunct="1">
              <a:lnSpc>
                <a:spcPct val="115000"/>
              </a:lnSpc>
            </a:pPr>
            <a:r>
              <a:rPr lang="en-US" altLang="zh-CN" sz="2200"/>
              <a:t>	Date d = new Date();</a:t>
            </a:r>
          </a:p>
          <a:p>
            <a:pPr eaLnBrk="1" hangingPunct="1">
              <a:lnSpc>
                <a:spcPct val="115000"/>
              </a:lnSpc>
            </a:pPr>
            <a:r>
              <a:rPr lang="en-US" altLang="zh-CN" sz="2200"/>
              <a:t>	strTime = d.toString();</a:t>
            </a:r>
          </a:p>
          <a:p>
            <a:pPr eaLnBrk="1" hangingPunct="1">
              <a:lnSpc>
                <a:spcPct val="115000"/>
              </a:lnSpc>
            </a:pPr>
            <a:r>
              <a:rPr lang="en-US" altLang="zh-CN" sz="2200"/>
              <a:t>	repaint();</a:t>
            </a:r>
          </a:p>
          <a:p>
            <a:pPr eaLnBrk="1" hangingPunct="1">
              <a:lnSpc>
                <a:spcPct val="115000"/>
              </a:lnSpc>
            </a:pPr>
            <a:r>
              <a:rPr lang="en-US" altLang="zh-CN" sz="2200"/>
              <a:t>       }</a:t>
            </a:r>
          </a:p>
          <a:p>
            <a:pPr eaLnBrk="1" hangingPunct="1">
              <a:lnSpc>
                <a:spcPct val="115000"/>
              </a:lnSpc>
            </a:pPr>
            <a:r>
              <a:rPr lang="en-US" altLang="zh-CN" sz="2200"/>
              <a:t>       public void paint(Graphics g)</a:t>
            </a:r>
          </a:p>
          <a:p>
            <a:pPr eaLnBrk="1" hangingPunct="1">
              <a:lnSpc>
                <a:spcPct val="115000"/>
              </a:lnSpc>
            </a:pPr>
            <a:r>
              <a:rPr lang="en-US" altLang="zh-CN" sz="2200"/>
              <a:t>       {</a:t>
            </a:r>
          </a:p>
          <a:p>
            <a:pPr eaLnBrk="1" hangingPunct="1">
              <a:lnSpc>
                <a:spcPct val="115000"/>
              </a:lnSpc>
            </a:pPr>
            <a:r>
              <a:rPr lang="en-US" altLang="zh-CN" sz="2200"/>
              <a:t>	g.setColor(Color.red);</a:t>
            </a:r>
          </a:p>
          <a:p>
            <a:pPr eaLnBrk="1" hangingPunct="1">
              <a:lnSpc>
                <a:spcPct val="115000"/>
              </a:lnSpc>
            </a:pPr>
            <a:r>
              <a:rPr lang="en-US" altLang="zh-CN" sz="2200"/>
              <a:t>	g.drawString(strUser + " </a:t>
            </a:r>
            <a:r>
              <a:rPr lang="zh-CN" altLang="en-US" sz="2200"/>
              <a:t>你好，当前时间为：</a:t>
            </a:r>
            <a:r>
              <a:rPr lang="en-US" altLang="zh-CN" sz="2200"/>
              <a:t>" + strTime,20,30);</a:t>
            </a:r>
          </a:p>
          <a:p>
            <a:pPr eaLnBrk="1" hangingPunct="1">
              <a:lnSpc>
                <a:spcPct val="115000"/>
              </a:lnSpc>
            </a:pPr>
            <a:r>
              <a:rPr lang="en-US" altLang="zh-CN" sz="2200"/>
              <a:t>        }</a:t>
            </a:r>
          </a:p>
          <a:p>
            <a:pPr eaLnBrk="1" hangingPunct="1">
              <a:lnSpc>
                <a:spcPct val="115000"/>
              </a:lnSpc>
            </a:pPr>
            <a:r>
              <a:rPr lang="en-US" altLang="zh-CN" sz="2200"/>
              <a:t>};</a:t>
            </a:r>
          </a:p>
        </p:txBody>
      </p:sp>
    </p:spTree>
  </p:cSld>
  <p:clrMapOvr>
    <a:masterClrMapping/>
  </p:clrMapOvr>
  <p:transition>
    <p:zoom dir="in"/>
  </p:transition>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2738" name="Text Box 2"/>
          <p:cNvSpPr txBox="1">
            <a:spLocks noChangeArrowheads="1"/>
          </p:cNvSpPr>
          <p:nvPr/>
        </p:nvSpPr>
        <p:spPr bwMode="auto">
          <a:xfrm>
            <a:off x="1219200" y="404813"/>
            <a:ext cx="7345363" cy="585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8000"/>
              </a:lnSpc>
            </a:pPr>
            <a:r>
              <a:rPr lang="zh-CN" altLang="en-US"/>
              <a:t>在</a:t>
            </a:r>
            <a:r>
              <a:rPr lang="en-US" altLang="zh-CN"/>
              <a:t>UseApplet.html</a:t>
            </a:r>
            <a:r>
              <a:rPr lang="zh-CN" altLang="en-US"/>
              <a:t>中添加一个用户参数设置：</a:t>
            </a:r>
          </a:p>
          <a:p>
            <a:pPr eaLnBrk="1" hangingPunct="1">
              <a:lnSpc>
                <a:spcPct val="158000"/>
              </a:lnSpc>
            </a:pPr>
            <a:r>
              <a:rPr lang="en-US" altLang="zh-CN"/>
              <a:t>&lt;param name = "USER" value = </a:t>
            </a:r>
            <a:r>
              <a:rPr lang="zh-CN" altLang="en-US"/>
              <a:t>王飞</a:t>
            </a:r>
            <a:r>
              <a:rPr lang="en-US" altLang="zh-CN"/>
              <a:t>&gt;</a:t>
            </a:r>
          </a:p>
          <a:p>
            <a:pPr eaLnBrk="1" hangingPunct="1">
              <a:lnSpc>
                <a:spcPct val="158000"/>
              </a:lnSpc>
            </a:pPr>
            <a:r>
              <a:rPr lang="zh-CN" altLang="en-US"/>
              <a:t>使修改后的网页程序如下：</a:t>
            </a:r>
          </a:p>
          <a:p>
            <a:pPr eaLnBrk="1" hangingPunct="1">
              <a:lnSpc>
                <a:spcPct val="158000"/>
              </a:lnSpc>
            </a:pPr>
            <a:r>
              <a:rPr lang="en-US" altLang="zh-CN"/>
              <a:t>&lt;html&gt;</a:t>
            </a:r>
          </a:p>
          <a:p>
            <a:pPr eaLnBrk="1" hangingPunct="1">
              <a:lnSpc>
                <a:spcPct val="158000"/>
              </a:lnSpc>
            </a:pPr>
            <a:r>
              <a:rPr lang="en-US" altLang="zh-CN"/>
              <a:t>&lt;body&gt;</a:t>
            </a:r>
          </a:p>
          <a:p>
            <a:pPr eaLnBrk="1" hangingPunct="1">
              <a:lnSpc>
                <a:spcPct val="158000"/>
              </a:lnSpc>
            </a:pPr>
            <a:r>
              <a:rPr lang="en-US" altLang="zh-CN"/>
              <a:t>&lt;applet code = "UsePara.class" height = 200 width = 400&gt;</a:t>
            </a:r>
          </a:p>
          <a:p>
            <a:pPr eaLnBrk="1" hangingPunct="1">
              <a:lnSpc>
                <a:spcPct val="158000"/>
              </a:lnSpc>
            </a:pPr>
            <a:r>
              <a:rPr lang="en-US" altLang="zh-CN"/>
              <a:t>&lt;param name = "USER" value = </a:t>
            </a:r>
            <a:r>
              <a:rPr lang="zh-CN" altLang="en-US"/>
              <a:t>王飞</a:t>
            </a:r>
            <a:r>
              <a:rPr lang="en-US" altLang="zh-CN"/>
              <a:t>&gt;</a:t>
            </a:r>
          </a:p>
          <a:p>
            <a:pPr eaLnBrk="1" hangingPunct="1">
              <a:lnSpc>
                <a:spcPct val="158000"/>
              </a:lnSpc>
            </a:pPr>
            <a:r>
              <a:rPr lang="en-US" altLang="zh-CN"/>
              <a:t>&lt;/applet&gt;</a:t>
            </a:r>
          </a:p>
          <a:p>
            <a:pPr eaLnBrk="1" hangingPunct="1">
              <a:lnSpc>
                <a:spcPct val="158000"/>
              </a:lnSpc>
            </a:pPr>
            <a:r>
              <a:rPr lang="en-US" altLang="zh-CN"/>
              <a:t>&lt;/body&gt;</a:t>
            </a:r>
          </a:p>
          <a:p>
            <a:pPr eaLnBrk="1" hangingPunct="1">
              <a:lnSpc>
                <a:spcPct val="158000"/>
              </a:lnSpc>
            </a:pPr>
            <a:r>
              <a:rPr lang="en-US" altLang="zh-CN"/>
              <a:t>&lt;/html&gt;</a:t>
            </a:r>
          </a:p>
        </p:txBody>
      </p:sp>
    </p:spTree>
  </p:cSld>
  <p:clrMapOvr>
    <a:masterClrMapping/>
  </p:clrMapOvr>
  <p:transition>
    <p:zoom dir="in"/>
  </p:transition>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3" name="Rectangle 2"/>
          <p:cNvSpPr>
            <a:spLocks noChangeArrowheads="1"/>
          </p:cNvSpPr>
          <p:nvPr/>
        </p:nvSpPr>
        <p:spPr bwMode="auto">
          <a:xfrm>
            <a:off x="2125663" y="5638800"/>
            <a:ext cx="4892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4.4  </a:t>
            </a:r>
            <a:r>
              <a:rPr lang="zh-CN" altLang="en-US"/>
              <a:t>网页设置参数后的</a:t>
            </a:r>
            <a:r>
              <a:rPr lang="en-US" altLang="zh-CN"/>
              <a:t>Applet</a:t>
            </a:r>
            <a:r>
              <a:rPr lang="zh-CN" altLang="en-US"/>
              <a:t>输出</a:t>
            </a:r>
          </a:p>
        </p:txBody>
      </p:sp>
      <p:graphicFrame>
        <p:nvGraphicFramePr>
          <p:cNvPr id="46082" name="Object 3"/>
          <p:cNvGraphicFramePr>
            <a:graphicFrameLocks noChangeAspect="1"/>
          </p:cNvGraphicFramePr>
          <p:nvPr/>
        </p:nvGraphicFramePr>
        <p:xfrm>
          <a:off x="1104900" y="609600"/>
          <a:ext cx="6934200" cy="4703763"/>
        </p:xfrm>
        <a:graphic>
          <a:graphicData uri="http://schemas.openxmlformats.org/presentationml/2006/ole">
            <mc:AlternateContent xmlns:mc="http://schemas.openxmlformats.org/markup-compatibility/2006">
              <mc:Choice xmlns:v="urn:schemas-microsoft-com:vml" Requires="v">
                <p:oleObj spid="_x0000_s46084" name="Bitmap Image" r:id="rId3" imgW="3086367" imgH="2095682" progId="Paint.Picture">
                  <p:embed/>
                </p:oleObj>
              </mc:Choice>
              <mc:Fallback>
                <p:oleObj name="Bitmap Image" r:id="rId3" imgW="3086367" imgH="2095682"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900" y="609600"/>
                        <a:ext cx="6934200" cy="4703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7" name="Text Box 2"/>
          <p:cNvSpPr txBox="1">
            <a:spLocks noChangeArrowheads="1"/>
          </p:cNvSpPr>
          <p:nvPr/>
        </p:nvSpPr>
        <p:spPr bwMode="auto">
          <a:xfrm>
            <a:off x="914400" y="609600"/>
            <a:ext cx="635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放在浏览器中查看时，显示效果如图</a:t>
            </a:r>
            <a:r>
              <a:rPr lang="en-US" altLang="zh-CN"/>
              <a:t>4.5</a:t>
            </a:r>
            <a:r>
              <a:rPr lang="zh-CN" altLang="en-US"/>
              <a:t>所示。</a:t>
            </a:r>
          </a:p>
        </p:txBody>
      </p:sp>
      <p:graphicFrame>
        <p:nvGraphicFramePr>
          <p:cNvPr id="47106" name="Object 3"/>
          <p:cNvGraphicFramePr>
            <a:graphicFrameLocks noChangeAspect="1"/>
          </p:cNvGraphicFramePr>
          <p:nvPr/>
        </p:nvGraphicFramePr>
        <p:xfrm>
          <a:off x="1143000" y="1447800"/>
          <a:ext cx="6858000" cy="3962400"/>
        </p:xfrm>
        <a:graphic>
          <a:graphicData uri="http://schemas.openxmlformats.org/presentationml/2006/ole">
            <mc:AlternateContent xmlns:mc="http://schemas.openxmlformats.org/markup-compatibility/2006">
              <mc:Choice xmlns:v="urn:schemas-microsoft-com:vml" Requires="v">
                <p:oleObj spid="_x0000_s47109" name="Bitmap Image" r:id="rId3" imgW="3604572" imgH="2095682" progId="Paint.Picture">
                  <p:embed/>
                </p:oleObj>
              </mc:Choice>
              <mc:Fallback>
                <p:oleObj name="Bitmap Image" r:id="rId3" imgW="3604572" imgH="2095682"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447800"/>
                        <a:ext cx="6858000" cy="3962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08" name="Rectangle 4"/>
          <p:cNvSpPr>
            <a:spLocks noChangeArrowheads="1"/>
          </p:cNvSpPr>
          <p:nvPr/>
        </p:nvSpPr>
        <p:spPr bwMode="auto">
          <a:xfrm>
            <a:off x="1363663" y="5715000"/>
            <a:ext cx="6416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4.5  </a:t>
            </a:r>
            <a:r>
              <a:rPr lang="zh-CN" altLang="en-US"/>
              <a:t>浏览器中查看获取网页参数的</a:t>
            </a:r>
            <a:r>
              <a:rPr lang="en-US" altLang="zh-CN"/>
              <a:t>Applet</a:t>
            </a:r>
            <a:r>
              <a:rPr lang="zh-CN" altLang="en-US"/>
              <a:t>输出</a:t>
            </a:r>
          </a:p>
        </p:txBody>
      </p:sp>
    </p:spTree>
  </p:cSld>
  <p:clrMapOvr>
    <a:masterClrMapping/>
  </p:clrMapOvr>
  <p:transition>
    <p:zoom dir="in"/>
  </p:transition>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1" name="Text Box 2"/>
          <p:cNvSpPr txBox="1">
            <a:spLocks noChangeArrowheads="1"/>
          </p:cNvSpPr>
          <p:nvPr/>
        </p:nvSpPr>
        <p:spPr bwMode="auto">
          <a:xfrm>
            <a:off x="304800" y="533400"/>
            <a:ext cx="8610600" cy="217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b="1"/>
              <a:t>4.2.3  </a:t>
            </a:r>
            <a:r>
              <a:rPr lang="zh-CN" altLang="en-US" b="1"/>
              <a:t>生命周期</a:t>
            </a:r>
          </a:p>
          <a:p>
            <a:pPr eaLnBrk="1" hangingPunct="1">
              <a:lnSpc>
                <a:spcPct val="130000"/>
              </a:lnSpc>
              <a:spcBef>
                <a:spcPct val="50000"/>
              </a:spcBef>
            </a:pPr>
            <a:r>
              <a:rPr lang="zh-CN" altLang="en-US"/>
              <a:t>        </a:t>
            </a:r>
            <a:r>
              <a:rPr lang="en-US" altLang="zh-CN"/>
              <a:t>Applet</a:t>
            </a:r>
            <a:r>
              <a:rPr lang="zh-CN" altLang="en-US"/>
              <a:t>的生命周期是指</a:t>
            </a:r>
            <a:r>
              <a:rPr lang="en-US" altLang="zh-CN"/>
              <a:t>Applet</a:t>
            </a:r>
            <a:r>
              <a:rPr lang="zh-CN" altLang="en-US"/>
              <a:t>存在的时间，即某些方法还在被调用的时间。根据</a:t>
            </a:r>
            <a:r>
              <a:rPr lang="en-US" altLang="zh-CN"/>
              <a:t>Applet</a:t>
            </a:r>
            <a:r>
              <a:rPr lang="zh-CN" altLang="en-US"/>
              <a:t>的四个方法</a:t>
            </a:r>
            <a:r>
              <a:rPr lang="en-US" altLang="zh-CN"/>
              <a:t>init()</a:t>
            </a:r>
            <a:r>
              <a:rPr lang="zh-CN" altLang="en-US"/>
              <a:t>、</a:t>
            </a:r>
            <a:r>
              <a:rPr lang="en-US" altLang="zh-CN"/>
              <a:t>start()</a:t>
            </a:r>
            <a:r>
              <a:rPr lang="zh-CN" altLang="en-US"/>
              <a:t>、</a:t>
            </a:r>
            <a:r>
              <a:rPr lang="en-US" altLang="zh-CN"/>
              <a:t>stop()</a:t>
            </a:r>
            <a:r>
              <a:rPr lang="zh-CN" altLang="en-US"/>
              <a:t>、</a:t>
            </a:r>
            <a:r>
              <a:rPr lang="en-US" altLang="zh-CN"/>
              <a:t>destroy()</a:t>
            </a:r>
            <a:r>
              <a:rPr lang="zh-CN" altLang="en-US"/>
              <a:t>，可以得出</a:t>
            </a:r>
            <a:r>
              <a:rPr lang="en-US" altLang="zh-CN"/>
              <a:t>Applet</a:t>
            </a:r>
            <a:r>
              <a:rPr lang="zh-CN" altLang="en-US"/>
              <a:t>的生命周期，如图</a:t>
            </a:r>
            <a:r>
              <a:rPr lang="en-US" altLang="zh-CN"/>
              <a:t>4.6</a:t>
            </a:r>
            <a:r>
              <a:rPr lang="zh-CN" altLang="en-US"/>
              <a:t>所示。</a:t>
            </a:r>
          </a:p>
        </p:txBody>
      </p:sp>
      <p:graphicFrame>
        <p:nvGraphicFramePr>
          <p:cNvPr id="48130" name="Object 3"/>
          <p:cNvGraphicFramePr>
            <a:graphicFrameLocks noChangeAspect="1"/>
          </p:cNvGraphicFramePr>
          <p:nvPr/>
        </p:nvGraphicFramePr>
        <p:xfrm>
          <a:off x="1981200" y="2667000"/>
          <a:ext cx="6278563" cy="3521075"/>
        </p:xfrm>
        <a:graphic>
          <a:graphicData uri="http://schemas.openxmlformats.org/presentationml/2006/ole">
            <mc:AlternateContent xmlns:mc="http://schemas.openxmlformats.org/markup-compatibility/2006">
              <mc:Choice xmlns:v="urn:schemas-microsoft-com:vml" Requires="v">
                <p:oleObj spid="_x0000_s48134" r:id="rId3" imgW="2624681" imgH="1469116" progId="Visio.Drawing.4">
                  <p:embed/>
                </p:oleObj>
              </mc:Choice>
              <mc:Fallback>
                <p:oleObj r:id="rId3" imgW="2624681" imgH="1469116"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2667000"/>
                        <a:ext cx="6278563" cy="3521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132" name="Text Box 4"/>
          <p:cNvSpPr txBox="1">
            <a:spLocks noChangeArrowheads="1"/>
          </p:cNvSpPr>
          <p:nvPr/>
        </p:nvSpPr>
        <p:spPr bwMode="auto">
          <a:xfrm>
            <a:off x="2887663" y="6172200"/>
            <a:ext cx="3368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4.6  Applet</a:t>
            </a:r>
            <a:r>
              <a:rPr lang="zh-CN" altLang="en-US"/>
              <a:t>的生命周期</a:t>
            </a:r>
          </a:p>
        </p:txBody>
      </p:sp>
      <p:sp>
        <p:nvSpPr>
          <p:cNvPr id="48133" name="AutoShape 5">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3762" name="Rectangle 2"/>
          <p:cNvSpPr>
            <a:spLocks noChangeArrowheads="1"/>
          </p:cNvSpPr>
          <p:nvPr/>
        </p:nvSpPr>
        <p:spPr bwMode="auto">
          <a:xfrm>
            <a:off x="3152775" y="457200"/>
            <a:ext cx="2838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4.3  </a:t>
            </a:r>
            <a:r>
              <a:rPr lang="zh-CN" altLang="en-US" sz="3200" b="1"/>
              <a:t>载 入 图 片</a:t>
            </a:r>
          </a:p>
        </p:txBody>
      </p:sp>
      <p:sp>
        <p:nvSpPr>
          <p:cNvPr id="373763" name="Text Box 3"/>
          <p:cNvSpPr txBox="1">
            <a:spLocks noChangeArrowheads="1"/>
          </p:cNvSpPr>
          <p:nvPr/>
        </p:nvSpPr>
        <p:spPr bwMode="auto">
          <a:xfrm>
            <a:off x="228600" y="1143000"/>
            <a:ext cx="8686800" cy="513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a:t>        </a:t>
            </a:r>
            <a:r>
              <a:rPr lang="zh-CN" altLang="en-US"/>
              <a:t>在</a:t>
            </a:r>
            <a:r>
              <a:rPr lang="en-US" altLang="zh-CN"/>
              <a:t>java.applet</a:t>
            </a:r>
            <a:r>
              <a:rPr lang="zh-CN" altLang="en-US"/>
              <a:t>包中存在一个接口</a:t>
            </a:r>
            <a:r>
              <a:rPr lang="en-US" altLang="zh-CN"/>
              <a:t>AppletStub</a:t>
            </a:r>
            <a:r>
              <a:rPr lang="zh-CN" altLang="en-US"/>
              <a:t>。当一个</a:t>
            </a:r>
            <a:r>
              <a:rPr lang="en-US" altLang="zh-CN"/>
              <a:t>Applet</a:t>
            </a:r>
            <a:r>
              <a:rPr lang="zh-CN" altLang="en-US"/>
              <a:t>创建之后，一个</a:t>
            </a:r>
            <a:r>
              <a:rPr lang="en-US" altLang="zh-CN"/>
              <a:t>Applet Stub</a:t>
            </a:r>
            <a:r>
              <a:rPr lang="zh-CN" altLang="en-US"/>
              <a:t>使用</a:t>
            </a:r>
            <a:r>
              <a:rPr lang="en-US" altLang="zh-CN"/>
              <a:t>setStub</a:t>
            </a:r>
            <a:r>
              <a:rPr lang="zh-CN" altLang="en-US"/>
              <a:t>方法附加到</a:t>
            </a:r>
            <a:r>
              <a:rPr lang="en-US" altLang="zh-CN"/>
              <a:t>Applet</a:t>
            </a:r>
            <a:r>
              <a:rPr lang="zh-CN" altLang="en-US"/>
              <a:t>上，这个</a:t>
            </a:r>
            <a:r>
              <a:rPr lang="en-US" altLang="zh-CN"/>
              <a:t>Stub</a:t>
            </a:r>
            <a:r>
              <a:rPr lang="zh-CN" altLang="en-US"/>
              <a:t>用来充当</a:t>
            </a:r>
            <a:r>
              <a:rPr lang="en-US" altLang="zh-CN"/>
              <a:t>Applet</a:t>
            </a:r>
            <a:r>
              <a:rPr lang="zh-CN" altLang="en-US"/>
              <a:t>和浏览器环境之间的接口。在这个接口中一个重要的方法：</a:t>
            </a:r>
          </a:p>
          <a:p>
            <a:pPr lvl="2" eaLnBrk="1" hangingPunct="1">
              <a:spcBef>
                <a:spcPct val="50000"/>
              </a:spcBef>
            </a:pPr>
            <a:r>
              <a:rPr lang="en-US" altLang="zh-CN"/>
              <a:t>public URL getDocumentBase()</a:t>
            </a:r>
          </a:p>
          <a:p>
            <a:pPr lvl="2" eaLnBrk="1" hangingPunct="1">
              <a:spcBef>
                <a:spcPct val="50000"/>
              </a:spcBef>
            </a:pPr>
            <a:r>
              <a:rPr lang="zh-CN" altLang="en-US"/>
              <a:t>该方法返回的是</a:t>
            </a:r>
            <a:r>
              <a:rPr lang="en-US" altLang="zh-CN"/>
              <a:t>Applet</a:t>
            </a:r>
            <a:r>
              <a:rPr lang="zh-CN" altLang="en-US"/>
              <a:t>类文件所在网页的网络路径。</a:t>
            </a:r>
          </a:p>
          <a:p>
            <a:pPr lvl="2" eaLnBrk="1" hangingPunct="1">
              <a:spcBef>
                <a:spcPct val="50000"/>
              </a:spcBef>
            </a:pPr>
            <a:r>
              <a:rPr lang="zh-CN" altLang="en-US"/>
              <a:t>例如，如果一个</a:t>
            </a:r>
            <a:r>
              <a:rPr lang="en-US" altLang="zh-CN"/>
              <a:t>Applet</a:t>
            </a:r>
            <a:r>
              <a:rPr lang="zh-CN" altLang="en-US"/>
              <a:t>类文件嵌入在下面网页中</a:t>
            </a:r>
          </a:p>
          <a:p>
            <a:pPr lvl="2" eaLnBrk="1" hangingPunct="1">
              <a:spcBef>
                <a:spcPct val="50000"/>
              </a:spcBef>
            </a:pPr>
            <a:r>
              <a:rPr lang="zh-CN" altLang="en-US"/>
              <a:t> </a:t>
            </a:r>
            <a:r>
              <a:rPr lang="en-US" altLang="zh-CN"/>
              <a:t>http://java.sun.com/products/jdk/1.2/index.html</a:t>
            </a:r>
          </a:p>
          <a:p>
            <a:pPr eaLnBrk="1" hangingPunct="1">
              <a:spcBef>
                <a:spcPct val="50000"/>
              </a:spcBef>
            </a:pPr>
            <a:r>
              <a:rPr lang="zh-CN" altLang="en-US"/>
              <a:t>那么返回的路径为</a:t>
            </a:r>
          </a:p>
          <a:p>
            <a:pPr eaLnBrk="1" hangingPunct="1">
              <a:spcBef>
                <a:spcPct val="50000"/>
              </a:spcBef>
            </a:pPr>
            <a:r>
              <a:rPr lang="zh-CN" altLang="en-US"/>
              <a:t>             </a:t>
            </a:r>
            <a:r>
              <a:rPr lang="en-US" altLang="zh-CN"/>
              <a:t>http://java.sun.com/products/jdk/1.2/</a:t>
            </a:r>
          </a:p>
        </p:txBody>
      </p:sp>
    </p:spTree>
  </p:cSld>
  <p:clrMapOvr>
    <a:masterClrMapping/>
  </p:clrMapOvr>
  <p:transition>
    <p:zoom dir="in"/>
  </p:transition>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4786" name="Text Box 2"/>
          <p:cNvSpPr txBox="1">
            <a:spLocks noChangeArrowheads="1"/>
          </p:cNvSpPr>
          <p:nvPr/>
        </p:nvSpPr>
        <p:spPr bwMode="auto">
          <a:xfrm>
            <a:off x="381000" y="609600"/>
            <a:ext cx="8534400" cy="503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a:t>        </a:t>
            </a:r>
            <a:r>
              <a:rPr lang="zh-CN" altLang="en-US"/>
              <a:t>通过这个网络路径可以得到图片，从而由</a:t>
            </a:r>
            <a:r>
              <a:rPr lang="en-US" altLang="zh-CN"/>
              <a:t>Applet</a:t>
            </a:r>
            <a:r>
              <a:rPr lang="zh-CN" altLang="en-US"/>
              <a:t>类载入，载入图片的方法为：</a:t>
            </a:r>
          </a:p>
          <a:p>
            <a:pPr eaLnBrk="1" hangingPunct="1">
              <a:lnSpc>
                <a:spcPct val="138000"/>
              </a:lnSpc>
              <a:spcBef>
                <a:spcPct val="50000"/>
              </a:spcBef>
            </a:pPr>
            <a:r>
              <a:rPr lang="zh-CN" altLang="en-US"/>
              <a:t>        </a:t>
            </a:r>
            <a:r>
              <a:rPr lang="en-US" altLang="zh-CN"/>
              <a:t>public Image getImage(URL url, String name)</a:t>
            </a:r>
          </a:p>
          <a:p>
            <a:pPr eaLnBrk="1" hangingPunct="1">
              <a:lnSpc>
                <a:spcPct val="138000"/>
              </a:lnSpc>
              <a:spcBef>
                <a:spcPct val="50000"/>
              </a:spcBef>
            </a:pPr>
            <a:r>
              <a:rPr lang="zh-CN" altLang="en-US"/>
              <a:t>其中：</a:t>
            </a:r>
          </a:p>
          <a:p>
            <a:pPr lvl="1" eaLnBrk="1" hangingPunct="1">
              <a:lnSpc>
                <a:spcPct val="138000"/>
              </a:lnSpc>
              <a:spcBef>
                <a:spcPct val="50000"/>
              </a:spcBef>
            </a:pPr>
            <a:r>
              <a:rPr lang="zh-CN" altLang="en-US"/>
              <a:t> </a:t>
            </a:r>
            <a:r>
              <a:rPr lang="en-US" altLang="zh-CN"/>
              <a:t>(1)  url</a:t>
            </a:r>
            <a:r>
              <a:rPr lang="zh-CN" altLang="en-US"/>
              <a:t>给出图片所在的网路路径。</a:t>
            </a:r>
          </a:p>
          <a:p>
            <a:pPr lvl="1" eaLnBrk="1" hangingPunct="1">
              <a:lnSpc>
                <a:spcPct val="138000"/>
              </a:lnSpc>
              <a:spcBef>
                <a:spcPct val="50000"/>
              </a:spcBef>
            </a:pPr>
            <a:r>
              <a:rPr lang="zh-CN" altLang="en-US"/>
              <a:t> </a:t>
            </a:r>
            <a:r>
              <a:rPr lang="en-US" altLang="zh-CN"/>
              <a:t>(2)  name</a:t>
            </a:r>
            <a:r>
              <a:rPr lang="zh-CN" altLang="en-US"/>
              <a:t>给出图片的名字。</a:t>
            </a:r>
          </a:p>
          <a:p>
            <a:pPr eaLnBrk="1" hangingPunct="1">
              <a:lnSpc>
                <a:spcPct val="138000"/>
              </a:lnSpc>
              <a:spcBef>
                <a:spcPct val="50000"/>
              </a:spcBef>
            </a:pPr>
            <a:r>
              <a:rPr lang="zh-CN" altLang="en-US"/>
              <a:t>       例如：</a:t>
            </a:r>
            <a:r>
              <a:rPr lang="en-US" altLang="zh-CN"/>
              <a:t>url</a:t>
            </a:r>
            <a:r>
              <a:rPr lang="zh-CN" altLang="en-US"/>
              <a:t>路径可以为</a:t>
            </a:r>
            <a:r>
              <a:rPr lang="en-US" altLang="zh-CN" u="sng"/>
              <a:t>http://java.sun.com/products/jdk/1.2/</a:t>
            </a:r>
            <a:r>
              <a:rPr lang="zh-CN" altLang="en-US"/>
              <a:t>，而</a:t>
            </a:r>
            <a:r>
              <a:rPr lang="en-US" altLang="zh-CN"/>
              <a:t>name</a:t>
            </a:r>
            <a:r>
              <a:rPr lang="zh-CN" altLang="en-US"/>
              <a:t>可以为路径下的图片</a:t>
            </a:r>
            <a:r>
              <a:rPr lang="en-US" altLang="zh-CN"/>
              <a:t>index_01.gif</a:t>
            </a:r>
            <a:r>
              <a:rPr lang="zh-CN" altLang="en-US"/>
              <a:t>。</a:t>
            </a:r>
          </a:p>
        </p:txBody>
      </p:sp>
    </p:spTree>
  </p:cSld>
  <p:clrMapOvr>
    <a:masterClrMapping/>
  </p:clrMapOvr>
  <p:transition>
    <p:zoom dir="in"/>
  </p:transition>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5810" name="Text Box 2"/>
          <p:cNvSpPr txBox="1">
            <a:spLocks noChangeArrowheads="1"/>
          </p:cNvSpPr>
          <p:nvPr/>
        </p:nvSpPr>
        <p:spPr bwMode="auto">
          <a:xfrm>
            <a:off x="228600" y="457200"/>
            <a:ext cx="8686800"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a:t>
            </a:r>
            <a:r>
              <a:rPr lang="zh-CN" altLang="en-US"/>
              <a:t>例</a:t>
            </a:r>
            <a:r>
              <a:rPr lang="en-US" altLang="zh-CN"/>
              <a:t>4.3】</a:t>
            </a:r>
            <a:r>
              <a:rPr lang="zh-CN" altLang="en-US"/>
              <a:t>编写</a:t>
            </a:r>
            <a:r>
              <a:rPr lang="en-US" altLang="zh-CN"/>
              <a:t>Applet</a:t>
            </a:r>
            <a:r>
              <a:rPr lang="zh-CN" altLang="en-US"/>
              <a:t>，载入</a:t>
            </a:r>
            <a:r>
              <a:rPr lang="en-US" altLang="zh-CN"/>
              <a:t>Applet</a:t>
            </a:r>
            <a:r>
              <a:rPr lang="zh-CN" altLang="en-US"/>
              <a:t>类文件所在路径下的图片</a:t>
            </a:r>
            <a:r>
              <a:rPr lang="en-US" altLang="zh-CN"/>
              <a:t>index_01.gif</a:t>
            </a:r>
            <a:r>
              <a:rPr lang="zh-CN" altLang="en-US"/>
              <a:t>，然后如图</a:t>
            </a:r>
            <a:r>
              <a:rPr lang="en-US" altLang="zh-CN"/>
              <a:t>4.7</a:t>
            </a:r>
            <a:r>
              <a:rPr lang="zh-CN" altLang="en-US"/>
              <a:t>所示显示图片。源程序代码如下：</a:t>
            </a:r>
          </a:p>
          <a:p>
            <a:pPr lvl="1" eaLnBrk="1" hangingPunct="1">
              <a:lnSpc>
                <a:spcPct val="90000"/>
              </a:lnSpc>
              <a:spcBef>
                <a:spcPct val="50000"/>
              </a:spcBef>
            </a:pPr>
            <a:r>
              <a:rPr lang="en-US" altLang="zh-CN"/>
              <a:t>//</a:t>
            </a:r>
            <a:r>
              <a:rPr lang="zh-CN" altLang="en-US"/>
              <a:t>程序文件名</a:t>
            </a:r>
            <a:r>
              <a:rPr lang="en-US" altLang="zh-CN"/>
              <a:t>UseImage.java</a:t>
            </a:r>
          </a:p>
          <a:p>
            <a:pPr lvl="1" eaLnBrk="1" hangingPunct="1">
              <a:lnSpc>
                <a:spcPct val="90000"/>
              </a:lnSpc>
              <a:spcBef>
                <a:spcPct val="50000"/>
              </a:spcBef>
            </a:pPr>
            <a:r>
              <a:rPr lang="en-US" altLang="zh-CN"/>
              <a:t>import java.awt.*;</a:t>
            </a:r>
          </a:p>
          <a:p>
            <a:pPr lvl="1" eaLnBrk="1" hangingPunct="1">
              <a:lnSpc>
                <a:spcPct val="90000"/>
              </a:lnSpc>
              <a:spcBef>
                <a:spcPct val="50000"/>
              </a:spcBef>
            </a:pPr>
            <a:r>
              <a:rPr lang="en-US" altLang="zh-CN"/>
              <a:t>import java.applet.Applet;</a:t>
            </a:r>
          </a:p>
          <a:p>
            <a:pPr lvl="1" eaLnBrk="1" hangingPunct="1">
              <a:lnSpc>
                <a:spcPct val="90000"/>
              </a:lnSpc>
              <a:spcBef>
                <a:spcPct val="50000"/>
              </a:spcBef>
            </a:pPr>
            <a:r>
              <a:rPr lang="en-US" altLang="zh-CN"/>
              <a:t>import java.net.*;</a:t>
            </a:r>
          </a:p>
          <a:p>
            <a:pPr lvl="1" eaLnBrk="1" hangingPunct="1">
              <a:lnSpc>
                <a:spcPct val="90000"/>
              </a:lnSpc>
              <a:spcBef>
                <a:spcPct val="50000"/>
              </a:spcBef>
            </a:pPr>
            <a:r>
              <a:rPr lang="en-US" altLang="zh-CN"/>
              <a:t>public class UseImage extends Applet</a:t>
            </a:r>
          </a:p>
          <a:p>
            <a:pPr lvl="1" eaLnBrk="1" hangingPunct="1">
              <a:lnSpc>
                <a:spcPct val="90000"/>
              </a:lnSpc>
              <a:spcBef>
                <a:spcPct val="50000"/>
              </a:spcBef>
            </a:pPr>
            <a:r>
              <a:rPr lang="en-US" altLang="zh-CN"/>
              <a:t>{</a:t>
            </a:r>
          </a:p>
          <a:p>
            <a:pPr lvl="1" eaLnBrk="1" hangingPunct="1">
              <a:lnSpc>
                <a:spcPct val="90000"/>
              </a:lnSpc>
              <a:spcBef>
                <a:spcPct val="50000"/>
              </a:spcBef>
            </a:pPr>
            <a:r>
              <a:rPr lang="en-US" altLang="zh-CN"/>
              <a:t>	//</a:t>
            </a:r>
            <a:r>
              <a:rPr lang="zh-CN" altLang="en-US"/>
              <a:t>定义图像对象</a:t>
            </a:r>
          </a:p>
          <a:p>
            <a:pPr lvl="1" eaLnBrk="1" hangingPunct="1">
              <a:lnSpc>
                <a:spcPct val="90000"/>
              </a:lnSpc>
              <a:spcBef>
                <a:spcPct val="50000"/>
              </a:spcBef>
            </a:pPr>
            <a:r>
              <a:rPr lang="zh-CN" altLang="en-US"/>
              <a:t>	</a:t>
            </a:r>
            <a:r>
              <a:rPr lang="en-US" altLang="zh-CN"/>
              <a:t>Image testImage;</a:t>
            </a:r>
          </a:p>
          <a:p>
            <a:pPr lvl="1" eaLnBrk="1" hangingPunct="1">
              <a:lnSpc>
                <a:spcPct val="90000"/>
              </a:lnSpc>
              <a:spcBef>
                <a:spcPct val="50000"/>
              </a:spcBef>
            </a:pPr>
            <a:r>
              <a:rPr lang="en-US" altLang="zh-CN"/>
              <a:t>	public void init()</a:t>
            </a:r>
          </a:p>
          <a:p>
            <a:pPr lvl="1" eaLnBrk="1" hangingPunct="1">
              <a:lnSpc>
                <a:spcPct val="90000"/>
              </a:lnSpc>
              <a:spcBef>
                <a:spcPct val="50000"/>
              </a:spcBef>
            </a:pPr>
            <a:r>
              <a:rPr lang="en-US" altLang="zh-CN"/>
              <a:t>	{</a:t>
            </a:r>
          </a:p>
        </p:txBody>
      </p:sp>
    </p:spTree>
  </p:cSld>
  <p:clrMapOvr>
    <a:masterClrMapping/>
  </p:clrMapOvr>
  <p:transition>
    <p:zoom dir="in"/>
  </p:transition>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6834" name="Text Box 2"/>
          <p:cNvSpPr txBox="1">
            <a:spLocks noChangeArrowheads="1"/>
          </p:cNvSpPr>
          <p:nvPr/>
        </p:nvSpPr>
        <p:spPr bwMode="auto">
          <a:xfrm>
            <a:off x="669925" y="392113"/>
            <a:ext cx="7739063" cy="611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200"/>
              <a:t>	//</a:t>
            </a:r>
            <a:r>
              <a:rPr lang="zh-CN" altLang="en-US" sz="2200"/>
              <a:t>得到图片</a:t>
            </a:r>
          </a:p>
          <a:p>
            <a:pPr eaLnBrk="1" hangingPunct="1">
              <a:lnSpc>
                <a:spcPct val="120000"/>
              </a:lnSpc>
            </a:pPr>
            <a:r>
              <a:rPr lang="zh-CN" altLang="en-US" sz="2200"/>
              <a:t>	</a:t>
            </a:r>
            <a:r>
              <a:rPr lang="en-US" altLang="zh-CN" sz="2200"/>
              <a:t>testImage = getImage(getDocumentBase(),"index_01.gif");</a:t>
            </a:r>
          </a:p>
          <a:p>
            <a:pPr eaLnBrk="1" hangingPunct="1">
              <a:lnSpc>
                <a:spcPct val="120000"/>
              </a:lnSpc>
            </a:pPr>
            <a:r>
              <a:rPr lang="en-US" altLang="zh-CN" sz="2200"/>
              <a:t>     }</a:t>
            </a:r>
          </a:p>
          <a:p>
            <a:pPr eaLnBrk="1" hangingPunct="1">
              <a:lnSpc>
                <a:spcPct val="120000"/>
              </a:lnSpc>
            </a:pPr>
            <a:r>
              <a:rPr lang="en-US" altLang="zh-CN" sz="2200"/>
              <a:t>     public void paint(Graphics g)</a:t>
            </a:r>
          </a:p>
          <a:p>
            <a:pPr eaLnBrk="1" hangingPunct="1">
              <a:lnSpc>
                <a:spcPct val="120000"/>
              </a:lnSpc>
            </a:pPr>
            <a:r>
              <a:rPr lang="en-US" altLang="zh-CN" sz="2200"/>
              <a:t>     {</a:t>
            </a:r>
          </a:p>
          <a:p>
            <a:pPr eaLnBrk="1" hangingPunct="1">
              <a:lnSpc>
                <a:spcPct val="120000"/>
              </a:lnSpc>
            </a:pPr>
            <a:r>
              <a:rPr lang="en-US" altLang="zh-CN" sz="2200"/>
              <a:t>	g.drawImage(testImage,0,0,this);</a:t>
            </a:r>
          </a:p>
          <a:p>
            <a:pPr eaLnBrk="1" hangingPunct="1">
              <a:lnSpc>
                <a:spcPct val="120000"/>
              </a:lnSpc>
            </a:pPr>
            <a:r>
              <a:rPr lang="en-US" altLang="zh-CN" sz="2200"/>
              <a:t>     }</a:t>
            </a:r>
          </a:p>
          <a:p>
            <a:pPr eaLnBrk="1" hangingPunct="1">
              <a:lnSpc>
                <a:spcPct val="120000"/>
              </a:lnSpc>
            </a:pPr>
            <a:r>
              <a:rPr lang="en-US" altLang="zh-CN" sz="2200"/>
              <a:t>}</a:t>
            </a:r>
          </a:p>
          <a:p>
            <a:pPr eaLnBrk="1" hangingPunct="1">
              <a:lnSpc>
                <a:spcPct val="120000"/>
              </a:lnSpc>
            </a:pPr>
            <a:r>
              <a:rPr lang="zh-CN" altLang="en-US" sz="2200"/>
              <a:t>载入</a:t>
            </a:r>
            <a:r>
              <a:rPr lang="en-US" altLang="zh-CN" sz="2200"/>
              <a:t>UseImage.class</a:t>
            </a:r>
            <a:r>
              <a:rPr lang="zh-CN" altLang="en-US" sz="2200"/>
              <a:t>类的</a:t>
            </a:r>
            <a:r>
              <a:rPr lang="en-US" altLang="zh-CN" sz="2200"/>
              <a:t>UseImage.html</a:t>
            </a:r>
            <a:r>
              <a:rPr lang="zh-CN" altLang="en-US" sz="2200"/>
              <a:t>文件如下：</a:t>
            </a:r>
          </a:p>
          <a:p>
            <a:pPr eaLnBrk="1" hangingPunct="1">
              <a:lnSpc>
                <a:spcPct val="120000"/>
              </a:lnSpc>
            </a:pPr>
            <a:r>
              <a:rPr lang="en-US" altLang="zh-CN" sz="2200"/>
              <a:t>&lt;html&gt;</a:t>
            </a:r>
          </a:p>
          <a:p>
            <a:pPr eaLnBrk="1" hangingPunct="1">
              <a:lnSpc>
                <a:spcPct val="120000"/>
              </a:lnSpc>
            </a:pPr>
            <a:r>
              <a:rPr lang="en-US" altLang="zh-CN" sz="2200"/>
              <a:t>&lt;body&gt;</a:t>
            </a:r>
          </a:p>
          <a:p>
            <a:pPr eaLnBrk="1" hangingPunct="1">
              <a:lnSpc>
                <a:spcPct val="120000"/>
              </a:lnSpc>
            </a:pPr>
            <a:r>
              <a:rPr lang="en-US" altLang="zh-CN" sz="2200"/>
              <a:t>&lt;applet code = "UseImage.class" height = 200 width = 300&gt;</a:t>
            </a:r>
          </a:p>
          <a:p>
            <a:pPr eaLnBrk="1" hangingPunct="1">
              <a:lnSpc>
                <a:spcPct val="120000"/>
              </a:lnSpc>
            </a:pPr>
            <a:r>
              <a:rPr lang="en-US" altLang="zh-CN" sz="2200"/>
              <a:t>&lt;/applet&gt;</a:t>
            </a:r>
          </a:p>
          <a:p>
            <a:pPr eaLnBrk="1" hangingPunct="1">
              <a:lnSpc>
                <a:spcPct val="120000"/>
              </a:lnSpc>
            </a:pPr>
            <a:r>
              <a:rPr lang="en-US" altLang="zh-CN" sz="2200"/>
              <a:t>&lt;/body&gt;</a:t>
            </a:r>
          </a:p>
          <a:p>
            <a:pPr eaLnBrk="1" hangingPunct="1">
              <a:lnSpc>
                <a:spcPct val="120000"/>
              </a:lnSpc>
            </a:pPr>
            <a:r>
              <a:rPr lang="en-US" altLang="zh-CN" sz="2200"/>
              <a:t>&lt;/html&gt;</a:t>
            </a:r>
          </a:p>
        </p:txBody>
      </p:sp>
    </p:spTree>
  </p:cSld>
  <p:clrMapOvr>
    <a:masterClrMapping/>
  </p:clrMapOvr>
  <p:transition>
    <p:zoom dir="in"/>
  </p:transition>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5" name="Rectangle 2"/>
          <p:cNvSpPr>
            <a:spLocks noChangeArrowheads="1"/>
          </p:cNvSpPr>
          <p:nvPr/>
        </p:nvSpPr>
        <p:spPr bwMode="auto">
          <a:xfrm>
            <a:off x="2732088" y="5562600"/>
            <a:ext cx="3679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4.7  Applet</a:t>
            </a:r>
            <a:r>
              <a:rPr lang="zh-CN" altLang="en-US"/>
              <a:t>载入图片显示</a:t>
            </a:r>
          </a:p>
        </p:txBody>
      </p:sp>
      <p:graphicFrame>
        <p:nvGraphicFramePr>
          <p:cNvPr id="49154" name="Object 3"/>
          <p:cNvGraphicFramePr>
            <a:graphicFrameLocks noChangeAspect="1"/>
          </p:cNvGraphicFramePr>
          <p:nvPr/>
        </p:nvGraphicFramePr>
        <p:xfrm>
          <a:off x="838200" y="1143000"/>
          <a:ext cx="7467600" cy="3713163"/>
        </p:xfrm>
        <a:graphic>
          <a:graphicData uri="http://schemas.openxmlformats.org/presentationml/2006/ole">
            <mc:AlternateContent xmlns:mc="http://schemas.openxmlformats.org/markup-compatibility/2006">
              <mc:Choice xmlns:v="urn:schemas-microsoft-com:vml" Requires="v">
                <p:oleObj spid="_x0000_s49157" name="Bitmap Image" r:id="rId3" imgW="4153260" imgH="2064762" progId="Paint.Picture">
                  <p:embed/>
                </p:oleObj>
              </mc:Choice>
              <mc:Fallback>
                <p:oleObj name="Bitmap Image" r:id="rId3" imgW="4153260" imgH="2064762"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143000"/>
                        <a:ext cx="7467600" cy="3713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56" name="AutoShape 4">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3" name="Rectangle 4"/>
          <p:cNvSpPr>
            <a:spLocks noChangeArrowheads="1"/>
          </p:cNvSpPr>
          <p:nvPr/>
        </p:nvSpPr>
        <p:spPr bwMode="auto">
          <a:xfrm>
            <a:off x="3192463" y="5867400"/>
            <a:ext cx="2759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1.5  </a:t>
            </a:r>
            <a:r>
              <a:rPr lang="zh-CN" altLang="en-US"/>
              <a:t>编辑</a:t>
            </a:r>
            <a:r>
              <a:rPr lang="en-US" altLang="zh-CN"/>
              <a:t>path</a:t>
            </a:r>
            <a:r>
              <a:rPr lang="zh-CN" altLang="en-US"/>
              <a:t>变量</a:t>
            </a:r>
          </a:p>
        </p:txBody>
      </p:sp>
      <p:graphicFrame>
        <p:nvGraphicFramePr>
          <p:cNvPr id="5122" name="Object 5"/>
          <p:cNvGraphicFramePr>
            <a:graphicFrameLocks noChangeAspect="1"/>
          </p:cNvGraphicFramePr>
          <p:nvPr/>
        </p:nvGraphicFramePr>
        <p:xfrm>
          <a:off x="2000250" y="609600"/>
          <a:ext cx="5141913" cy="5257800"/>
        </p:xfrm>
        <a:graphic>
          <a:graphicData uri="http://schemas.openxmlformats.org/presentationml/2006/ole">
            <mc:AlternateContent xmlns:mc="http://schemas.openxmlformats.org/markup-compatibility/2006">
              <mc:Choice xmlns:v="urn:schemas-microsoft-com:vml" Requires="v">
                <p:oleObj spid="_x0000_s5124" name="Bitmap Image" r:id="rId3" imgW="4115157" imgH="4198984" progId="Paint.Picture">
                  <p:embed/>
                </p:oleObj>
              </mc:Choice>
              <mc:Fallback>
                <p:oleObj name="Bitmap Image" r:id="rId3" imgW="4115157" imgH="4198984"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0250" y="609600"/>
                        <a:ext cx="5141913" cy="525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blinds/>
  </p:transition>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7858" name="Rectangle 2"/>
          <p:cNvSpPr>
            <a:spLocks noChangeArrowheads="1"/>
          </p:cNvSpPr>
          <p:nvPr/>
        </p:nvSpPr>
        <p:spPr bwMode="auto">
          <a:xfrm>
            <a:off x="3152775" y="715963"/>
            <a:ext cx="2838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4.4  </a:t>
            </a:r>
            <a:r>
              <a:rPr lang="zh-CN" altLang="en-US" sz="3200" b="1"/>
              <a:t>载 入 声 音</a:t>
            </a:r>
          </a:p>
        </p:txBody>
      </p:sp>
      <p:sp>
        <p:nvSpPr>
          <p:cNvPr id="377859" name="Text Box 3"/>
          <p:cNvSpPr txBox="1">
            <a:spLocks noChangeArrowheads="1"/>
          </p:cNvSpPr>
          <p:nvPr/>
        </p:nvSpPr>
        <p:spPr bwMode="auto">
          <a:xfrm>
            <a:off x="304800" y="1558925"/>
            <a:ext cx="8610600" cy="446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spcBef>
                <a:spcPct val="50000"/>
              </a:spcBef>
            </a:pPr>
            <a:r>
              <a:rPr lang="en-US" altLang="zh-CN"/>
              <a:t>       Applet</a:t>
            </a:r>
            <a:r>
              <a:rPr lang="zh-CN" altLang="en-US"/>
              <a:t>类提供一个用于载入声音的方法，即</a:t>
            </a:r>
          </a:p>
          <a:p>
            <a:pPr eaLnBrk="1" hangingPunct="1">
              <a:lnSpc>
                <a:spcPct val="135000"/>
              </a:lnSpc>
              <a:spcBef>
                <a:spcPct val="50000"/>
              </a:spcBef>
            </a:pPr>
            <a:r>
              <a:rPr lang="zh-CN" altLang="en-US"/>
              <a:t>        </a:t>
            </a:r>
            <a:r>
              <a:rPr lang="en-US" altLang="zh-CN"/>
              <a:t>public AudioClip getAudioClip(URL url, String name)</a:t>
            </a:r>
          </a:p>
          <a:p>
            <a:pPr eaLnBrk="1" hangingPunct="1">
              <a:lnSpc>
                <a:spcPct val="135000"/>
              </a:lnSpc>
              <a:spcBef>
                <a:spcPct val="50000"/>
              </a:spcBef>
            </a:pPr>
            <a:r>
              <a:rPr lang="en-US" altLang="zh-CN"/>
              <a:t>        </a:t>
            </a:r>
            <a:r>
              <a:rPr lang="zh-CN" altLang="en-US"/>
              <a:t>该方法返回由</a:t>
            </a:r>
            <a:r>
              <a:rPr lang="en-US" altLang="zh-CN"/>
              <a:t>url</a:t>
            </a:r>
            <a:r>
              <a:rPr lang="zh-CN" altLang="en-US"/>
              <a:t>和</a:t>
            </a:r>
            <a:r>
              <a:rPr lang="en-US" altLang="zh-CN"/>
              <a:t>name</a:t>
            </a:r>
            <a:r>
              <a:rPr lang="zh-CN" altLang="en-US"/>
              <a:t>决定的</a:t>
            </a:r>
            <a:r>
              <a:rPr lang="en-US" altLang="zh-CN"/>
              <a:t>AudioClip</a:t>
            </a:r>
            <a:r>
              <a:rPr lang="zh-CN" altLang="en-US"/>
              <a:t>对象。</a:t>
            </a:r>
          </a:p>
          <a:p>
            <a:pPr eaLnBrk="1" hangingPunct="1">
              <a:lnSpc>
                <a:spcPct val="135000"/>
              </a:lnSpc>
              <a:spcBef>
                <a:spcPct val="50000"/>
              </a:spcBef>
            </a:pPr>
            <a:r>
              <a:rPr lang="zh-CN" altLang="en-US"/>
              <a:t>       其中：</a:t>
            </a:r>
          </a:p>
          <a:p>
            <a:pPr eaLnBrk="1" hangingPunct="1">
              <a:lnSpc>
                <a:spcPct val="135000"/>
              </a:lnSpc>
              <a:spcBef>
                <a:spcPct val="50000"/>
              </a:spcBef>
            </a:pPr>
            <a:r>
              <a:rPr lang="zh-CN" altLang="en-US"/>
              <a:t>        </a:t>
            </a:r>
            <a:r>
              <a:rPr lang="en-US" altLang="zh-CN"/>
              <a:t>(1)  url</a:t>
            </a:r>
            <a:r>
              <a:rPr lang="zh-CN" altLang="en-US"/>
              <a:t>：音频剪辑的绝对</a:t>
            </a:r>
            <a:r>
              <a:rPr lang="en-US" altLang="zh-CN"/>
              <a:t>URL</a:t>
            </a:r>
            <a:r>
              <a:rPr lang="zh-CN" altLang="en-US"/>
              <a:t>地址；</a:t>
            </a:r>
          </a:p>
          <a:p>
            <a:pPr eaLnBrk="1" hangingPunct="1">
              <a:lnSpc>
                <a:spcPct val="135000"/>
              </a:lnSpc>
              <a:spcBef>
                <a:spcPct val="50000"/>
              </a:spcBef>
            </a:pPr>
            <a:r>
              <a:rPr lang="zh-CN" altLang="en-US"/>
              <a:t>        </a:t>
            </a:r>
            <a:r>
              <a:rPr lang="en-US" altLang="zh-CN"/>
              <a:t>(2)  name</a:t>
            </a:r>
            <a:r>
              <a:rPr lang="zh-CN" altLang="en-US"/>
              <a:t>：相对于上面的</a:t>
            </a:r>
            <a:r>
              <a:rPr lang="en-US" altLang="zh-CN"/>
              <a:t>url</a:t>
            </a:r>
            <a:r>
              <a:rPr lang="zh-CN" altLang="en-US"/>
              <a:t>，为音频剪辑的相对地址，通常指名字。</a:t>
            </a:r>
          </a:p>
        </p:txBody>
      </p:sp>
    </p:spTree>
  </p:cSld>
  <p:clrMapOvr>
    <a:masterClrMapping/>
  </p:clrMapOvr>
  <p:transition>
    <p:zoom dir="in"/>
  </p:transition>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882" name="Text Box 2"/>
          <p:cNvSpPr txBox="1">
            <a:spLocks noChangeArrowheads="1"/>
          </p:cNvSpPr>
          <p:nvPr/>
        </p:nvSpPr>
        <p:spPr bwMode="auto">
          <a:xfrm>
            <a:off x="304800" y="625475"/>
            <a:ext cx="8610600" cy="562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b="1"/>
              <a:t>      【</a:t>
            </a:r>
            <a:r>
              <a:rPr lang="zh-CN" altLang="en-US" b="1"/>
              <a:t>例</a:t>
            </a:r>
            <a:r>
              <a:rPr lang="en-US" altLang="zh-CN" b="1"/>
              <a:t>4.4】</a:t>
            </a:r>
            <a:r>
              <a:rPr lang="zh-CN" altLang="en-US"/>
              <a:t>编写载入声音的</a:t>
            </a:r>
            <a:r>
              <a:rPr lang="en-US" altLang="zh-CN"/>
              <a:t>Applet</a:t>
            </a:r>
            <a:r>
              <a:rPr lang="zh-CN" altLang="en-US"/>
              <a:t>。源程序代码如下：</a:t>
            </a:r>
          </a:p>
          <a:p>
            <a:pPr lvl="1" eaLnBrk="1" hangingPunct="1">
              <a:lnSpc>
                <a:spcPct val="80000"/>
              </a:lnSpc>
              <a:spcBef>
                <a:spcPct val="50000"/>
              </a:spcBef>
            </a:pPr>
            <a:r>
              <a:rPr lang="en-US" altLang="zh-CN" sz="2200"/>
              <a:t>//</a:t>
            </a:r>
            <a:r>
              <a:rPr lang="zh-CN" altLang="en-US" sz="2200"/>
              <a:t>程序文件名</a:t>
            </a:r>
            <a:r>
              <a:rPr lang="en-US" altLang="zh-CN" sz="2200"/>
              <a:t>UseAudio.java</a:t>
            </a:r>
          </a:p>
          <a:p>
            <a:pPr lvl="1" eaLnBrk="1" hangingPunct="1">
              <a:lnSpc>
                <a:spcPct val="80000"/>
              </a:lnSpc>
              <a:spcBef>
                <a:spcPct val="50000"/>
              </a:spcBef>
            </a:pPr>
            <a:r>
              <a:rPr lang="en-US" altLang="zh-CN" sz="2200"/>
              <a:t>import java.awt.*;</a:t>
            </a:r>
          </a:p>
          <a:p>
            <a:pPr lvl="1" eaLnBrk="1" hangingPunct="1">
              <a:lnSpc>
                <a:spcPct val="80000"/>
              </a:lnSpc>
              <a:spcBef>
                <a:spcPct val="50000"/>
              </a:spcBef>
            </a:pPr>
            <a:r>
              <a:rPr lang="en-US" altLang="zh-CN" sz="2200"/>
              <a:t>import java.applet.Applet;</a:t>
            </a:r>
          </a:p>
          <a:p>
            <a:pPr lvl="1" eaLnBrk="1" hangingPunct="1">
              <a:lnSpc>
                <a:spcPct val="80000"/>
              </a:lnSpc>
              <a:spcBef>
                <a:spcPct val="50000"/>
              </a:spcBef>
            </a:pPr>
            <a:r>
              <a:rPr lang="en-US" altLang="zh-CN" sz="2200"/>
              <a:t>public class UseAudio extends Applet</a:t>
            </a:r>
          </a:p>
          <a:p>
            <a:pPr lvl="1" eaLnBrk="1" hangingPunct="1">
              <a:lnSpc>
                <a:spcPct val="80000"/>
              </a:lnSpc>
              <a:spcBef>
                <a:spcPct val="50000"/>
              </a:spcBef>
            </a:pPr>
            <a:r>
              <a:rPr lang="en-US" altLang="zh-CN" sz="2200"/>
              <a:t>{</a:t>
            </a:r>
          </a:p>
          <a:p>
            <a:pPr lvl="1" eaLnBrk="1" hangingPunct="1">
              <a:lnSpc>
                <a:spcPct val="80000"/>
              </a:lnSpc>
              <a:spcBef>
                <a:spcPct val="50000"/>
              </a:spcBef>
            </a:pPr>
            <a:r>
              <a:rPr lang="en-US" altLang="zh-CN" sz="2200"/>
              <a:t>	public void init()</a:t>
            </a:r>
          </a:p>
          <a:p>
            <a:pPr lvl="1" eaLnBrk="1" hangingPunct="1">
              <a:lnSpc>
                <a:spcPct val="80000"/>
              </a:lnSpc>
              <a:spcBef>
                <a:spcPct val="50000"/>
              </a:spcBef>
            </a:pPr>
            <a:r>
              <a:rPr lang="en-US" altLang="zh-CN" sz="2200"/>
              <a:t>	{</a:t>
            </a:r>
          </a:p>
          <a:p>
            <a:pPr lvl="1" eaLnBrk="1" hangingPunct="1">
              <a:lnSpc>
                <a:spcPct val="80000"/>
              </a:lnSpc>
              <a:spcBef>
                <a:spcPct val="50000"/>
              </a:spcBef>
            </a:pPr>
            <a:r>
              <a:rPr lang="en-US" altLang="zh-CN" sz="2200"/>
              <a:t>	}</a:t>
            </a:r>
          </a:p>
          <a:p>
            <a:pPr lvl="1" eaLnBrk="1" hangingPunct="1">
              <a:lnSpc>
                <a:spcPct val="80000"/>
              </a:lnSpc>
              <a:spcBef>
                <a:spcPct val="50000"/>
              </a:spcBef>
            </a:pPr>
            <a:r>
              <a:rPr lang="en-US" altLang="zh-CN" sz="2200"/>
              <a:t>	public void start()</a:t>
            </a:r>
          </a:p>
          <a:p>
            <a:pPr lvl="1" eaLnBrk="1" hangingPunct="1">
              <a:lnSpc>
                <a:spcPct val="80000"/>
              </a:lnSpc>
              <a:spcBef>
                <a:spcPct val="50000"/>
              </a:spcBef>
            </a:pPr>
            <a:r>
              <a:rPr lang="en-US" altLang="zh-CN" sz="2200"/>
              <a:t>	{</a:t>
            </a:r>
          </a:p>
          <a:p>
            <a:pPr lvl="1" eaLnBrk="1" hangingPunct="1">
              <a:lnSpc>
                <a:spcPct val="80000"/>
              </a:lnSpc>
              <a:spcBef>
                <a:spcPct val="50000"/>
              </a:spcBef>
            </a:pPr>
            <a:r>
              <a:rPr lang="en-US" altLang="zh-CN" sz="2200"/>
              <a:t>		//</a:t>
            </a:r>
            <a:r>
              <a:rPr lang="zh-CN" altLang="en-US" sz="2200"/>
              <a:t>播放</a:t>
            </a:r>
            <a:r>
              <a:rPr lang="en-US" altLang="zh-CN" sz="2200"/>
              <a:t>Applet</a:t>
            </a:r>
            <a:r>
              <a:rPr lang="zh-CN" altLang="en-US" sz="2200"/>
              <a:t>所在目录下的</a:t>
            </a:r>
            <a:r>
              <a:rPr lang="en-US" altLang="zh-CN" sz="2200"/>
              <a:t>tiger.au</a:t>
            </a:r>
            <a:r>
              <a:rPr lang="zh-CN" altLang="en-US" sz="2200"/>
              <a:t>声音文件</a:t>
            </a:r>
          </a:p>
          <a:p>
            <a:pPr lvl="1" eaLnBrk="1" hangingPunct="1">
              <a:lnSpc>
                <a:spcPct val="80000"/>
              </a:lnSpc>
              <a:spcBef>
                <a:spcPct val="50000"/>
              </a:spcBef>
            </a:pPr>
            <a:r>
              <a:rPr lang="zh-CN" altLang="en-US" sz="2200"/>
              <a:t>		</a:t>
            </a:r>
            <a:r>
              <a:rPr lang="en-US" altLang="zh-CN" sz="2200"/>
              <a:t>getAudioClip(getDocumentBase(),"tiger.au").play();</a:t>
            </a:r>
          </a:p>
        </p:txBody>
      </p:sp>
    </p:spTree>
  </p:cSld>
  <p:clrMapOvr>
    <a:masterClrMapping/>
  </p:clrMapOvr>
  <p:transition>
    <p:zoom dir="in"/>
  </p:transition>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9906" name="Text Box 2"/>
          <p:cNvSpPr txBox="1">
            <a:spLocks noChangeArrowheads="1"/>
          </p:cNvSpPr>
          <p:nvPr/>
        </p:nvSpPr>
        <p:spPr bwMode="auto">
          <a:xfrm>
            <a:off x="304800" y="381000"/>
            <a:ext cx="8610600" cy="615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lnSpc>
                <a:spcPct val="110000"/>
              </a:lnSpc>
              <a:spcBef>
                <a:spcPct val="50000"/>
              </a:spcBef>
            </a:pPr>
            <a:r>
              <a:rPr lang="en-US" altLang="zh-CN"/>
              <a:t>      }</a:t>
            </a:r>
          </a:p>
          <a:p>
            <a:pPr lvl="1" eaLnBrk="1" hangingPunct="1">
              <a:lnSpc>
                <a:spcPct val="110000"/>
              </a:lnSpc>
              <a:spcBef>
                <a:spcPct val="50000"/>
              </a:spcBef>
            </a:pPr>
            <a:r>
              <a:rPr lang="en-US" altLang="zh-CN"/>
              <a:t>};</a:t>
            </a:r>
          </a:p>
          <a:p>
            <a:pPr lvl="1" eaLnBrk="1" hangingPunct="1">
              <a:lnSpc>
                <a:spcPct val="110000"/>
              </a:lnSpc>
              <a:spcBef>
                <a:spcPct val="50000"/>
              </a:spcBef>
            </a:pPr>
            <a:r>
              <a:rPr lang="zh-CN" altLang="en-US"/>
              <a:t>载入类的</a:t>
            </a:r>
            <a:r>
              <a:rPr lang="en-US" altLang="zh-CN"/>
              <a:t>HTML</a:t>
            </a:r>
            <a:r>
              <a:rPr lang="zh-CN" altLang="en-US"/>
              <a:t>文件如下：</a:t>
            </a:r>
          </a:p>
          <a:p>
            <a:pPr lvl="1" eaLnBrk="1" hangingPunct="1">
              <a:lnSpc>
                <a:spcPct val="110000"/>
              </a:lnSpc>
              <a:spcBef>
                <a:spcPct val="50000"/>
              </a:spcBef>
            </a:pPr>
            <a:r>
              <a:rPr lang="en-US" altLang="zh-CN"/>
              <a:t>&lt;html&gt;</a:t>
            </a:r>
          </a:p>
          <a:p>
            <a:pPr lvl="1" eaLnBrk="1" hangingPunct="1">
              <a:lnSpc>
                <a:spcPct val="110000"/>
              </a:lnSpc>
              <a:spcBef>
                <a:spcPct val="50000"/>
              </a:spcBef>
            </a:pPr>
            <a:r>
              <a:rPr lang="en-US" altLang="zh-CN"/>
              <a:t>&lt;body&gt;</a:t>
            </a:r>
          </a:p>
          <a:p>
            <a:pPr lvl="1" eaLnBrk="1" hangingPunct="1">
              <a:lnSpc>
                <a:spcPct val="110000"/>
              </a:lnSpc>
              <a:spcBef>
                <a:spcPct val="50000"/>
              </a:spcBef>
            </a:pPr>
            <a:r>
              <a:rPr lang="en-US" altLang="zh-CN"/>
              <a:t>&lt;applet code = "UseAudio.class" height = 200 width = 300&gt;</a:t>
            </a:r>
          </a:p>
          <a:p>
            <a:pPr lvl="1" eaLnBrk="1" hangingPunct="1">
              <a:lnSpc>
                <a:spcPct val="110000"/>
              </a:lnSpc>
              <a:spcBef>
                <a:spcPct val="50000"/>
              </a:spcBef>
            </a:pPr>
            <a:r>
              <a:rPr lang="en-US" altLang="zh-CN"/>
              <a:t>&lt;/applet</a:t>
            </a:r>
          </a:p>
          <a:p>
            <a:pPr lvl="1" eaLnBrk="1" hangingPunct="1">
              <a:lnSpc>
                <a:spcPct val="110000"/>
              </a:lnSpc>
              <a:spcBef>
                <a:spcPct val="50000"/>
              </a:spcBef>
            </a:pPr>
            <a:r>
              <a:rPr lang="en-US" altLang="zh-CN"/>
              <a:t>&lt;/body&gt;</a:t>
            </a:r>
          </a:p>
          <a:p>
            <a:pPr lvl="1" eaLnBrk="1" hangingPunct="1">
              <a:lnSpc>
                <a:spcPct val="110000"/>
              </a:lnSpc>
              <a:spcBef>
                <a:spcPct val="50000"/>
              </a:spcBef>
            </a:pPr>
            <a:r>
              <a:rPr lang="en-US" altLang="zh-CN"/>
              <a:t>&lt;/html&gt;</a:t>
            </a:r>
          </a:p>
          <a:p>
            <a:pPr eaLnBrk="1" hangingPunct="1">
              <a:lnSpc>
                <a:spcPct val="110000"/>
              </a:lnSpc>
              <a:spcBef>
                <a:spcPct val="50000"/>
              </a:spcBef>
            </a:pPr>
            <a:r>
              <a:rPr lang="en-US" altLang="zh-CN"/>
              <a:t>        </a:t>
            </a:r>
            <a:r>
              <a:rPr lang="zh-CN" altLang="en-US"/>
              <a:t>在浏览器加载或者</a:t>
            </a:r>
            <a:r>
              <a:rPr lang="en-US" altLang="zh-CN"/>
              <a:t>appletviewer</a:t>
            </a:r>
            <a:r>
              <a:rPr lang="zh-CN" altLang="en-US"/>
              <a:t>命令启动时可以听见老虎的叫声，但必须保证</a:t>
            </a:r>
            <a:r>
              <a:rPr lang="en-US" altLang="zh-CN"/>
              <a:t>tiger.au</a:t>
            </a:r>
            <a:r>
              <a:rPr lang="zh-CN" altLang="en-US"/>
              <a:t>在</a:t>
            </a:r>
            <a:r>
              <a:rPr lang="en-US" altLang="zh-CN"/>
              <a:t>UseAudio.class</a:t>
            </a:r>
            <a:r>
              <a:rPr lang="zh-CN" altLang="en-US"/>
              <a:t>类文件所在的目录。</a:t>
            </a:r>
          </a:p>
        </p:txBody>
      </p:sp>
      <p:sp>
        <p:nvSpPr>
          <p:cNvPr id="379907" name="AutoShape 3">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0930" name="Rectangle 2"/>
          <p:cNvSpPr>
            <a:spLocks noChangeArrowheads="1"/>
          </p:cNvSpPr>
          <p:nvPr/>
        </p:nvSpPr>
        <p:spPr bwMode="auto">
          <a:xfrm>
            <a:off x="2103438" y="563563"/>
            <a:ext cx="49355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4.5  Applet</a:t>
            </a:r>
            <a:r>
              <a:rPr lang="zh-CN" altLang="en-US" sz="3200" b="1"/>
              <a:t>控制浏览器环境</a:t>
            </a:r>
          </a:p>
        </p:txBody>
      </p:sp>
      <p:sp>
        <p:nvSpPr>
          <p:cNvPr id="380931" name="Text Box 3"/>
          <p:cNvSpPr txBox="1">
            <a:spLocks noChangeArrowheads="1"/>
          </p:cNvSpPr>
          <p:nvPr/>
        </p:nvSpPr>
        <p:spPr bwMode="auto">
          <a:xfrm>
            <a:off x="304800" y="1323975"/>
            <a:ext cx="8610600"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java.applet</a:t>
            </a:r>
            <a:r>
              <a:rPr lang="zh-CN" altLang="en-US"/>
              <a:t>包中提供一个接口</a:t>
            </a:r>
            <a:r>
              <a:rPr lang="en-US" altLang="zh-CN"/>
              <a:t>AppletContext</a:t>
            </a:r>
            <a:r>
              <a:rPr lang="zh-CN" altLang="en-US"/>
              <a:t>，对应着</a:t>
            </a:r>
            <a:r>
              <a:rPr lang="en-US" altLang="zh-CN"/>
              <a:t>Applet</a:t>
            </a:r>
            <a:r>
              <a:rPr lang="zh-CN" altLang="en-US"/>
              <a:t>的环境，主要指包含</a:t>
            </a:r>
            <a:r>
              <a:rPr lang="en-US" altLang="zh-CN"/>
              <a:t>Applet</a:t>
            </a:r>
            <a:r>
              <a:rPr lang="zh-CN" altLang="en-US"/>
              <a:t>的网页文档等，在这个接口内有两个重要方法：</a:t>
            </a:r>
          </a:p>
          <a:p>
            <a:pPr eaLnBrk="1" hangingPunct="1">
              <a:lnSpc>
                <a:spcPct val="130000"/>
              </a:lnSpc>
              <a:spcBef>
                <a:spcPct val="50000"/>
              </a:spcBef>
            </a:pPr>
            <a:r>
              <a:rPr lang="zh-CN" altLang="en-US"/>
              <a:t>	</a:t>
            </a:r>
            <a:r>
              <a:rPr lang="en-US" altLang="zh-CN"/>
              <a:t>pubilc void showDocument(URL url)</a:t>
            </a:r>
          </a:p>
          <a:p>
            <a:pPr eaLnBrk="1" hangingPunct="1">
              <a:lnSpc>
                <a:spcPct val="130000"/>
              </a:lnSpc>
              <a:spcBef>
                <a:spcPct val="50000"/>
              </a:spcBef>
            </a:pPr>
            <a:r>
              <a:rPr lang="en-US" altLang="zh-CN"/>
              <a:t>        </a:t>
            </a:r>
            <a:r>
              <a:rPr lang="zh-CN" altLang="en-US"/>
              <a:t>浏览器下载</a:t>
            </a:r>
            <a:r>
              <a:rPr lang="en-US" altLang="zh-CN"/>
              <a:t>Applet</a:t>
            </a:r>
            <a:r>
              <a:rPr lang="zh-CN" altLang="en-US"/>
              <a:t>时，</a:t>
            </a:r>
            <a:r>
              <a:rPr lang="en-US" altLang="zh-CN"/>
              <a:t>showDocument</a:t>
            </a:r>
            <a:r>
              <a:rPr lang="zh-CN" altLang="en-US"/>
              <a:t>可以将当前</a:t>
            </a:r>
            <a:r>
              <a:rPr lang="en-US" altLang="zh-CN"/>
              <a:t>Applet</a:t>
            </a:r>
            <a:r>
              <a:rPr lang="zh-CN" altLang="en-US"/>
              <a:t>页面用于显示</a:t>
            </a:r>
            <a:r>
              <a:rPr lang="en-US" altLang="zh-CN"/>
              <a:t>url</a:t>
            </a:r>
            <a:r>
              <a:rPr lang="zh-CN" altLang="en-US"/>
              <a:t>网址的内容。 </a:t>
            </a:r>
            <a:r>
              <a:rPr lang="en-US" altLang="zh-CN"/>
              <a:t>url </a:t>
            </a:r>
            <a:r>
              <a:rPr lang="zh-CN" altLang="en-US"/>
              <a:t>给出页面的绝对网络路径。</a:t>
            </a:r>
          </a:p>
          <a:p>
            <a:pPr eaLnBrk="1" hangingPunct="1">
              <a:lnSpc>
                <a:spcPct val="130000"/>
              </a:lnSpc>
              <a:spcBef>
                <a:spcPct val="50000"/>
              </a:spcBef>
            </a:pPr>
            <a:r>
              <a:rPr lang="zh-CN" altLang="en-US"/>
              <a:t>         </a:t>
            </a:r>
            <a:r>
              <a:rPr lang="en-US" altLang="zh-CN"/>
              <a:t>public void showDocument(URL url, String target)</a:t>
            </a:r>
          </a:p>
          <a:p>
            <a:pPr eaLnBrk="1" hangingPunct="1">
              <a:lnSpc>
                <a:spcPct val="130000"/>
              </a:lnSpc>
              <a:spcBef>
                <a:spcPct val="50000"/>
              </a:spcBef>
            </a:pPr>
            <a:r>
              <a:rPr lang="en-US" altLang="zh-CN"/>
              <a:t>         target</a:t>
            </a:r>
            <a:r>
              <a:rPr lang="zh-CN" altLang="en-US"/>
              <a:t>可以表明</a:t>
            </a:r>
            <a:r>
              <a:rPr lang="en-US" altLang="zh-CN"/>
              <a:t>url</a:t>
            </a:r>
            <a:r>
              <a:rPr lang="zh-CN" altLang="en-US"/>
              <a:t>显示的位置，有四种情况，如表</a:t>
            </a:r>
            <a:r>
              <a:rPr lang="en-US" altLang="zh-CN"/>
              <a:t>4.2</a:t>
            </a:r>
            <a:r>
              <a:rPr lang="zh-CN" altLang="en-US"/>
              <a:t>所示。</a:t>
            </a:r>
          </a:p>
        </p:txBody>
      </p:sp>
    </p:spTree>
  </p:cSld>
  <p:clrMapOvr>
    <a:masterClrMapping/>
  </p:clrMapOvr>
  <p:transition>
    <p:zoom dir="in"/>
  </p:transition>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9" name="Rectangle 2"/>
          <p:cNvSpPr>
            <a:spLocks noChangeArrowheads="1"/>
          </p:cNvSpPr>
          <p:nvPr/>
        </p:nvSpPr>
        <p:spPr bwMode="auto">
          <a:xfrm>
            <a:off x="3286125" y="914400"/>
            <a:ext cx="2571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表</a:t>
            </a:r>
            <a:r>
              <a:rPr lang="en-US" altLang="zh-CN" b="1"/>
              <a:t>4.2  target </a:t>
            </a:r>
            <a:r>
              <a:rPr lang="zh-CN" altLang="en-US" b="1"/>
              <a:t>取 值</a:t>
            </a:r>
          </a:p>
        </p:txBody>
      </p:sp>
      <p:graphicFrame>
        <p:nvGraphicFramePr>
          <p:cNvPr id="50178" name="Object 3"/>
          <p:cNvGraphicFramePr>
            <a:graphicFrameLocks noChangeAspect="1"/>
          </p:cNvGraphicFramePr>
          <p:nvPr/>
        </p:nvGraphicFramePr>
        <p:xfrm>
          <a:off x="0" y="1828800"/>
          <a:ext cx="9372600" cy="2066925"/>
        </p:xfrm>
        <a:graphic>
          <a:graphicData uri="http://schemas.openxmlformats.org/presentationml/2006/ole">
            <mc:AlternateContent xmlns:mc="http://schemas.openxmlformats.org/markup-compatibility/2006">
              <mc:Choice xmlns:v="urn:schemas-microsoft-com:vml" Requires="v">
                <p:oleObj spid="_x0000_s50181" name="Document" r:id="rId3" imgW="5419800" imgH="1195200" progId="Word.Document.8">
                  <p:embed/>
                </p:oleObj>
              </mc:Choice>
              <mc:Fallback>
                <p:oleObj name="Document" r:id="rId3" imgW="5419800" imgH="1195200"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28800"/>
                        <a:ext cx="9372600" cy="206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180" name="Text Box 4"/>
          <p:cNvSpPr txBox="1">
            <a:spLocks noChangeArrowheads="1"/>
          </p:cNvSpPr>
          <p:nvPr/>
        </p:nvSpPr>
        <p:spPr bwMode="auto">
          <a:xfrm>
            <a:off x="304800" y="3786188"/>
            <a:ext cx="9069388"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a:t>public void showStatus(String status)</a:t>
            </a:r>
          </a:p>
          <a:p>
            <a:pPr eaLnBrk="1" hangingPunct="1">
              <a:lnSpc>
                <a:spcPct val="200000"/>
              </a:lnSpc>
            </a:pPr>
            <a:r>
              <a:rPr lang="zh-CN" altLang="en-US"/>
              <a:t>字符串</a:t>
            </a:r>
            <a:r>
              <a:rPr lang="en-US" altLang="zh-CN"/>
              <a:t>status</a:t>
            </a:r>
            <a:r>
              <a:rPr lang="zh-CN" altLang="en-US"/>
              <a:t>显示在状态栏中，告知用户当前类文件运行中的状态。</a:t>
            </a:r>
          </a:p>
        </p:txBody>
      </p:sp>
    </p:spTree>
  </p:cSld>
  <p:clrMapOvr>
    <a:masterClrMapping/>
  </p:clrMapOvr>
  <p:transition>
    <p:zoom dir="in"/>
  </p:transition>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1954" name="Text Box 2"/>
          <p:cNvSpPr txBox="1">
            <a:spLocks noChangeArrowheads="1"/>
          </p:cNvSpPr>
          <p:nvPr/>
        </p:nvSpPr>
        <p:spPr bwMode="auto">
          <a:xfrm>
            <a:off x="304800" y="533400"/>
            <a:ext cx="8610600" cy="575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50000"/>
              </a:spcBef>
            </a:pPr>
            <a:r>
              <a:rPr lang="en-US" altLang="zh-CN"/>
              <a:t>       【</a:t>
            </a:r>
            <a:r>
              <a:rPr lang="zh-CN" altLang="en-US"/>
              <a:t>例</a:t>
            </a:r>
            <a:r>
              <a:rPr lang="en-US" altLang="zh-CN"/>
              <a:t>4.5】</a:t>
            </a:r>
            <a:r>
              <a:rPr lang="zh-CN" altLang="en-US"/>
              <a:t>编写</a:t>
            </a:r>
            <a:r>
              <a:rPr lang="en-US" altLang="zh-CN"/>
              <a:t>Applet</a:t>
            </a:r>
            <a:r>
              <a:rPr lang="zh-CN" altLang="en-US"/>
              <a:t>，在状态栏显示鼠标单击</a:t>
            </a:r>
            <a:r>
              <a:rPr lang="en-US" altLang="zh-CN"/>
              <a:t>Applet</a:t>
            </a:r>
            <a:r>
              <a:rPr lang="zh-CN" altLang="en-US"/>
              <a:t>的次数，结果如图</a:t>
            </a:r>
            <a:r>
              <a:rPr lang="en-US" altLang="zh-CN"/>
              <a:t>4.8</a:t>
            </a:r>
            <a:r>
              <a:rPr lang="zh-CN" altLang="en-US"/>
              <a:t>所示。源程序代码如下：</a:t>
            </a:r>
          </a:p>
          <a:p>
            <a:pPr lvl="1" eaLnBrk="1" hangingPunct="1">
              <a:lnSpc>
                <a:spcPct val="115000"/>
              </a:lnSpc>
              <a:spcBef>
                <a:spcPct val="50000"/>
              </a:spcBef>
            </a:pPr>
            <a:r>
              <a:rPr lang="en-US" altLang="zh-CN"/>
              <a:t>//</a:t>
            </a:r>
            <a:r>
              <a:rPr lang="zh-CN" altLang="en-US"/>
              <a:t>程序文件名</a:t>
            </a:r>
            <a:r>
              <a:rPr lang="en-US" altLang="zh-CN"/>
              <a:t>ShowStatus.java</a:t>
            </a:r>
          </a:p>
          <a:p>
            <a:pPr lvl="1" eaLnBrk="1" hangingPunct="1">
              <a:lnSpc>
                <a:spcPct val="115000"/>
              </a:lnSpc>
              <a:spcBef>
                <a:spcPct val="50000"/>
              </a:spcBef>
            </a:pPr>
            <a:r>
              <a:rPr lang="en-US" altLang="zh-CN"/>
              <a:t>import java.applet.*;</a:t>
            </a:r>
          </a:p>
          <a:p>
            <a:pPr lvl="1" eaLnBrk="1" hangingPunct="1">
              <a:lnSpc>
                <a:spcPct val="115000"/>
              </a:lnSpc>
              <a:spcBef>
                <a:spcPct val="50000"/>
              </a:spcBef>
            </a:pPr>
            <a:r>
              <a:rPr lang="en-US" altLang="zh-CN"/>
              <a:t>import java.applet.Applet;</a:t>
            </a:r>
          </a:p>
          <a:p>
            <a:pPr lvl="1" eaLnBrk="1" hangingPunct="1">
              <a:lnSpc>
                <a:spcPct val="115000"/>
              </a:lnSpc>
              <a:spcBef>
                <a:spcPct val="50000"/>
              </a:spcBef>
            </a:pPr>
            <a:r>
              <a:rPr lang="en-US" altLang="zh-CN"/>
              <a:t>import java.awt.event.*;</a:t>
            </a:r>
          </a:p>
          <a:p>
            <a:pPr lvl="1" eaLnBrk="1" hangingPunct="1">
              <a:lnSpc>
                <a:spcPct val="115000"/>
              </a:lnSpc>
              <a:spcBef>
                <a:spcPct val="50000"/>
              </a:spcBef>
            </a:pPr>
            <a:r>
              <a:rPr lang="en-US" altLang="zh-CN"/>
              <a:t>public class ShowStatus extends Applet</a:t>
            </a:r>
          </a:p>
          <a:p>
            <a:pPr lvl="1" eaLnBrk="1" hangingPunct="1">
              <a:lnSpc>
                <a:spcPct val="115000"/>
              </a:lnSpc>
              <a:spcBef>
                <a:spcPct val="50000"/>
              </a:spcBef>
            </a:pPr>
            <a:r>
              <a:rPr lang="en-US" altLang="zh-CN"/>
              <a:t>{</a:t>
            </a:r>
          </a:p>
          <a:p>
            <a:pPr lvl="1" eaLnBrk="1" hangingPunct="1">
              <a:lnSpc>
                <a:spcPct val="115000"/>
              </a:lnSpc>
              <a:spcBef>
                <a:spcPct val="50000"/>
              </a:spcBef>
            </a:pPr>
            <a:r>
              <a:rPr lang="en-US" altLang="zh-CN"/>
              <a:t>	int count = 0;</a:t>
            </a:r>
          </a:p>
          <a:p>
            <a:pPr lvl="1" eaLnBrk="1" hangingPunct="1">
              <a:lnSpc>
                <a:spcPct val="115000"/>
              </a:lnSpc>
              <a:spcBef>
                <a:spcPct val="50000"/>
              </a:spcBef>
            </a:pPr>
            <a:r>
              <a:rPr lang="en-US" altLang="zh-CN"/>
              <a:t>	public void init()</a:t>
            </a:r>
          </a:p>
        </p:txBody>
      </p:sp>
    </p:spTree>
  </p:cSld>
  <p:clrMapOvr>
    <a:masterClrMapping/>
  </p:clrMapOvr>
  <p:transition>
    <p:zoom dir="in"/>
  </p:transition>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2978" name="Text Box 2"/>
          <p:cNvSpPr txBox="1">
            <a:spLocks noChangeArrowheads="1"/>
          </p:cNvSpPr>
          <p:nvPr/>
        </p:nvSpPr>
        <p:spPr bwMode="auto">
          <a:xfrm>
            <a:off x="1066800" y="574675"/>
            <a:ext cx="7864475"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lnSpc>
                <a:spcPct val="138000"/>
              </a:lnSpc>
            </a:pPr>
            <a:r>
              <a:rPr lang="en-US" altLang="zh-CN"/>
              <a:t>{</a:t>
            </a:r>
          </a:p>
          <a:p>
            <a:pPr lvl="1" eaLnBrk="1" hangingPunct="1">
              <a:lnSpc>
                <a:spcPct val="138000"/>
              </a:lnSpc>
            </a:pPr>
            <a:r>
              <a:rPr lang="en-US" altLang="zh-CN"/>
              <a:t>}</a:t>
            </a:r>
          </a:p>
          <a:p>
            <a:pPr lvl="1" eaLnBrk="1" hangingPunct="1">
              <a:lnSpc>
                <a:spcPct val="138000"/>
              </a:lnSpc>
            </a:pPr>
            <a:r>
              <a:rPr lang="en-US" altLang="zh-CN"/>
              <a:t>public boolean mouseClicked(MouseEvent e)</a:t>
            </a:r>
          </a:p>
          <a:p>
            <a:pPr lvl="1" eaLnBrk="1" hangingPunct="1">
              <a:lnSpc>
                <a:spcPct val="138000"/>
              </a:lnSpc>
            </a:pPr>
            <a:r>
              <a:rPr lang="en-US" altLang="zh-CN"/>
              <a:t>{</a:t>
            </a:r>
          </a:p>
          <a:p>
            <a:pPr lvl="1" eaLnBrk="1" hangingPunct="1">
              <a:lnSpc>
                <a:spcPct val="138000"/>
              </a:lnSpc>
            </a:pPr>
            <a:r>
              <a:rPr lang="en-US" altLang="zh-CN"/>
              <a:t>	count ++;	</a:t>
            </a:r>
          </a:p>
          <a:p>
            <a:pPr lvl="1" eaLnBrk="1" hangingPunct="1">
              <a:lnSpc>
                <a:spcPct val="138000"/>
              </a:lnSpc>
            </a:pPr>
            <a:r>
              <a:rPr lang="en-US" altLang="zh-CN"/>
              <a:t>	getAppletContext().showStatus("</a:t>
            </a:r>
            <a:r>
              <a:rPr lang="zh-CN" altLang="en-US"/>
              <a:t>你好，你已经点击了</a:t>
            </a:r>
            <a:r>
              <a:rPr lang="en-US" altLang="zh-CN"/>
              <a:t>" + count + "</a:t>
            </a:r>
            <a:r>
              <a:rPr lang="zh-CN" altLang="en-US"/>
              <a:t>次了！</a:t>
            </a:r>
            <a:r>
              <a:rPr lang="en-US" altLang="zh-CN"/>
              <a:t>");</a:t>
            </a:r>
          </a:p>
          <a:p>
            <a:pPr lvl="1" eaLnBrk="1" hangingPunct="1">
              <a:lnSpc>
                <a:spcPct val="138000"/>
              </a:lnSpc>
            </a:pPr>
            <a:r>
              <a:rPr lang="en-US" altLang="zh-CN"/>
              <a:t>	return true;</a:t>
            </a:r>
          </a:p>
          <a:p>
            <a:pPr lvl="1" eaLnBrk="1" hangingPunct="1">
              <a:lnSpc>
                <a:spcPct val="138000"/>
              </a:lnSpc>
            </a:pPr>
            <a:r>
              <a:rPr lang="en-US" altLang="zh-CN"/>
              <a:t>}</a:t>
            </a:r>
          </a:p>
          <a:p>
            <a:pPr eaLnBrk="1" hangingPunct="1">
              <a:lnSpc>
                <a:spcPct val="138000"/>
              </a:lnSpc>
            </a:pPr>
            <a:r>
              <a:rPr lang="en-US" altLang="zh-CN"/>
              <a:t>};</a:t>
            </a:r>
          </a:p>
        </p:txBody>
      </p:sp>
    </p:spTree>
  </p:cSld>
  <p:clrMapOvr>
    <a:masterClrMapping/>
  </p:clrMapOvr>
  <p:transition>
    <p:zoom dir="in"/>
  </p:transition>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3" name="Rectangle 2"/>
          <p:cNvSpPr>
            <a:spLocks noChangeArrowheads="1"/>
          </p:cNvSpPr>
          <p:nvPr/>
        </p:nvSpPr>
        <p:spPr bwMode="auto">
          <a:xfrm>
            <a:off x="2384425" y="5410200"/>
            <a:ext cx="4375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4.8  </a:t>
            </a:r>
            <a:r>
              <a:rPr lang="zh-CN" altLang="en-US"/>
              <a:t>状态栏显示单击次数信息</a:t>
            </a:r>
          </a:p>
        </p:txBody>
      </p:sp>
      <p:graphicFrame>
        <p:nvGraphicFramePr>
          <p:cNvPr id="51202" name="Object 3"/>
          <p:cNvGraphicFramePr>
            <a:graphicFrameLocks noChangeAspect="1"/>
          </p:cNvGraphicFramePr>
          <p:nvPr/>
        </p:nvGraphicFramePr>
        <p:xfrm>
          <a:off x="2057400" y="609600"/>
          <a:ext cx="5029200" cy="4514850"/>
        </p:xfrm>
        <a:graphic>
          <a:graphicData uri="http://schemas.openxmlformats.org/presentationml/2006/ole">
            <mc:AlternateContent xmlns:mc="http://schemas.openxmlformats.org/markup-compatibility/2006">
              <mc:Choice xmlns:v="urn:schemas-microsoft-com:vml" Requires="v">
                <p:oleObj spid="_x0000_s51204" name="Bitmap Image" r:id="rId3" imgW="2331922" imgH="2103302" progId="Paint.Picture">
                  <p:embed/>
                </p:oleObj>
              </mc:Choice>
              <mc:Fallback>
                <p:oleObj name="Bitmap Image" r:id="rId3" imgW="2331922" imgH="2103302"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609600"/>
                        <a:ext cx="5029200" cy="4514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4002" name="Text Box 2"/>
          <p:cNvSpPr txBox="1">
            <a:spLocks noChangeArrowheads="1"/>
          </p:cNvSpPr>
          <p:nvPr/>
        </p:nvSpPr>
        <p:spPr bwMode="auto">
          <a:xfrm>
            <a:off x="304800" y="381000"/>
            <a:ext cx="8610600" cy="621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a:t>
            </a:r>
            <a:r>
              <a:rPr lang="zh-CN" altLang="en-US"/>
              <a:t>例</a:t>
            </a:r>
            <a:r>
              <a:rPr lang="en-US" altLang="zh-CN"/>
              <a:t>4.6】</a:t>
            </a:r>
            <a:r>
              <a:rPr lang="zh-CN" altLang="en-US"/>
              <a:t>编写</a:t>
            </a:r>
            <a:r>
              <a:rPr lang="en-US" altLang="zh-CN"/>
              <a:t>Applet</a:t>
            </a:r>
            <a:r>
              <a:rPr lang="zh-CN" altLang="en-US"/>
              <a:t>，在一个框架中显示不同来源的网页信息，如图</a:t>
            </a:r>
            <a:r>
              <a:rPr lang="en-US" altLang="zh-CN"/>
              <a:t>4.9</a:t>
            </a:r>
            <a:r>
              <a:rPr lang="zh-CN" altLang="en-US"/>
              <a:t>所示。左框架为西安交通大学首页，右框架为新浪网首页。源程序代码如下：</a:t>
            </a:r>
          </a:p>
          <a:p>
            <a:pPr lvl="1" eaLnBrk="1" hangingPunct="1">
              <a:spcBef>
                <a:spcPct val="50000"/>
              </a:spcBef>
            </a:pPr>
            <a:r>
              <a:rPr lang="en-US" altLang="zh-CN" sz="2200"/>
              <a:t>//</a:t>
            </a:r>
            <a:r>
              <a:rPr lang="zh-CN" altLang="en-US" sz="2200"/>
              <a:t>程序文件名</a:t>
            </a:r>
            <a:r>
              <a:rPr lang="en-US" altLang="zh-CN" sz="2200"/>
              <a:t>ShowHtml.java</a:t>
            </a:r>
          </a:p>
          <a:p>
            <a:pPr lvl="1" eaLnBrk="1" hangingPunct="1">
              <a:spcBef>
                <a:spcPct val="50000"/>
              </a:spcBef>
            </a:pPr>
            <a:r>
              <a:rPr lang="en-US" altLang="zh-CN" sz="2200"/>
              <a:t>import java.applet.*;</a:t>
            </a:r>
          </a:p>
          <a:p>
            <a:pPr lvl="1" eaLnBrk="1" hangingPunct="1">
              <a:spcBef>
                <a:spcPct val="50000"/>
              </a:spcBef>
            </a:pPr>
            <a:r>
              <a:rPr lang="en-US" altLang="zh-CN" sz="2200"/>
              <a:t>import java.applet.Applet;</a:t>
            </a:r>
          </a:p>
          <a:p>
            <a:pPr lvl="1" eaLnBrk="1" hangingPunct="1">
              <a:spcBef>
                <a:spcPct val="50000"/>
              </a:spcBef>
            </a:pPr>
            <a:r>
              <a:rPr lang="en-US" altLang="zh-CN" sz="2200"/>
              <a:t>import java.net.URL;</a:t>
            </a:r>
          </a:p>
          <a:p>
            <a:pPr lvl="1" eaLnBrk="1" hangingPunct="1">
              <a:spcBef>
                <a:spcPct val="50000"/>
              </a:spcBef>
            </a:pPr>
            <a:endParaRPr lang="en-US" altLang="zh-CN" sz="2200"/>
          </a:p>
          <a:p>
            <a:pPr lvl="1" eaLnBrk="1" hangingPunct="1">
              <a:spcBef>
                <a:spcPct val="50000"/>
              </a:spcBef>
            </a:pPr>
            <a:r>
              <a:rPr lang="en-US" altLang="zh-CN" sz="2200"/>
              <a:t>public class ShowHtml extends Applet</a:t>
            </a:r>
          </a:p>
          <a:p>
            <a:pPr lvl="1" eaLnBrk="1" hangingPunct="1">
              <a:spcBef>
                <a:spcPct val="50000"/>
              </a:spcBef>
            </a:pPr>
            <a:r>
              <a:rPr lang="en-US" altLang="zh-CN" sz="2200"/>
              <a:t>{</a:t>
            </a:r>
          </a:p>
          <a:p>
            <a:pPr lvl="1" eaLnBrk="1" hangingPunct="1">
              <a:spcBef>
                <a:spcPct val="50000"/>
              </a:spcBef>
            </a:pPr>
            <a:r>
              <a:rPr lang="en-US" altLang="zh-CN" sz="2200"/>
              <a:t>	public void init()</a:t>
            </a:r>
          </a:p>
          <a:p>
            <a:pPr lvl="1" eaLnBrk="1" hangingPunct="1">
              <a:spcBef>
                <a:spcPct val="50000"/>
              </a:spcBef>
            </a:pPr>
            <a:r>
              <a:rPr lang="en-US" altLang="zh-CN" sz="2200"/>
              <a:t>	{</a:t>
            </a:r>
          </a:p>
          <a:p>
            <a:pPr lvl="1" eaLnBrk="1" hangingPunct="1">
              <a:spcBef>
                <a:spcPct val="50000"/>
              </a:spcBef>
            </a:pPr>
            <a:r>
              <a:rPr lang="en-US" altLang="zh-CN" sz="2200"/>
              <a:t>	}</a:t>
            </a:r>
          </a:p>
        </p:txBody>
      </p:sp>
    </p:spTree>
  </p:cSld>
  <p:clrMapOvr>
    <a:masterClrMapping/>
  </p:clrMapOvr>
  <p:transition>
    <p:zoom dir="in"/>
  </p:transition>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5026" name="Text Box 2"/>
          <p:cNvSpPr txBox="1">
            <a:spLocks noChangeArrowheads="1"/>
          </p:cNvSpPr>
          <p:nvPr/>
        </p:nvSpPr>
        <p:spPr bwMode="auto">
          <a:xfrm>
            <a:off x="746125" y="365125"/>
            <a:ext cx="8078788" cy="603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8000"/>
              </a:lnSpc>
            </a:pPr>
            <a:r>
              <a:rPr lang="en-US" altLang="zh-CN" sz="2200"/>
              <a:t>      public void start()</a:t>
            </a:r>
          </a:p>
          <a:p>
            <a:pPr eaLnBrk="1" hangingPunct="1">
              <a:lnSpc>
                <a:spcPct val="148000"/>
              </a:lnSpc>
            </a:pPr>
            <a:r>
              <a:rPr lang="en-US" altLang="zh-CN" sz="2200"/>
              <a:t>     {</a:t>
            </a:r>
          </a:p>
          <a:p>
            <a:pPr eaLnBrk="1" hangingPunct="1">
              <a:lnSpc>
                <a:spcPct val="148000"/>
              </a:lnSpc>
            </a:pPr>
            <a:r>
              <a:rPr lang="en-US" altLang="zh-CN" sz="2200"/>
              <a:t>	try</a:t>
            </a:r>
          </a:p>
          <a:p>
            <a:pPr eaLnBrk="1" hangingPunct="1">
              <a:lnSpc>
                <a:spcPct val="148000"/>
              </a:lnSpc>
            </a:pPr>
            <a:r>
              <a:rPr lang="en-US" altLang="zh-CN" sz="2200"/>
              <a:t>	{</a:t>
            </a:r>
          </a:p>
          <a:p>
            <a:pPr eaLnBrk="1" hangingPunct="1">
              <a:lnSpc>
                <a:spcPct val="148000"/>
              </a:lnSpc>
            </a:pPr>
            <a:r>
              <a:rPr lang="en-US" altLang="zh-CN" sz="2200"/>
              <a:t>		//</a:t>
            </a:r>
            <a:r>
              <a:rPr lang="zh-CN" altLang="en-US" sz="2200"/>
              <a:t>创建</a:t>
            </a:r>
            <a:r>
              <a:rPr lang="en-US" altLang="zh-CN" sz="2200"/>
              <a:t>URL</a:t>
            </a:r>
            <a:r>
              <a:rPr lang="zh-CN" altLang="en-US" sz="2200"/>
              <a:t>对象</a:t>
            </a:r>
          </a:p>
          <a:p>
            <a:pPr eaLnBrk="1" hangingPunct="1">
              <a:lnSpc>
                <a:spcPct val="148000"/>
              </a:lnSpc>
            </a:pPr>
            <a:r>
              <a:rPr lang="zh-CN" altLang="en-US" sz="2200"/>
              <a:t>		</a:t>
            </a:r>
            <a:r>
              <a:rPr lang="en-US" altLang="zh-CN" sz="2200"/>
              <a:t>URL urlName=new URL("http://www.xjtu.edu.cn");</a:t>
            </a:r>
          </a:p>
          <a:p>
            <a:pPr eaLnBrk="1" hangingPunct="1">
              <a:lnSpc>
                <a:spcPct val="148000"/>
              </a:lnSpc>
            </a:pPr>
            <a:r>
              <a:rPr lang="en-US" altLang="zh-CN" sz="2200"/>
              <a:t>		//</a:t>
            </a:r>
            <a:r>
              <a:rPr lang="zh-CN" altLang="en-US" sz="2200"/>
              <a:t>在左框架显示网页</a:t>
            </a:r>
          </a:p>
          <a:p>
            <a:pPr eaLnBrk="1" hangingPunct="1">
              <a:lnSpc>
                <a:spcPct val="148000"/>
              </a:lnSpc>
            </a:pPr>
            <a:r>
              <a:rPr lang="zh-CN" altLang="en-US" sz="2200"/>
              <a:t>		</a:t>
            </a:r>
            <a:r>
              <a:rPr lang="en-US" altLang="zh-CN" sz="2200"/>
              <a:t>getAppletContext().showDocument(urlName,"left");</a:t>
            </a:r>
          </a:p>
          <a:p>
            <a:pPr eaLnBrk="1" hangingPunct="1">
              <a:lnSpc>
                <a:spcPct val="148000"/>
              </a:lnSpc>
            </a:pPr>
            <a:r>
              <a:rPr lang="en-US" altLang="zh-CN" sz="2200"/>
              <a:t>		urlName = new URL("http://www.sina.com.cn");</a:t>
            </a:r>
          </a:p>
          <a:p>
            <a:pPr eaLnBrk="1" hangingPunct="1">
              <a:lnSpc>
                <a:spcPct val="148000"/>
              </a:lnSpc>
            </a:pPr>
            <a:r>
              <a:rPr lang="en-US" altLang="zh-CN" sz="2200"/>
              <a:t>		//</a:t>
            </a:r>
            <a:r>
              <a:rPr lang="zh-CN" altLang="en-US" sz="2200"/>
              <a:t>右框架显示网页</a:t>
            </a:r>
          </a:p>
          <a:p>
            <a:pPr eaLnBrk="1" hangingPunct="1">
              <a:lnSpc>
                <a:spcPct val="148000"/>
              </a:lnSpc>
            </a:pPr>
            <a:r>
              <a:rPr lang="zh-CN" altLang="en-US" sz="2200"/>
              <a:t>		</a:t>
            </a:r>
            <a:r>
              <a:rPr lang="en-US" altLang="zh-CN" sz="2200"/>
              <a:t>getAppletContext().showDocument(urlName,"right");</a:t>
            </a:r>
          </a:p>
          <a:p>
            <a:pPr eaLnBrk="1" hangingPunct="1">
              <a:lnSpc>
                <a:spcPct val="148000"/>
              </a:lnSpc>
            </a:pPr>
            <a:r>
              <a:rPr lang="en-US" altLang="zh-CN" sz="2200"/>
              <a:t>	}</a:t>
            </a:r>
          </a:p>
        </p:txBody>
      </p:sp>
    </p:spTree>
  </p:cSld>
  <p:clrMapOvr>
    <a:masterClrMapping/>
  </p:clrMapOvr>
  <p:transition>
    <p:zoom dir="in"/>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1730" name="Rectangle 4"/>
          <p:cNvSpPr>
            <a:spLocks noChangeArrowheads="1"/>
          </p:cNvSpPr>
          <p:nvPr/>
        </p:nvSpPr>
        <p:spPr bwMode="auto">
          <a:xfrm>
            <a:off x="3168650" y="609600"/>
            <a:ext cx="2806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1.6  </a:t>
            </a:r>
            <a:r>
              <a:rPr lang="zh-CN" altLang="en-US" sz="3200" b="1"/>
              <a:t>例 子 程 序</a:t>
            </a:r>
          </a:p>
        </p:txBody>
      </p:sp>
      <p:sp>
        <p:nvSpPr>
          <p:cNvPr id="201731" name="Text Box 5"/>
          <p:cNvSpPr txBox="1">
            <a:spLocks noChangeArrowheads="1"/>
          </p:cNvSpPr>
          <p:nvPr/>
        </p:nvSpPr>
        <p:spPr bwMode="auto">
          <a:xfrm>
            <a:off x="304800" y="1143000"/>
            <a:ext cx="8610600"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zh-CN" altLang="en-US"/>
              <a:t>例</a:t>
            </a:r>
            <a:r>
              <a:rPr lang="en-US" altLang="zh-CN"/>
              <a:t>1.1】</a:t>
            </a:r>
            <a:r>
              <a:rPr lang="zh-CN" altLang="en-US"/>
              <a:t>源程序名称为</a:t>
            </a:r>
            <a:r>
              <a:rPr lang="en-US" altLang="zh-CN"/>
              <a:t>HelloWorld.java</a:t>
            </a:r>
            <a:r>
              <a:rPr lang="zh-CN" altLang="en-US"/>
              <a:t>，命令行提示符下输出字符串“</a:t>
            </a:r>
            <a:r>
              <a:rPr lang="en-US" altLang="zh-CN"/>
              <a:t>Hello World”</a:t>
            </a:r>
            <a:r>
              <a:rPr lang="zh-CN" altLang="en-US"/>
              <a:t>。源代码如下：</a:t>
            </a:r>
          </a:p>
          <a:p>
            <a:pPr lvl="2" eaLnBrk="1" hangingPunct="1">
              <a:spcBef>
                <a:spcPct val="50000"/>
              </a:spcBef>
            </a:pPr>
            <a:r>
              <a:rPr lang="en-US" altLang="zh-CN"/>
              <a:t>//</a:t>
            </a:r>
            <a:r>
              <a:rPr lang="zh-CN" altLang="en-US"/>
              <a:t>程序文件名称为</a:t>
            </a:r>
            <a:r>
              <a:rPr lang="en-US" altLang="zh-CN"/>
              <a:t>HelloWorld.java</a:t>
            </a:r>
          </a:p>
          <a:p>
            <a:pPr lvl="2" eaLnBrk="1" hangingPunct="1">
              <a:spcBef>
                <a:spcPct val="50000"/>
              </a:spcBef>
            </a:pPr>
            <a:r>
              <a:rPr lang="en-US" altLang="zh-CN"/>
              <a:t>public class HelloWorld</a:t>
            </a:r>
          </a:p>
          <a:p>
            <a:pPr lvl="2" eaLnBrk="1" hangingPunct="1">
              <a:spcBef>
                <a:spcPct val="50000"/>
              </a:spcBef>
            </a:pPr>
            <a:r>
              <a:rPr lang="en-US" altLang="zh-CN"/>
              <a:t>{</a:t>
            </a:r>
          </a:p>
          <a:p>
            <a:pPr lvl="2" eaLnBrk="1" hangingPunct="1">
              <a:spcBef>
                <a:spcPct val="50000"/>
              </a:spcBef>
            </a:pPr>
            <a:r>
              <a:rPr lang="en-US" altLang="zh-CN"/>
              <a:t>	public static void main(String args[])</a:t>
            </a:r>
          </a:p>
          <a:p>
            <a:pPr lvl="2" eaLnBrk="1" hangingPunct="1">
              <a:spcBef>
                <a:spcPct val="50000"/>
              </a:spcBef>
            </a:pPr>
            <a:r>
              <a:rPr lang="en-US" altLang="zh-CN"/>
              <a:t>	{</a:t>
            </a:r>
          </a:p>
          <a:p>
            <a:pPr lvl="2" eaLnBrk="1" hangingPunct="1">
              <a:spcBef>
                <a:spcPct val="50000"/>
              </a:spcBef>
            </a:pPr>
            <a:r>
              <a:rPr lang="en-US" altLang="zh-CN"/>
              <a:t>		System.out.println("Hello World");</a:t>
            </a:r>
          </a:p>
          <a:p>
            <a:pPr lvl="2" eaLnBrk="1" hangingPunct="1">
              <a:spcBef>
                <a:spcPct val="50000"/>
              </a:spcBef>
            </a:pPr>
            <a:r>
              <a:rPr lang="en-US" altLang="zh-CN"/>
              <a:t>	}</a:t>
            </a:r>
          </a:p>
          <a:p>
            <a:pPr lvl="2" eaLnBrk="1" hangingPunct="1">
              <a:spcBef>
                <a:spcPct val="50000"/>
              </a:spcBef>
            </a:pPr>
            <a:r>
              <a:rPr lang="en-US" altLang="zh-CN"/>
              <a:t>}</a:t>
            </a:r>
          </a:p>
        </p:txBody>
      </p:sp>
    </p:spTree>
  </p:cSld>
  <p:clrMapOvr>
    <a:masterClrMapping/>
  </p:clrMapOvr>
  <p:transition>
    <p:blinds/>
  </p:transition>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6050" name="Text Box 2"/>
          <p:cNvSpPr txBox="1">
            <a:spLocks noChangeArrowheads="1"/>
          </p:cNvSpPr>
          <p:nvPr/>
        </p:nvSpPr>
        <p:spPr bwMode="auto">
          <a:xfrm>
            <a:off x="1374775" y="555625"/>
            <a:ext cx="6473825" cy="554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8000"/>
              </a:lnSpc>
            </a:pPr>
            <a:r>
              <a:rPr lang="en-US" altLang="zh-CN" sz="2200"/>
              <a:t>       catch(MalformedURLException e)</a:t>
            </a:r>
          </a:p>
          <a:p>
            <a:pPr eaLnBrk="1" hangingPunct="1">
              <a:lnSpc>
                <a:spcPct val="148000"/>
              </a:lnSpc>
            </a:pPr>
            <a:r>
              <a:rPr lang="en-US" altLang="zh-CN" sz="2200"/>
              <a:t>       {</a:t>
            </a:r>
          </a:p>
          <a:p>
            <a:pPr eaLnBrk="1" hangingPunct="1">
              <a:lnSpc>
                <a:spcPct val="148000"/>
              </a:lnSpc>
            </a:pPr>
            <a:r>
              <a:rPr lang="en-US" altLang="zh-CN" sz="2200"/>
              <a:t>	System.out.println(e.getMessage());</a:t>
            </a:r>
          </a:p>
          <a:p>
            <a:pPr eaLnBrk="1" hangingPunct="1">
              <a:lnSpc>
                <a:spcPct val="148000"/>
              </a:lnSpc>
            </a:pPr>
            <a:r>
              <a:rPr lang="en-US" altLang="zh-CN" sz="2200"/>
              <a:t>        }</a:t>
            </a:r>
          </a:p>
          <a:p>
            <a:pPr eaLnBrk="1" hangingPunct="1">
              <a:lnSpc>
                <a:spcPct val="148000"/>
              </a:lnSpc>
            </a:pPr>
            <a:r>
              <a:rPr lang="en-US" altLang="zh-CN" sz="2200"/>
              <a:t>    }</a:t>
            </a:r>
          </a:p>
          <a:p>
            <a:pPr eaLnBrk="1" hangingPunct="1">
              <a:lnSpc>
                <a:spcPct val="148000"/>
              </a:lnSpc>
            </a:pPr>
            <a:r>
              <a:rPr lang="en-US" altLang="zh-CN" sz="2200"/>
              <a:t>}</a:t>
            </a:r>
          </a:p>
          <a:p>
            <a:pPr eaLnBrk="1" hangingPunct="1">
              <a:lnSpc>
                <a:spcPct val="148000"/>
              </a:lnSpc>
            </a:pPr>
            <a:r>
              <a:rPr lang="zh-CN" altLang="en-US" sz="2200"/>
              <a:t>载入</a:t>
            </a:r>
            <a:r>
              <a:rPr lang="en-US" altLang="zh-CN" sz="2200"/>
              <a:t>Applet</a:t>
            </a:r>
            <a:r>
              <a:rPr lang="zh-CN" altLang="en-US" sz="2200"/>
              <a:t>的网页</a:t>
            </a:r>
            <a:r>
              <a:rPr lang="en-US" altLang="zh-CN" sz="2200"/>
              <a:t>Head.html</a:t>
            </a:r>
            <a:r>
              <a:rPr lang="zh-CN" altLang="en-US" sz="2200"/>
              <a:t>的代码如下：</a:t>
            </a:r>
          </a:p>
          <a:p>
            <a:pPr eaLnBrk="1" hangingPunct="1">
              <a:lnSpc>
                <a:spcPct val="148000"/>
              </a:lnSpc>
            </a:pPr>
            <a:r>
              <a:rPr lang="en-US" altLang="zh-CN" sz="2200"/>
              <a:t>&lt;html&gt;</a:t>
            </a:r>
          </a:p>
          <a:p>
            <a:pPr eaLnBrk="1" hangingPunct="1">
              <a:lnSpc>
                <a:spcPct val="148000"/>
              </a:lnSpc>
            </a:pPr>
            <a:r>
              <a:rPr lang="en-US" altLang="zh-CN" sz="2200"/>
              <a:t>&lt;body&gt;</a:t>
            </a:r>
          </a:p>
          <a:p>
            <a:pPr eaLnBrk="1" hangingPunct="1">
              <a:lnSpc>
                <a:spcPct val="148000"/>
              </a:lnSpc>
            </a:pPr>
            <a:r>
              <a:rPr lang="en-US" altLang="zh-CN" sz="2200"/>
              <a:t>&lt;applet code = "ShowHtml.class" height = 0 width = 0&gt;</a:t>
            </a:r>
          </a:p>
          <a:p>
            <a:pPr eaLnBrk="1" hangingPunct="1">
              <a:lnSpc>
                <a:spcPct val="148000"/>
              </a:lnSpc>
            </a:pPr>
            <a:r>
              <a:rPr lang="en-US" altLang="zh-CN" sz="2200"/>
              <a:t>&lt;/applet&gt;</a:t>
            </a:r>
          </a:p>
        </p:txBody>
      </p:sp>
    </p:spTree>
  </p:cSld>
  <p:clrMapOvr>
    <a:masterClrMapping/>
  </p:clrMapOvr>
  <p:transition>
    <p:zoom dir="in"/>
  </p:transition>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7074" name="Text Box 2"/>
          <p:cNvSpPr txBox="1">
            <a:spLocks noChangeArrowheads="1"/>
          </p:cNvSpPr>
          <p:nvPr/>
        </p:nvSpPr>
        <p:spPr bwMode="auto">
          <a:xfrm>
            <a:off x="381000" y="623888"/>
            <a:ext cx="8534400" cy="509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sz="2200"/>
              <a:t>&lt;h3&gt;</a:t>
            </a:r>
            <a:r>
              <a:rPr lang="zh-CN" altLang="en-US" sz="2200"/>
              <a:t>这是一个框架网页，上面的框架隐藏载入</a:t>
            </a:r>
            <a:r>
              <a:rPr lang="en-US" altLang="zh-CN" sz="2200"/>
              <a:t>applet</a:t>
            </a:r>
            <a:r>
              <a:rPr lang="zh-CN" altLang="en-US" sz="2200"/>
              <a:t>类文件，由</a:t>
            </a:r>
            <a:r>
              <a:rPr lang="en-US" altLang="zh-CN" sz="2200"/>
              <a:t>applet</a:t>
            </a:r>
            <a:r>
              <a:rPr lang="zh-CN" altLang="en-US" sz="2200"/>
              <a:t>控制左框架显示西安交通大学的主页，右框架显示新浪网的主页。</a:t>
            </a:r>
          </a:p>
          <a:p>
            <a:pPr eaLnBrk="1" hangingPunct="1">
              <a:lnSpc>
                <a:spcPct val="138000"/>
              </a:lnSpc>
              <a:spcBef>
                <a:spcPct val="50000"/>
              </a:spcBef>
            </a:pPr>
            <a:r>
              <a:rPr lang="en-US" altLang="zh-CN" sz="2200"/>
              <a:t>&lt;/body&gt;</a:t>
            </a:r>
          </a:p>
          <a:p>
            <a:pPr eaLnBrk="1" hangingPunct="1">
              <a:lnSpc>
                <a:spcPct val="138000"/>
              </a:lnSpc>
              <a:spcBef>
                <a:spcPct val="50000"/>
              </a:spcBef>
            </a:pPr>
            <a:r>
              <a:rPr lang="en-US" altLang="zh-CN" sz="2200"/>
              <a:t>&lt;/html&gt;</a:t>
            </a:r>
          </a:p>
          <a:p>
            <a:pPr eaLnBrk="1" hangingPunct="1">
              <a:lnSpc>
                <a:spcPct val="138000"/>
              </a:lnSpc>
              <a:spcBef>
                <a:spcPct val="50000"/>
              </a:spcBef>
            </a:pPr>
            <a:r>
              <a:rPr lang="zh-CN" altLang="en-US" sz="2200"/>
              <a:t>装配的框架网页</a:t>
            </a:r>
            <a:r>
              <a:rPr lang="en-US" altLang="zh-CN" sz="2200"/>
              <a:t>ShowHtml.html</a:t>
            </a:r>
            <a:r>
              <a:rPr lang="zh-CN" altLang="en-US" sz="2200"/>
              <a:t>的源代码如下，可以看见其中框架名字左边的为</a:t>
            </a:r>
            <a:r>
              <a:rPr lang="en-US" altLang="zh-CN" sz="2200"/>
              <a:t>left</a:t>
            </a:r>
            <a:r>
              <a:rPr lang="zh-CN" altLang="en-US" sz="2200"/>
              <a:t>而右边的为</a:t>
            </a:r>
            <a:r>
              <a:rPr lang="en-US" altLang="zh-CN" sz="2200"/>
              <a:t>right</a:t>
            </a:r>
            <a:r>
              <a:rPr lang="zh-CN" altLang="en-US" sz="2200"/>
              <a:t>。</a:t>
            </a:r>
          </a:p>
          <a:p>
            <a:pPr eaLnBrk="1" hangingPunct="1">
              <a:lnSpc>
                <a:spcPct val="138000"/>
              </a:lnSpc>
              <a:spcBef>
                <a:spcPct val="50000"/>
              </a:spcBef>
            </a:pPr>
            <a:r>
              <a:rPr lang="en-US" altLang="zh-CN" sz="2200"/>
              <a:t>&lt;html&gt;</a:t>
            </a:r>
          </a:p>
          <a:p>
            <a:pPr eaLnBrk="1" hangingPunct="1">
              <a:lnSpc>
                <a:spcPct val="138000"/>
              </a:lnSpc>
              <a:spcBef>
                <a:spcPct val="50000"/>
              </a:spcBef>
            </a:pPr>
            <a:r>
              <a:rPr lang="en-US" altLang="zh-CN" sz="2200"/>
              <a:t>&lt;frameset rows="21%,*"&gt;</a:t>
            </a:r>
          </a:p>
        </p:txBody>
      </p:sp>
    </p:spTree>
  </p:cSld>
  <p:clrMapOvr>
    <a:masterClrMapping/>
  </p:clrMapOvr>
  <p:transition>
    <p:zoom dir="in"/>
  </p:transition>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8098" name="Text Box 2"/>
          <p:cNvSpPr txBox="1">
            <a:spLocks noChangeArrowheads="1"/>
          </p:cNvSpPr>
          <p:nvPr/>
        </p:nvSpPr>
        <p:spPr bwMode="auto">
          <a:xfrm>
            <a:off x="304800" y="674688"/>
            <a:ext cx="8839200"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lnSpc>
                <a:spcPct val="150000"/>
              </a:lnSpc>
            </a:pPr>
            <a:r>
              <a:rPr lang="en-US" altLang="zh-CN" sz="2200"/>
              <a:t>&lt;frame name="guid" src="Head.html"&gt;</a:t>
            </a:r>
          </a:p>
          <a:p>
            <a:pPr lvl="1" eaLnBrk="1" hangingPunct="1">
              <a:lnSpc>
                <a:spcPct val="150000"/>
              </a:lnSpc>
            </a:pPr>
            <a:r>
              <a:rPr lang="en-US" altLang="zh-CN" sz="2200"/>
              <a:t>&lt;frameset cols="50%,*" frameborder="YES" border="1" framespacing="1"&gt;</a:t>
            </a:r>
          </a:p>
          <a:p>
            <a:pPr lvl="1" eaLnBrk="1" hangingPunct="1">
              <a:lnSpc>
                <a:spcPct val="150000"/>
              </a:lnSpc>
            </a:pPr>
            <a:r>
              <a:rPr lang="en-US" altLang="zh-CN" sz="2200"/>
              <a:t>	&lt;frame name="left" src=""&gt;</a:t>
            </a:r>
          </a:p>
          <a:p>
            <a:pPr eaLnBrk="1" hangingPunct="1">
              <a:lnSpc>
                <a:spcPct val="150000"/>
              </a:lnSpc>
            </a:pPr>
            <a:r>
              <a:rPr lang="en-US" altLang="zh-CN" sz="2200"/>
              <a:t>	&lt;frame name="right" src=""&gt;</a:t>
            </a:r>
          </a:p>
          <a:p>
            <a:pPr eaLnBrk="1" hangingPunct="1">
              <a:lnSpc>
                <a:spcPct val="150000"/>
              </a:lnSpc>
            </a:pPr>
            <a:r>
              <a:rPr lang="en-US" altLang="zh-CN" sz="2200"/>
              <a:t>      &lt;/frameset&gt;</a:t>
            </a:r>
          </a:p>
          <a:p>
            <a:pPr eaLnBrk="1" hangingPunct="1">
              <a:lnSpc>
                <a:spcPct val="150000"/>
              </a:lnSpc>
            </a:pPr>
            <a:r>
              <a:rPr lang="en-US" altLang="zh-CN" sz="2200"/>
              <a:t>&lt;/frameset&gt;</a:t>
            </a:r>
          </a:p>
          <a:p>
            <a:pPr eaLnBrk="1" hangingPunct="1">
              <a:lnSpc>
                <a:spcPct val="150000"/>
              </a:lnSpc>
            </a:pPr>
            <a:r>
              <a:rPr lang="en-US" altLang="zh-CN" sz="2200"/>
              <a:t>&lt;/html&gt;</a:t>
            </a:r>
          </a:p>
        </p:txBody>
      </p:sp>
    </p:spTree>
  </p:cSld>
  <p:clrMapOvr>
    <a:masterClrMapping/>
  </p:clrMapOvr>
  <p:transition>
    <p:zoom dir="in"/>
  </p:transition>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7" name="Rectangle 2"/>
          <p:cNvSpPr>
            <a:spLocks noChangeArrowheads="1"/>
          </p:cNvSpPr>
          <p:nvPr/>
        </p:nvSpPr>
        <p:spPr bwMode="auto">
          <a:xfrm>
            <a:off x="3146425" y="5638800"/>
            <a:ext cx="2851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4.9  </a:t>
            </a:r>
            <a:r>
              <a:rPr lang="zh-CN" altLang="en-US"/>
              <a:t>框架网页显示</a:t>
            </a:r>
          </a:p>
        </p:txBody>
      </p:sp>
      <p:graphicFrame>
        <p:nvGraphicFramePr>
          <p:cNvPr id="52226" name="Object 3"/>
          <p:cNvGraphicFramePr>
            <a:graphicFrameLocks noChangeAspect="1"/>
          </p:cNvGraphicFramePr>
          <p:nvPr/>
        </p:nvGraphicFramePr>
        <p:xfrm>
          <a:off x="1485900" y="762000"/>
          <a:ext cx="6172200" cy="4767263"/>
        </p:xfrm>
        <a:graphic>
          <a:graphicData uri="http://schemas.openxmlformats.org/presentationml/2006/ole">
            <mc:AlternateContent xmlns:mc="http://schemas.openxmlformats.org/markup-compatibility/2006">
              <mc:Choice xmlns:v="urn:schemas-microsoft-com:vml" Requires="v">
                <p:oleObj spid="_x0000_s52229" name="Bitmap Image" r:id="rId3" imgW="4580017" imgH="3566469" progId="Paint.Picture">
                  <p:embed/>
                </p:oleObj>
              </mc:Choice>
              <mc:Fallback>
                <p:oleObj name="Bitmap Image" r:id="rId3" imgW="4580017" imgH="3566469"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900" y="762000"/>
                        <a:ext cx="6172200" cy="4767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28" name="AutoShape 4">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22" name="Rectangle 2"/>
          <p:cNvSpPr>
            <a:spLocks noChangeArrowheads="1"/>
          </p:cNvSpPr>
          <p:nvPr/>
        </p:nvSpPr>
        <p:spPr bwMode="auto">
          <a:xfrm>
            <a:off x="1898650" y="792163"/>
            <a:ext cx="53451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4.6  </a:t>
            </a:r>
            <a:r>
              <a:rPr lang="zh-CN" altLang="en-US" sz="3200" b="1"/>
              <a:t>服务器下配置</a:t>
            </a:r>
            <a:r>
              <a:rPr lang="en-US" altLang="zh-CN" sz="3200" b="1"/>
              <a:t>Applet</a:t>
            </a:r>
            <a:r>
              <a:rPr lang="zh-CN" altLang="en-US" sz="3200" b="1"/>
              <a:t>文件</a:t>
            </a:r>
          </a:p>
        </p:txBody>
      </p:sp>
      <p:sp>
        <p:nvSpPr>
          <p:cNvPr id="389123" name="Text Box 3"/>
          <p:cNvSpPr txBox="1">
            <a:spLocks noChangeArrowheads="1"/>
          </p:cNvSpPr>
          <p:nvPr/>
        </p:nvSpPr>
        <p:spPr bwMode="auto">
          <a:xfrm>
            <a:off x="304800" y="1677988"/>
            <a:ext cx="8610600" cy="373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8000"/>
              </a:lnSpc>
              <a:spcBef>
                <a:spcPct val="50000"/>
              </a:spcBef>
            </a:pPr>
            <a:r>
              <a:rPr lang="en-US" altLang="zh-CN"/>
              <a:t>        </a:t>
            </a:r>
            <a:r>
              <a:rPr lang="zh-CN" altLang="en-US"/>
              <a:t>由于</a:t>
            </a:r>
            <a:r>
              <a:rPr lang="en-US" altLang="zh-CN"/>
              <a:t>Applet</a:t>
            </a:r>
            <a:r>
              <a:rPr lang="zh-CN" altLang="en-US"/>
              <a:t>文件是客户端浏览器从服务器端下载的</a:t>
            </a:r>
            <a:r>
              <a:rPr lang="en-US" altLang="zh-CN"/>
              <a:t>HTML</a:t>
            </a:r>
            <a:r>
              <a:rPr lang="zh-CN" altLang="en-US"/>
              <a:t>网页，所以将文件配置到服务器端，由客户进行访问。</a:t>
            </a:r>
          </a:p>
          <a:p>
            <a:pPr eaLnBrk="1" hangingPunct="1">
              <a:lnSpc>
                <a:spcPct val="158000"/>
              </a:lnSpc>
              <a:spcBef>
                <a:spcPct val="50000"/>
              </a:spcBef>
            </a:pPr>
            <a:r>
              <a:rPr lang="zh-CN" altLang="en-US"/>
              <a:t>        本机中使用的服务器为</a:t>
            </a:r>
            <a:r>
              <a:rPr lang="en-US" altLang="zh-CN"/>
              <a:t>Tomcat 4.0</a:t>
            </a:r>
            <a:r>
              <a:rPr lang="zh-CN" altLang="en-US"/>
              <a:t>，安装成功后重启动，则服务器开始运转，在浏览器的网址栏键入</a:t>
            </a:r>
            <a:r>
              <a:rPr lang="en-US" altLang="zh-CN"/>
              <a:t>http://192.100.100.43:8080/index.html</a:t>
            </a:r>
            <a:r>
              <a:rPr lang="zh-CN" altLang="en-US"/>
              <a:t>，如果出现如图</a:t>
            </a:r>
            <a:r>
              <a:rPr lang="en-US" altLang="zh-CN"/>
              <a:t>4.10</a:t>
            </a:r>
            <a:r>
              <a:rPr lang="zh-CN" altLang="en-US"/>
              <a:t>所示的</a:t>
            </a:r>
            <a:r>
              <a:rPr lang="en-US" altLang="zh-CN"/>
              <a:t>Tomcat</a:t>
            </a:r>
            <a:r>
              <a:rPr lang="zh-CN" altLang="en-US"/>
              <a:t>主网页，则证明服务器测试正常。</a:t>
            </a:r>
          </a:p>
        </p:txBody>
      </p:sp>
    </p:spTree>
  </p:cSld>
  <p:clrMapOvr>
    <a:masterClrMapping/>
  </p:clrMapOvr>
  <p:transition>
    <p:zoom dir="in"/>
  </p:transition>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1" name="Rectangle 2"/>
          <p:cNvSpPr>
            <a:spLocks noChangeArrowheads="1"/>
          </p:cNvSpPr>
          <p:nvPr/>
        </p:nvSpPr>
        <p:spPr bwMode="auto">
          <a:xfrm>
            <a:off x="3214688" y="5562600"/>
            <a:ext cx="2713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4.10  Tomcat</a:t>
            </a:r>
            <a:r>
              <a:rPr lang="zh-CN" altLang="en-US"/>
              <a:t>主页</a:t>
            </a:r>
          </a:p>
        </p:txBody>
      </p:sp>
      <p:graphicFrame>
        <p:nvGraphicFramePr>
          <p:cNvPr id="53250" name="Object 3"/>
          <p:cNvGraphicFramePr>
            <a:graphicFrameLocks noChangeAspect="1"/>
          </p:cNvGraphicFramePr>
          <p:nvPr/>
        </p:nvGraphicFramePr>
        <p:xfrm>
          <a:off x="1371600" y="914400"/>
          <a:ext cx="6400800" cy="4483100"/>
        </p:xfrm>
        <a:graphic>
          <a:graphicData uri="http://schemas.openxmlformats.org/presentationml/2006/ole">
            <mc:AlternateContent xmlns:mc="http://schemas.openxmlformats.org/markup-compatibility/2006">
              <mc:Choice xmlns:v="urn:schemas-microsoft-com:vml" Requires="v">
                <p:oleObj spid="_x0000_s53252" name="Bitmap Image" r:id="rId3" imgW="4671465" imgH="3276884" progId="Paint.Picture">
                  <p:embed/>
                </p:oleObj>
              </mc:Choice>
              <mc:Fallback>
                <p:oleObj name="Bitmap Image" r:id="rId3" imgW="4671465" imgH="3276884"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914400"/>
                        <a:ext cx="6400800" cy="448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0146" name="Text Box 2"/>
          <p:cNvSpPr txBox="1">
            <a:spLocks noChangeArrowheads="1"/>
          </p:cNvSpPr>
          <p:nvPr/>
        </p:nvSpPr>
        <p:spPr bwMode="auto">
          <a:xfrm>
            <a:off x="381000" y="609600"/>
            <a:ext cx="85344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配置自己的文件时，推荐在安装目录</a:t>
            </a:r>
            <a:r>
              <a:rPr lang="en-US" altLang="zh-CN"/>
              <a:t>D:\Apache Tomcat 4.0\webapps\ROOT</a:t>
            </a:r>
            <a:r>
              <a:rPr lang="zh-CN" altLang="en-US"/>
              <a:t>下建立自己的文件夹，这样有利于管理。本书作者在此文件夹下建立</a:t>
            </a:r>
            <a:r>
              <a:rPr lang="en-US" altLang="zh-CN"/>
              <a:t>user</a:t>
            </a:r>
            <a:r>
              <a:rPr lang="zh-CN" altLang="en-US"/>
              <a:t>目录，以为载入图片的</a:t>
            </a:r>
            <a:r>
              <a:rPr lang="en-US" altLang="zh-CN"/>
              <a:t>Applet</a:t>
            </a:r>
            <a:r>
              <a:rPr lang="zh-CN" altLang="en-US"/>
              <a:t>为例，将</a:t>
            </a:r>
            <a:r>
              <a:rPr lang="en-US" altLang="zh-CN"/>
              <a:t>UseImage.html</a:t>
            </a:r>
            <a:r>
              <a:rPr lang="zh-CN" altLang="en-US"/>
              <a:t>、</a:t>
            </a:r>
            <a:r>
              <a:rPr lang="en-US" altLang="zh-CN"/>
              <a:t>UseImage.class</a:t>
            </a:r>
            <a:r>
              <a:rPr lang="zh-CN" altLang="en-US"/>
              <a:t>和</a:t>
            </a:r>
            <a:r>
              <a:rPr lang="en-US" altLang="zh-CN"/>
              <a:t>Image_01.gif</a:t>
            </a:r>
            <a:r>
              <a:rPr lang="zh-CN" altLang="en-US"/>
              <a:t>拷贝到</a:t>
            </a:r>
            <a:r>
              <a:rPr lang="en-US" altLang="zh-CN"/>
              <a:t>user</a:t>
            </a:r>
            <a:r>
              <a:rPr lang="zh-CN" altLang="en-US"/>
              <a:t>目录下，并在</a:t>
            </a:r>
            <a:r>
              <a:rPr lang="en-US" altLang="zh-CN"/>
              <a:t>IE</a:t>
            </a:r>
            <a:r>
              <a:rPr lang="zh-CN" altLang="en-US"/>
              <a:t>浏览器的地址栏键入网址：</a:t>
            </a:r>
            <a:r>
              <a:rPr lang="en-US" altLang="zh-CN"/>
              <a:t>http://192.100.100.43:8080/user/UseImage.html</a:t>
            </a:r>
            <a:r>
              <a:rPr lang="zh-CN" altLang="en-US"/>
              <a:t>，浏览器显示结果如图</a:t>
            </a:r>
            <a:r>
              <a:rPr lang="en-US" altLang="zh-CN"/>
              <a:t>4.11</a:t>
            </a:r>
            <a:r>
              <a:rPr lang="zh-CN" altLang="en-US"/>
              <a:t>所示，与前面例</a:t>
            </a:r>
            <a:r>
              <a:rPr lang="en-US" altLang="zh-CN"/>
              <a:t>4.3</a:t>
            </a:r>
            <a:r>
              <a:rPr lang="zh-CN" altLang="en-US"/>
              <a:t>中图</a:t>
            </a:r>
            <a:r>
              <a:rPr lang="en-US" altLang="zh-CN"/>
              <a:t>4.7</a:t>
            </a:r>
            <a:r>
              <a:rPr lang="zh-CN" altLang="en-US"/>
              <a:t>载入的图片效果一致，但可以看出地址栏的网址不同。</a:t>
            </a:r>
          </a:p>
        </p:txBody>
      </p:sp>
    </p:spTree>
  </p:cSld>
  <p:clrMapOvr>
    <a:masterClrMapping/>
  </p:clrMapOvr>
  <p:transition>
    <p:zoom dir="in"/>
  </p:transition>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5" name="Rectangle 2"/>
          <p:cNvSpPr>
            <a:spLocks noChangeArrowheads="1"/>
          </p:cNvSpPr>
          <p:nvPr/>
        </p:nvSpPr>
        <p:spPr bwMode="auto">
          <a:xfrm>
            <a:off x="2159000" y="5638800"/>
            <a:ext cx="482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4.11  </a:t>
            </a:r>
            <a:r>
              <a:rPr lang="zh-CN" altLang="en-US"/>
              <a:t>配置到服务器端的网页显示</a:t>
            </a:r>
          </a:p>
        </p:txBody>
      </p:sp>
      <p:graphicFrame>
        <p:nvGraphicFramePr>
          <p:cNvPr id="54274" name="Object 3"/>
          <p:cNvGraphicFramePr>
            <a:graphicFrameLocks noChangeAspect="1"/>
          </p:cNvGraphicFramePr>
          <p:nvPr/>
        </p:nvGraphicFramePr>
        <p:xfrm>
          <a:off x="800100" y="1219200"/>
          <a:ext cx="7543800" cy="3611563"/>
        </p:xfrm>
        <a:graphic>
          <a:graphicData uri="http://schemas.openxmlformats.org/presentationml/2006/ole">
            <mc:AlternateContent xmlns:mc="http://schemas.openxmlformats.org/markup-compatibility/2006">
              <mc:Choice xmlns:v="urn:schemas-microsoft-com:vml" Requires="v">
                <p:oleObj spid="_x0000_s54277" name="Bitmap Image" r:id="rId3" imgW="4092295" imgH="1966130" progId="Paint.Picture">
                  <p:embed/>
                </p:oleObj>
              </mc:Choice>
              <mc:Fallback>
                <p:oleObj name="Bitmap Image" r:id="rId3" imgW="4092295" imgH="1966130"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 y="1219200"/>
                        <a:ext cx="7543800" cy="3611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276" name="AutoShape 4">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1170" name="Rectangle 2"/>
          <p:cNvSpPr>
            <a:spLocks noChangeArrowheads="1"/>
          </p:cNvSpPr>
          <p:nvPr/>
        </p:nvSpPr>
        <p:spPr bwMode="auto">
          <a:xfrm>
            <a:off x="2308225" y="762000"/>
            <a:ext cx="45259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4.7  </a:t>
            </a:r>
            <a:r>
              <a:rPr lang="zh-CN" altLang="en-US" sz="3200" b="1"/>
              <a:t>使用插件载入</a:t>
            </a:r>
            <a:r>
              <a:rPr lang="en-US" altLang="zh-CN" sz="3200" b="1"/>
              <a:t>Applet</a:t>
            </a:r>
          </a:p>
        </p:txBody>
      </p:sp>
      <p:sp>
        <p:nvSpPr>
          <p:cNvPr id="391171" name="Text Box 3"/>
          <p:cNvSpPr txBox="1">
            <a:spLocks noChangeArrowheads="1"/>
          </p:cNvSpPr>
          <p:nvPr/>
        </p:nvSpPr>
        <p:spPr bwMode="auto">
          <a:xfrm>
            <a:off x="228600" y="1597025"/>
            <a:ext cx="8686800"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a:t>        Java</a:t>
            </a:r>
            <a:r>
              <a:rPr lang="zh-CN" altLang="en-US"/>
              <a:t>插件</a:t>
            </a:r>
            <a:r>
              <a:rPr lang="en-US" altLang="zh-CN"/>
              <a:t>(Plug-in)</a:t>
            </a:r>
            <a:r>
              <a:rPr lang="zh-CN" altLang="en-US"/>
              <a:t>扩展了网络浏览器的功能，使得无论在哪个浏览器</a:t>
            </a:r>
            <a:r>
              <a:rPr lang="en-US" altLang="zh-CN"/>
              <a:t>(IE</a:t>
            </a:r>
            <a:r>
              <a:rPr lang="zh-CN" altLang="en-US"/>
              <a:t>浏览器或者</a:t>
            </a:r>
            <a:r>
              <a:rPr lang="en-US" altLang="zh-CN"/>
              <a:t>Netscape</a:t>
            </a:r>
            <a:r>
              <a:rPr lang="zh-CN" altLang="en-US"/>
              <a:t>浏览器</a:t>
            </a:r>
            <a:r>
              <a:rPr lang="en-US" altLang="zh-CN"/>
              <a:t>)</a:t>
            </a:r>
            <a:r>
              <a:rPr lang="zh-CN" altLang="en-US"/>
              <a:t>下，</a:t>
            </a:r>
            <a:r>
              <a:rPr lang="en-US" altLang="zh-CN"/>
              <a:t>Java Applet</a:t>
            </a:r>
            <a:r>
              <a:rPr lang="zh-CN" altLang="en-US"/>
              <a:t>可在</a:t>
            </a:r>
            <a:r>
              <a:rPr lang="en-US" altLang="zh-CN"/>
              <a:t>Sun</a:t>
            </a:r>
            <a:r>
              <a:rPr lang="zh-CN" altLang="en-US"/>
              <a:t>的</a:t>
            </a:r>
            <a:r>
              <a:rPr lang="en-US" altLang="zh-CN"/>
              <a:t>Java</a:t>
            </a:r>
            <a:r>
              <a:rPr lang="zh-CN" altLang="en-US"/>
              <a:t>运行环境</a:t>
            </a:r>
            <a:r>
              <a:rPr lang="en-US" altLang="zh-CN"/>
              <a:t>(JRE)</a:t>
            </a:r>
            <a:r>
              <a:rPr lang="zh-CN" altLang="en-US"/>
              <a:t>下运行，而不是在浏览器自带的</a:t>
            </a:r>
            <a:r>
              <a:rPr lang="en-US" altLang="zh-CN"/>
              <a:t>JRE</a:t>
            </a:r>
            <a:r>
              <a:rPr lang="zh-CN" altLang="en-US"/>
              <a:t>环境下运行。</a:t>
            </a:r>
            <a:r>
              <a:rPr lang="en-US" altLang="zh-CN"/>
              <a:t>Java</a:t>
            </a:r>
            <a:r>
              <a:rPr lang="zh-CN" altLang="en-US"/>
              <a:t>插件是</a:t>
            </a:r>
            <a:r>
              <a:rPr lang="en-US" altLang="zh-CN"/>
              <a:t>Sun</a:t>
            </a:r>
            <a:r>
              <a:rPr lang="zh-CN" altLang="en-US"/>
              <a:t>的</a:t>
            </a:r>
            <a:r>
              <a:rPr lang="en-US" altLang="zh-CN"/>
              <a:t>JRE</a:t>
            </a:r>
            <a:r>
              <a:rPr lang="zh-CN" altLang="en-US"/>
              <a:t>环境的一部分，当安装</a:t>
            </a:r>
            <a:r>
              <a:rPr lang="en-US" altLang="zh-CN"/>
              <a:t>JRE</a:t>
            </a:r>
            <a:r>
              <a:rPr lang="zh-CN" altLang="en-US"/>
              <a:t>时，插件自动安装。当你安装</a:t>
            </a:r>
            <a:r>
              <a:rPr lang="en-US" altLang="zh-CN"/>
              <a:t>J2sdk-1.4.0_01</a:t>
            </a:r>
            <a:r>
              <a:rPr lang="zh-CN" altLang="en-US"/>
              <a:t>时，</a:t>
            </a:r>
            <a:r>
              <a:rPr lang="en-US" altLang="zh-CN"/>
              <a:t>JRE</a:t>
            </a:r>
            <a:r>
              <a:rPr lang="zh-CN" altLang="en-US"/>
              <a:t>环境版本号也为</a:t>
            </a:r>
            <a:r>
              <a:rPr lang="en-US" altLang="zh-CN"/>
              <a:t>1.4.0_01</a:t>
            </a:r>
            <a:r>
              <a:rPr lang="zh-CN" altLang="en-US"/>
              <a:t>。使用插件最大的不同是将</a:t>
            </a:r>
            <a:r>
              <a:rPr lang="en-US" altLang="zh-CN"/>
              <a:t>IE</a:t>
            </a:r>
            <a:r>
              <a:rPr lang="zh-CN" altLang="en-US"/>
              <a:t>浏览器中网页原有的</a:t>
            </a:r>
            <a:r>
              <a:rPr lang="en-US" altLang="zh-CN"/>
              <a:t>&lt;applet&gt;</a:t>
            </a:r>
            <a:r>
              <a:rPr lang="zh-CN" altLang="en-US"/>
              <a:t>标签改成了</a:t>
            </a:r>
            <a:r>
              <a:rPr lang="en-US" altLang="zh-CN"/>
              <a:t>&lt;object&gt;</a:t>
            </a:r>
            <a:r>
              <a:rPr lang="zh-CN" altLang="en-US"/>
              <a:t>标签，在</a:t>
            </a:r>
            <a:r>
              <a:rPr lang="en-US" altLang="zh-CN"/>
              <a:t>Netscape</a:t>
            </a:r>
            <a:r>
              <a:rPr lang="zh-CN" altLang="en-US"/>
              <a:t>中则改成</a:t>
            </a:r>
            <a:r>
              <a:rPr lang="en-US" altLang="zh-CN"/>
              <a:t>&lt;embed&gt;</a:t>
            </a:r>
            <a:r>
              <a:rPr lang="zh-CN" altLang="en-US"/>
              <a:t>，这里只讨论</a:t>
            </a:r>
            <a:r>
              <a:rPr lang="en-US" altLang="zh-CN"/>
              <a:t>IE</a:t>
            </a:r>
            <a:r>
              <a:rPr lang="zh-CN" altLang="en-US"/>
              <a:t>浏览器中的使用。</a:t>
            </a:r>
          </a:p>
        </p:txBody>
      </p:sp>
    </p:spTree>
  </p:cSld>
  <p:clrMapOvr>
    <a:masterClrMapping/>
  </p:clrMapOvr>
  <p:transition>
    <p:zoom dir="in"/>
  </p:transition>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2194" name="Text Box 2"/>
          <p:cNvSpPr txBox="1">
            <a:spLocks noChangeArrowheads="1"/>
          </p:cNvSpPr>
          <p:nvPr/>
        </p:nvSpPr>
        <p:spPr bwMode="auto">
          <a:xfrm>
            <a:off x="228600" y="609600"/>
            <a:ext cx="8686800" cy="516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a:t>        J2sdk1.4</a:t>
            </a:r>
            <a:r>
              <a:rPr lang="zh-CN" altLang="en-US"/>
              <a:t>提供了一个叫做</a:t>
            </a:r>
            <a:r>
              <a:rPr lang="en-US" altLang="zh-CN"/>
              <a:t>HtmlConverter</a:t>
            </a:r>
            <a:r>
              <a:rPr lang="zh-CN" altLang="en-US"/>
              <a:t>的工具，用于将包含普通</a:t>
            </a:r>
            <a:r>
              <a:rPr lang="en-US" altLang="zh-CN"/>
              <a:t>&lt;applet&gt;</a:t>
            </a:r>
            <a:r>
              <a:rPr lang="zh-CN" altLang="en-US"/>
              <a:t>标签的</a:t>
            </a:r>
            <a:r>
              <a:rPr lang="en-US" altLang="zh-CN"/>
              <a:t>HTML</a:t>
            </a:r>
            <a:r>
              <a:rPr lang="zh-CN" altLang="en-US"/>
              <a:t>文件转换成包含对象的文件。在命令行提示符键入命令</a:t>
            </a:r>
            <a:r>
              <a:rPr lang="en-US" altLang="zh-CN"/>
              <a:t>HtmlConverter</a:t>
            </a:r>
            <a:r>
              <a:rPr lang="zh-CN" altLang="en-US"/>
              <a:t>后按回车键，出现如图</a:t>
            </a:r>
            <a:r>
              <a:rPr lang="en-US" altLang="zh-CN"/>
              <a:t>4.12</a:t>
            </a:r>
            <a:r>
              <a:rPr lang="zh-CN" altLang="en-US"/>
              <a:t>所示对话框。</a:t>
            </a:r>
          </a:p>
          <a:p>
            <a:pPr eaLnBrk="1" hangingPunct="1">
              <a:lnSpc>
                <a:spcPct val="138000"/>
              </a:lnSpc>
              <a:spcBef>
                <a:spcPct val="50000"/>
              </a:spcBef>
            </a:pPr>
            <a:r>
              <a:rPr lang="zh-CN" altLang="en-US"/>
              <a:t>        其中：</a:t>
            </a:r>
          </a:p>
          <a:p>
            <a:pPr eaLnBrk="1" hangingPunct="1">
              <a:lnSpc>
                <a:spcPct val="138000"/>
              </a:lnSpc>
              <a:spcBef>
                <a:spcPct val="50000"/>
              </a:spcBef>
            </a:pPr>
            <a:r>
              <a:rPr lang="zh-CN" altLang="en-US"/>
              <a:t>        </a:t>
            </a:r>
            <a:r>
              <a:rPr lang="en-US" altLang="zh-CN"/>
              <a:t>(1) “</a:t>
            </a:r>
            <a:r>
              <a:rPr lang="zh-CN" altLang="en-US"/>
              <a:t>指定文件”为要转换的文件。</a:t>
            </a:r>
          </a:p>
          <a:p>
            <a:pPr eaLnBrk="1" hangingPunct="1">
              <a:lnSpc>
                <a:spcPct val="138000"/>
              </a:lnSpc>
              <a:spcBef>
                <a:spcPct val="50000"/>
              </a:spcBef>
            </a:pPr>
            <a:r>
              <a:rPr lang="zh-CN" altLang="en-US"/>
              <a:t>        </a:t>
            </a:r>
            <a:r>
              <a:rPr lang="en-US" altLang="zh-CN"/>
              <a:t>(2) “</a:t>
            </a:r>
            <a:r>
              <a:rPr lang="zh-CN" altLang="en-US"/>
              <a:t>模板文件”为操作系统和浏览器适用类型，操作系统有</a:t>
            </a:r>
            <a:r>
              <a:rPr lang="en-US" altLang="zh-CN"/>
              <a:t>Windows</a:t>
            </a:r>
            <a:r>
              <a:rPr lang="zh-CN" altLang="en-US"/>
              <a:t>和</a:t>
            </a:r>
            <a:r>
              <a:rPr lang="en-US" altLang="zh-CN"/>
              <a:t>Solaris</a:t>
            </a:r>
            <a:r>
              <a:rPr lang="zh-CN" altLang="en-US"/>
              <a:t>，浏览器分为</a:t>
            </a:r>
            <a:r>
              <a:rPr lang="en-US" altLang="zh-CN"/>
              <a:t>IE</a:t>
            </a:r>
            <a:r>
              <a:rPr lang="zh-CN" altLang="en-US"/>
              <a:t>和</a:t>
            </a:r>
            <a:r>
              <a:rPr lang="en-US" altLang="zh-CN"/>
              <a:t>Netscape</a:t>
            </a:r>
            <a:r>
              <a:rPr lang="zh-CN" altLang="en-US"/>
              <a:t>。本书选择适用于</a:t>
            </a:r>
            <a:r>
              <a:rPr lang="en-US" altLang="zh-CN"/>
              <a:t>Windows</a:t>
            </a:r>
            <a:r>
              <a:rPr lang="zh-CN" altLang="en-US"/>
              <a:t>和</a:t>
            </a:r>
            <a:r>
              <a:rPr lang="en-US" altLang="zh-CN"/>
              <a:t>Solaris</a:t>
            </a:r>
            <a:r>
              <a:rPr lang="zh-CN" altLang="en-US"/>
              <a:t>的</a:t>
            </a:r>
            <a:r>
              <a:rPr lang="en-US" altLang="zh-CN"/>
              <a:t>IE</a:t>
            </a:r>
            <a:r>
              <a:rPr lang="zh-CN" altLang="en-US"/>
              <a:t>浏览器。</a:t>
            </a:r>
          </a:p>
        </p:txBody>
      </p:sp>
    </p:spTree>
  </p:cSld>
  <p:clrMapOvr>
    <a:masterClrMapping/>
  </p:clrMapOvr>
  <p:transition>
    <p:zoom dir="in"/>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2754" name="Text Box 4"/>
          <p:cNvSpPr txBox="1">
            <a:spLocks noChangeArrowheads="1"/>
          </p:cNvSpPr>
          <p:nvPr/>
        </p:nvSpPr>
        <p:spPr bwMode="auto">
          <a:xfrm>
            <a:off x="228600" y="579438"/>
            <a:ext cx="8686800" cy="589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pPr>
            <a:r>
              <a:rPr lang="en-US" altLang="zh-CN"/>
              <a:t>        </a:t>
            </a:r>
            <a:r>
              <a:rPr lang="zh-CN" altLang="en-US"/>
              <a:t>用记事本或者专用的编辑工具如</a:t>
            </a:r>
            <a:r>
              <a:rPr lang="en-US" altLang="zh-CN"/>
              <a:t>EditPlus</a:t>
            </a:r>
            <a:r>
              <a:rPr lang="zh-CN" altLang="en-US"/>
              <a:t>等进行编辑，并将文件存为</a:t>
            </a:r>
            <a:r>
              <a:rPr lang="en-US" altLang="zh-CN"/>
              <a:t>HelloWorld.java</a:t>
            </a:r>
            <a:r>
              <a:rPr lang="zh-CN" altLang="en-US"/>
              <a:t>。建议使用像</a:t>
            </a:r>
            <a:r>
              <a:rPr lang="en-US" altLang="zh-CN"/>
              <a:t>EditPlus</a:t>
            </a:r>
            <a:r>
              <a:rPr lang="zh-CN" altLang="en-US"/>
              <a:t>这样的编辑软件，可使得代码更加清晰且风格良好。</a:t>
            </a:r>
          </a:p>
          <a:p>
            <a:pPr eaLnBrk="1" hangingPunct="1">
              <a:lnSpc>
                <a:spcPct val="110000"/>
              </a:lnSpc>
              <a:spcBef>
                <a:spcPct val="50000"/>
              </a:spcBef>
            </a:pPr>
            <a:r>
              <a:rPr lang="zh-CN" altLang="en-US"/>
              <a:t>        运行“开始”菜单→程序→附件→命令提示符，载入命令行程序，在命令行状态下，进入源程序所在的目录，图</a:t>
            </a:r>
            <a:r>
              <a:rPr lang="en-US" altLang="zh-CN"/>
              <a:t>1.6</a:t>
            </a:r>
            <a:r>
              <a:rPr lang="zh-CN" altLang="en-US"/>
              <a:t>所示的例子程序的目录在“</a:t>
            </a:r>
            <a:r>
              <a:rPr lang="en-US" altLang="zh-CN"/>
              <a:t>E:\_Work\Java\sample”</a:t>
            </a:r>
            <a:r>
              <a:rPr lang="zh-CN" altLang="en-US"/>
              <a:t>下，然后键入命令“</a:t>
            </a:r>
            <a:r>
              <a:rPr lang="en-US" altLang="zh-CN"/>
              <a:t>javac HelloWorld.java”</a:t>
            </a:r>
            <a:r>
              <a:rPr lang="zh-CN" altLang="en-US"/>
              <a:t>。若编译不通过，会产生错误提示。若编译通过，则没有任何提示，同时进入命令行等待状态，如图</a:t>
            </a:r>
            <a:r>
              <a:rPr lang="en-US" altLang="zh-CN"/>
              <a:t>1.6</a:t>
            </a:r>
            <a:r>
              <a:rPr lang="zh-CN" altLang="en-US"/>
              <a:t>所示。这时，命令行虽然没有提示，但在源程序的路径下生成一个新的文件为</a:t>
            </a:r>
            <a:r>
              <a:rPr lang="en-US" altLang="zh-CN"/>
              <a:t>HelloWorld.class</a:t>
            </a:r>
            <a:r>
              <a:rPr lang="zh-CN" altLang="en-US"/>
              <a:t>。这个</a:t>
            </a:r>
            <a:r>
              <a:rPr lang="en-US" altLang="zh-CN"/>
              <a:t>.class</a:t>
            </a:r>
            <a:r>
              <a:rPr lang="zh-CN" altLang="en-US"/>
              <a:t>文件就是编译后生成的类文件，运行此文件，需在命令行状态中键入命令“</a:t>
            </a:r>
            <a:r>
              <a:rPr lang="en-US" altLang="zh-CN"/>
              <a:t>java HelloWorld”</a:t>
            </a:r>
            <a:r>
              <a:rPr lang="zh-CN" altLang="en-US"/>
              <a:t>，然后按回车键，此时程序就会运行并输出“</a:t>
            </a:r>
            <a:r>
              <a:rPr lang="en-US" altLang="zh-CN"/>
              <a:t>Hello World”</a:t>
            </a:r>
            <a:r>
              <a:rPr lang="zh-CN" altLang="en-US"/>
              <a:t>。输出完毕，立即退出程序，进入命令行等待状态，如图</a:t>
            </a:r>
            <a:r>
              <a:rPr lang="en-US" altLang="zh-CN"/>
              <a:t>1.7</a:t>
            </a:r>
            <a:r>
              <a:rPr lang="zh-CN" altLang="en-US"/>
              <a:t>所示。</a:t>
            </a:r>
          </a:p>
        </p:txBody>
      </p:sp>
    </p:spTree>
  </p:cSld>
  <p:clrMapOvr>
    <a:masterClrMapping/>
  </p:clrMapOvr>
  <p:transition>
    <p:blinds/>
  </p:transition>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3218" name="Text Box 2"/>
          <p:cNvSpPr txBox="1">
            <a:spLocks noChangeArrowheads="1"/>
          </p:cNvSpPr>
          <p:nvPr/>
        </p:nvSpPr>
        <p:spPr bwMode="auto">
          <a:xfrm>
            <a:off x="304800" y="609600"/>
            <a:ext cx="86106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(3) </a:t>
            </a:r>
            <a:r>
              <a:rPr lang="zh-CN" altLang="en-US"/>
              <a:t>在“适用于小应用程序的</a:t>
            </a:r>
            <a:r>
              <a:rPr lang="en-US" altLang="zh-CN"/>
              <a:t>Java</a:t>
            </a:r>
            <a:r>
              <a:rPr lang="zh-CN" altLang="en-US"/>
              <a:t>版本”栏中选中第一项“只适用于</a:t>
            </a:r>
            <a:r>
              <a:rPr lang="en-US" altLang="zh-CN"/>
              <a:t>Java1.4.0_01”</a:t>
            </a:r>
            <a:r>
              <a:rPr lang="zh-CN" altLang="en-US"/>
              <a:t>，这是因为作者使用的</a:t>
            </a:r>
            <a:r>
              <a:rPr lang="en-US" altLang="zh-CN"/>
              <a:t>JDK</a:t>
            </a:r>
            <a:r>
              <a:rPr lang="zh-CN" altLang="en-US"/>
              <a:t>安装版本为</a:t>
            </a:r>
            <a:r>
              <a:rPr lang="en-US" altLang="zh-CN"/>
              <a:t>Java1.4.0_01</a:t>
            </a:r>
            <a:r>
              <a:rPr lang="zh-CN" altLang="en-US"/>
              <a:t>。</a:t>
            </a:r>
          </a:p>
          <a:p>
            <a:pPr eaLnBrk="1" hangingPunct="1">
              <a:lnSpc>
                <a:spcPct val="130000"/>
              </a:lnSpc>
              <a:spcBef>
                <a:spcPct val="50000"/>
              </a:spcBef>
            </a:pPr>
            <a:r>
              <a:rPr lang="zh-CN" altLang="en-US"/>
              <a:t>        将这几项进行设置之后，单击“转换”按钮，则将原有的</a:t>
            </a:r>
            <a:r>
              <a:rPr lang="en-US" altLang="zh-CN"/>
              <a:t>UseImage.html</a:t>
            </a:r>
            <a:r>
              <a:rPr lang="zh-CN" altLang="en-US"/>
              <a:t>文件内容转换为：</a:t>
            </a:r>
          </a:p>
          <a:p>
            <a:pPr lvl="1" eaLnBrk="1" hangingPunct="1">
              <a:spcBef>
                <a:spcPct val="50000"/>
              </a:spcBef>
            </a:pPr>
            <a:r>
              <a:rPr lang="en-US" altLang="zh-CN"/>
              <a:t>&lt;html&gt;</a:t>
            </a:r>
          </a:p>
          <a:p>
            <a:pPr lvl="1" eaLnBrk="1" hangingPunct="1">
              <a:spcBef>
                <a:spcPct val="50000"/>
              </a:spcBef>
            </a:pPr>
            <a:r>
              <a:rPr lang="en-US" altLang="zh-CN"/>
              <a:t>&lt;body&gt;</a:t>
            </a:r>
          </a:p>
          <a:p>
            <a:pPr lvl="1" eaLnBrk="1" hangingPunct="1">
              <a:spcBef>
                <a:spcPct val="50000"/>
              </a:spcBef>
            </a:pPr>
            <a:r>
              <a:rPr lang="en-US" altLang="zh-CN"/>
              <a:t>&lt;!--"CONVERTED_APPLET"--&gt;</a:t>
            </a:r>
          </a:p>
          <a:p>
            <a:pPr lvl="1" eaLnBrk="1" hangingPunct="1">
              <a:spcBef>
                <a:spcPct val="50000"/>
              </a:spcBef>
            </a:pPr>
            <a:r>
              <a:rPr lang="en-US" altLang="zh-CN"/>
              <a:t>&lt;!-- HTML CONVERTER --&gt;</a:t>
            </a:r>
          </a:p>
          <a:p>
            <a:pPr lvl="1" eaLnBrk="1" hangingPunct="1">
              <a:spcBef>
                <a:spcPct val="50000"/>
              </a:spcBef>
            </a:pPr>
            <a:r>
              <a:rPr lang="en-US" altLang="zh-CN"/>
              <a:t>&lt;OBJECT</a:t>
            </a:r>
          </a:p>
        </p:txBody>
      </p:sp>
    </p:spTree>
  </p:cSld>
  <p:clrMapOvr>
    <a:masterClrMapping/>
  </p:clrMapOvr>
  <p:transition>
    <p:zoom dir="in"/>
  </p:transition>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4242" name="Text Box 2"/>
          <p:cNvSpPr txBox="1">
            <a:spLocks noChangeArrowheads="1"/>
          </p:cNvSpPr>
          <p:nvPr/>
        </p:nvSpPr>
        <p:spPr bwMode="auto">
          <a:xfrm>
            <a:off x="365125" y="669925"/>
            <a:ext cx="8550275" cy="458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68000"/>
              </a:lnSpc>
            </a:pPr>
            <a:r>
              <a:rPr lang="en-US" altLang="zh-CN" sz="2200"/>
              <a:t>     classid="clsid:CAFEEFAC-0014-0000-0001-ABCDEFFEDCBA"</a:t>
            </a:r>
          </a:p>
          <a:p>
            <a:pPr eaLnBrk="1" hangingPunct="1">
              <a:lnSpc>
                <a:spcPct val="168000"/>
              </a:lnSpc>
            </a:pPr>
            <a:r>
              <a:rPr lang="en-US" altLang="zh-CN" sz="2200"/>
              <a:t>     WIDTH = 300 HEIGHT = 200 </a:t>
            </a:r>
          </a:p>
          <a:p>
            <a:pPr eaLnBrk="1" hangingPunct="1">
              <a:lnSpc>
                <a:spcPct val="168000"/>
              </a:lnSpc>
            </a:pPr>
            <a:r>
              <a:rPr lang="en-US" altLang="zh-CN" sz="2200"/>
              <a:t>     codebase="http://java.sun.com/products/plugin/autodl/jinstall-1_4_0_01-win.cab#Version=1,4,0,10"&gt;</a:t>
            </a:r>
          </a:p>
          <a:p>
            <a:pPr eaLnBrk="1" hangingPunct="1">
              <a:lnSpc>
                <a:spcPct val="168000"/>
              </a:lnSpc>
            </a:pPr>
            <a:r>
              <a:rPr lang="en-US" altLang="zh-CN" sz="2200"/>
              <a:t>&lt;PARAM NAME = CODE VALUE = "UseImage.class" &gt;</a:t>
            </a:r>
          </a:p>
          <a:p>
            <a:pPr eaLnBrk="1" hangingPunct="1">
              <a:lnSpc>
                <a:spcPct val="168000"/>
              </a:lnSpc>
            </a:pPr>
            <a:r>
              <a:rPr lang="en-US" altLang="zh-CN" sz="2200"/>
              <a:t>&lt;PARAM NAME = ARCHIVE VALUE = "UseImage.jar" &gt;</a:t>
            </a:r>
          </a:p>
          <a:p>
            <a:pPr eaLnBrk="1" hangingPunct="1">
              <a:lnSpc>
                <a:spcPct val="168000"/>
              </a:lnSpc>
            </a:pPr>
            <a:r>
              <a:rPr lang="en-US" altLang="zh-CN" sz="2200"/>
              <a:t>&lt;PARAM NAME="type" VALUE="application/x-java-applet;jpi-version=1.4.0_01"&gt;</a:t>
            </a:r>
          </a:p>
        </p:txBody>
      </p:sp>
    </p:spTree>
  </p:cSld>
  <p:clrMapOvr>
    <a:masterClrMapping/>
  </p:clrMapOvr>
  <p:transition>
    <p:zoom dir="in"/>
  </p:transition>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5266" name="Text Box 2"/>
          <p:cNvSpPr txBox="1">
            <a:spLocks noChangeArrowheads="1"/>
          </p:cNvSpPr>
          <p:nvPr/>
        </p:nvSpPr>
        <p:spPr bwMode="auto">
          <a:xfrm>
            <a:off x="533400" y="533400"/>
            <a:ext cx="8458200" cy="571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68000"/>
              </a:lnSpc>
            </a:pPr>
            <a:r>
              <a:rPr lang="en-US" altLang="zh-CN" sz="2200"/>
              <a:t>&lt;PARAM NAME="scriptable" VALUE="false"&gt;</a:t>
            </a:r>
          </a:p>
          <a:p>
            <a:pPr eaLnBrk="1" hangingPunct="1">
              <a:lnSpc>
                <a:spcPct val="168000"/>
              </a:lnSpc>
            </a:pPr>
            <a:r>
              <a:rPr lang="en-US" altLang="zh-CN" sz="2200"/>
              <a:t>&lt;/OBJECT&gt;</a:t>
            </a:r>
          </a:p>
          <a:p>
            <a:pPr eaLnBrk="1" hangingPunct="1">
              <a:lnSpc>
                <a:spcPct val="168000"/>
              </a:lnSpc>
            </a:pPr>
            <a:r>
              <a:rPr lang="en-US" altLang="zh-CN" sz="2200"/>
              <a:t>&lt;!--</a:t>
            </a:r>
          </a:p>
          <a:p>
            <a:pPr eaLnBrk="1" hangingPunct="1">
              <a:lnSpc>
                <a:spcPct val="168000"/>
              </a:lnSpc>
            </a:pPr>
            <a:r>
              <a:rPr lang="en-US" altLang="zh-CN" sz="2200"/>
              <a:t>&lt;APPLET CODE = "UseImage.class" ARCHIVE = "UseImage.jar" WIDTH = 300 HEIGHT = 200&gt;</a:t>
            </a:r>
          </a:p>
          <a:p>
            <a:pPr eaLnBrk="1" hangingPunct="1">
              <a:lnSpc>
                <a:spcPct val="168000"/>
              </a:lnSpc>
            </a:pPr>
            <a:r>
              <a:rPr lang="en-US" altLang="zh-CN" sz="2200"/>
              <a:t>&lt;/APPLET&gt;</a:t>
            </a:r>
          </a:p>
          <a:p>
            <a:pPr eaLnBrk="1" hangingPunct="1">
              <a:lnSpc>
                <a:spcPct val="168000"/>
              </a:lnSpc>
            </a:pPr>
            <a:r>
              <a:rPr lang="en-US" altLang="zh-CN" sz="2200"/>
              <a:t>--&gt;</a:t>
            </a:r>
          </a:p>
          <a:p>
            <a:pPr eaLnBrk="1" hangingPunct="1">
              <a:lnSpc>
                <a:spcPct val="168000"/>
              </a:lnSpc>
            </a:pPr>
            <a:r>
              <a:rPr lang="en-US" altLang="zh-CN" sz="2200"/>
              <a:t>&lt;!--"END_CONVERTED_APPLET"--&gt;</a:t>
            </a:r>
          </a:p>
          <a:p>
            <a:pPr eaLnBrk="1" hangingPunct="1">
              <a:lnSpc>
                <a:spcPct val="168000"/>
              </a:lnSpc>
            </a:pPr>
            <a:r>
              <a:rPr lang="en-US" altLang="zh-CN" sz="2200"/>
              <a:t>&lt;/body&gt;</a:t>
            </a:r>
          </a:p>
          <a:p>
            <a:pPr eaLnBrk="1" hangingPunct="1">
              <a:lnSpc>
                <a:spcPct val="168000"/>
              </a:lnSpc>
            </a:pPr>
            <a:r>
              <a:rPr lang="en-US" altLang="zh-CN" sz="2200"/>
              <a:t>&lt;/html&gt;</a:t>
            </a:r>
          </a:p>
        </p:txBody>
      </p:sp>
    </p:spTree>
  </p:cSld>
  <p:clrMapOvr>
    <a:masterClrMapping/>
  </p:clrMapOvr>
  <p:transition>
    <p:zoom dir="in"/>
  </p:transition>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9" name="Text Box 2"/>
          <p:cNvSpPr txBox="1">
            <a:spLocks noChangeArrowheads="1"/>
          </p:cNvSpPr>
          <p:nvPr/>
        </p:nvSpPr>
        <p:spPr bwMode="auto">
          <a:xfrm>
            <a:off x="7924800" y="990600"/>
            <a:ext cx="549275" cy="436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4.12  HtmlConverter</a:t>
            </a:r>
            <a:r>
              <a:rPr lang="zh-CN" altLang="en-US"/>
              <a:t>工具界面</a:t>
            </a:r>
          </a:p>
        </p:txBody>
      </p:sp>
      <p:graphicFrame>
        <p:nvGraphicFramePr>
          <p:cNvPr id="55298" name="Object 3"/>
          <p:cNvGraphicFramePr>
            <a:graphicFrameLocks noChangeAspect="1"/>
          </p:cNvGraphicFramePr>
          <p:nvPr/>
        </p:nvGraphicFramePr>
        <p:xfrm>
          <a:off x="2001838" y="0"/>
          <a:ext cx="5140325" cy="6858000"/>
        </p:xfrm>
        <a:graphic>
          <a:graphicData uri="http://schemas.openxmlformats.org/presentationml/2006/ole">
            <mc:AlternateContent xmlns:mc="http://schemas.openxmlformats.org/markup-compatibility/2006">
              <mc:Choice xmlns:v="urn:schemas-microsoft-com:vml" Requires="v">
                <p:oleObj spid="_x0000_s55300" name="Bitmap Image" r:id="rId3" imgW="3718095" imgH="4952381" progId="Paint.Picture">
                  <p:embed/>
                </p:oleObj>
              </mc:Choice>
              <mc:Fallback>
                <p:oleObj name="Bitmap Image" r:id="rId3" imgW="3718095" imgH="4952381"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1838" y="0"/>
                        <a:ext cx="5140325" cy="685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6290" name="Text Box 2"/>
          <p:cNvSpPr txBox="1">
            <a:spLocks noChangeArrowheads="1"/>
          </p:cNvSpPr>
          <p:nvPr/>
        </p:nvSpPr>
        <p:spPr bwMode="auto">
          <a:xfrm>
            <a:off x="381000" y="657225"/>
            <a:ext cx="8534400"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70000"/>
              </a:lnSpc>
              <a:spcBef>
                <a:spcPct val="50000"/>
              </a:spcBef>
            </a:pPr>
            <a:r>
              <a:rPr lang="zh-CN" altLang="en-US"/>
              <a:t>其中</a:t>
            </a:r>
            <a:r>
              <a:rPr lang="en-US" altLang="zh-CN"/>
              <a:t>codebase="http://java.sun.com/products/plugin/autodl/jinstall-1_4_0_01-win.cab#Version=1</a:t>
            </a:r>
            <a:r>
              <a:rPr lang="zh-CN" altLang="en-US"/>
              <a:t>，</a:t>
            </a:r>
            <a:r>
              <a:rPr lang="en-US" altLang="zh-CN"/>
              <a:t>4, 0, 10"&gt;</a:t>
            </a:r>
            <a:r>
              <a:rPr lang="zh-CN" altLang="en-US"/>
              <a:t>表示如果客户端浏览器不存在此插件，可以从</a:t>
            </a:r>
            <a:r>
              <a:rPr lang="en-US" altLang="zh-CN"/>
              <a:t>codebase</a:t>
            </a:r>
            <a:r>
              <a:rPr lang="zh-CN" altLang="en-US"/>
              <a:t>指定的网址下载，由上述语句行可以看出</a:t>
            </a:r>
            <a:r>
              <a:rPr lang="en-US" altLang="zh-CN"/>
              <a:t>HtmlConverter</a:t>
            </a:r>
            <a:r>
              <a:rPr lang="zh-CN" altLang="en-US"/>
              <a:t>生成的插件文件的插件下载地址为</a:t>
            </a:r>
            <a:r>
              <a:rPr lang="en-US" altLang="zh-CN"/>
              <a:t>Sun</a:t>
            </a:r>
            <a:r>
              <a:rPr lang="zh-CN" altLang="en-US"/>
              <a:t>公司的网站。如果本机上放置了插件的安装程序，那么此处可以改为从本机下载，以加快下载速度。如果在网站上发布你的</a:t>
            </a:r>
            <a:r>
              <a:rPr lang="en-US" altLang="zh-CN"/>
              <a:t>Applet</a:t>
            </a:r>
            <a:r>
              <a:rPr lang="zh-CN" altLang="en-US"/>
              <a:t>的网页，建议使用插件方式载入</a:t>
            </a:r>
            <a:r>
              <a:rPr lang="en-US" altLang="zh-CN"/>
              <a:t>Applet</a:t>
            </a:r>
            <a:r>
              <a:rPr lang="zh-CN" altLang="en-US"/>
              <a:t>，可以与多种浏览器兼容。</a:t>
            </a:r>
          </a:p>
        </p:txBody>
      </p:sp>
      <p:sp>
        <p:nvSpPr>
          <p:cNvPr id="396291" name="AutoShape 3">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7314" name="Rectangle 2"/>
          <p:cNvSpPr>
            <a:spLocks noChangeArrowheads="1"/>
          </p:cNvSpPr>
          <p:nvPr/>
        </p:nvSpPr>
        <p:spPr bwMode="auto">
          <a:xfrm>
            <a:off x="3217863" y="792163"/>
            <a:ext cx="27082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4.8  JAR </a:t>
            </a:r>
            <a:r>
              <a:rPr lang="zh-CN" altLang="en-US" sz="3200" b="1"/>
              <a:t>文 件</a:t>
            </a:r>
          </a:p>
        </p:txBody>
      </p:sp>
      <p:sp>
        <p:nvSpPr>
          <p:cNvPr id="397315" name="Text Box 3"/>
          <p:cNvSpPr txBox="1">
            <a:spLocks noChangeArrowheads="1"/>
          </p:cNvSpPr>
          <p:nvPr/>
        </p:nvSpPr>
        <p:spPr bwMode="auto">
          <a:xfrm>
            <a:off x="304800" y="1666875"/>
            <a:ext cx="86106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80000"/>
              </a:lnSpc>
              <a:spcBef>
                <a:spcPct val="50000"/>
              </a:spcBef>
            </a:pPr>
            <a:r>
              <a:rPr lang="en-US" altLang="zh-CN" b="1"/>
              <a:t>4.8.1  </a:t>
            </a:r>
            <a:r>
              <a:rPr lang="zh-CN" altLang="en-US" b="1"/>
              <a:t>操作</a:t>
            </a:r>
            <a:r>
              <a:rPr lang="en-US" altLang="zh-CN" b="1"/>
              <a:t>JAR</a:t>
            </a:r>
            <a:r>
              <a:rPr lang="zh-CN" altLang="en-US" b="1"/>
              <a:t>文件</a:t>
            </a:r>
          </a:p>
          <a:p>
            <a:pPr eaLnBrk="1" hangingPunct="1">
              <a:lnSpc>
                <a:spcPct val="180000"/>
              </a:lnSpc>
              <a:spcBef>
                <a:spcPct val="50000"/>
              </a:spcBef>
            </a:pPr>
            <a:r>
              <a:rPr lang="zh-CN" altLang="en-US"/>
              <a:t>        在</a:t>
            </a:r>
            <a:r>
              <a:rPr lang="en-US" altLang="zh-CN"/>
              <a:t>JDK</a:t>
            </a:r>
            <a:r>
              <a:rPr lang="zh-CN" altLang="en-US"/>
              <a:t>的安装目录的</a:t>
            </a:r>
            <a:r>
              <a:rPr lang="en-US" altLang="zh-CN"/>
              <a:t>bin</a:t>
            </a:r>
            <a:r>
              <a:rPr lang="zh-CN" altLang="en-US"/>
              <a:t>子目录下有一个</a:t>
            </a:r>
            <a:r>
              <a:rPr lang="en-US" altLang="zh-CN"/>
              <a:t>jar.exe</a:t>
            </a:r>
            <a:r>
              <a:rPr lang="zh-CN" altLang="en-US"/>
              <a:t>文件，这就是</a:t>
            </a:r>
            <a:r>
              <a:rPr lang="en-US" altLang="zh-CN"/>
              <a:t>JAR</a:t>
            </a:r>
            <a:r>
              <a:rPr lang="zh-CN" altLang="en-US"/>
              <a:t>文件的操作工具，用它及一系列选项来实现对</a:t>
            </a:r>
            <a:r>
              <a:rPr lang="en-US" altLang="zh-CN"/>
              <a:t>JAR</a:t>
            </a:r>
            <a:r>
              <a:rPr lang="zh-CN" altLang="en-US"/>
              <a:t>文件的操作。</a:t>
            </a:r>
            <a:r>
              <a:rPr lang="en-US" altLang="zh-CN"/>
              <a:t>jar</a:t>
            </a:r>
            <a:r>
              <a:rPr lang="zh-CN" altLang="en-US"/>
              <a:t>命令的格式如下：</a:t>
            </a:r>
          </a:p>
          <a:p>
            <a:pPr eaLnBrk="1" hangingPunct="1">
              <a:lnSpc>
                <a:spcPct val="180000"/>
              </a:lnSpc>
              <a:spcBef>
                <a:spcPct val="50000"/>
              </a:spcBef>
            </a:pPr>
            <a:r>
              <a:rPr lang="en-US" altLang="zh-CN"/>
              <a:t>jar {ctxu}[vfm0M] [jar-</a:t>
            </a:r>
            <a:r>
              <a:rPr lang="zh-CN" altLang="en-US"/>
              <a:t>文件</a:t>
            </a:r>
            <a:r>
              <a:rPr lang="en-US" altLang="zh-CN"/>
              <a:t>] [manifest-</a:t>
            </a:r>
            <a:r>
              <a:rPr lang="zh-CN" altLang="en-US"/>
              <a:t>文件</a:t>
            </a:r>
            <a:r>
              <a:rPr lang="en-US" altLang="zh-CN"/>
              <a:t>] [-C </a:t>
            </a:r>
            <a:r>
              <a:rPr lang="zh-CN" altLang="en-US"/>
              <a:t>目录</a:t>
            </a:r>
            <a:r>
              <a:rPr lang="en-US" altLang="zh-CN"/>
              <a:t>] </a:t>
            </a:r>
            <a:r>
              <a:rPr lang="zh-CN" altLang="en-US"/>
              <a:t>文件名 </a:t>
            </a:r>
            <a:r>
              <a:rPr lang="en-US" altLang="zh-CN"/>
              <a:t>...</a:t>
            </a:r>
          </a:p>
        </p:txBody>
      </p:sp>
    </p:spTree>
  </p:cSld>
  <p:clrMapOvr>
    <a:masterClrMapping/>
  </p:clrMapOvr>
  <p:transition>
    <p:zoom dir="in"/>
  </p:transition>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8338" name="Text Box 2"/>
          <p:cNvSpPr txBox="1">
            <a:spLocks noChangeArrowheads="1"/>
          </p:cNvSpPr>
          <p:nvPr/>
        </p:nvSpPr>
        <p:spPr bwMode="auto">
          <a:xfrm>
            <a:off x="1535113" y="533400"/>
            <a:ext cx="6073775"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zh-CN" altLang="en-US"/>
              <a:t>其中：</a:t>
            </a:r>
          </a:p>
          <a:p>
            <a:pPr eaLnBrk="1" hangingPunct="1">
              <a:lnSpc>
                <a:spcPct val="200000"/>
              </a:lnSpc>
            </a:pPr>
            <a:r>
              <a:rPr lang="en-US" altLang="zh-CN"/>
              <a:t>(1)  ctxu</a:t>
            </a:r>
            <a:r>
              <a:rPr lang="zh-CN" altLang="en-US"/>
              <a:t>四者必选其一，各选项的含义如下：</a:t>
            </a:r>
          </a:p>
          <a:p>
            <a:pPr eaLnBrk="1" hangingPunct="1">
              <a:lnSpc>
                <a:spcPct val="200000"/>
              </a:lnSpc>
            </a:pPr>
            <a:r>
              <a:rPr lang="zh-CN" altLang="en-US"/>
              <a:t>      </a:t>
            </a:r>
            <a:r>
              <a:rPr lang="en-US" altLang="zh-CN"/>
              <a:t>-c  </a:t>
            </a:r>
            <a:r>
              <a:rPr lang="zh-CN" altLang="en-US"/>
              <a:t>创建新的存档；</a:t>
            </a:r>
          </a:p>
          <a:p>
            <a:pPr eaLnBrk="1" hangingPunct="1">
              <a:lnSpc>
                <a:spcPct val="200000"/>
              </a:lnSpc>
            </a:pPr>
            <a:r>
              <a:rPr lang="zh-CN" altLang="en-US"/>
              <a:t>      </a:t>
            </a:r>
            <a:r>
              <a:rPr lang="en-US" altLang="zh-CN"/>
              <a:t>-t  </a:t>
            </a:r>
            <a:r>
              <a:rPr lang="zh-CN" altLang="en-US"/>
              <a:t>列出存档内容的列表；</a:t>
            </a:r>
          </a:p>
          <a:p>
            <a:pPr eaLnBrk="1" hangingPunct="1">
              <a:lnSpc>
                <a:spcPct val="200000"/>
              </a:lnSpc>
            </a:pPr>
            <a:r>
              <a:rPr lang="zh-CN" altLang="en-US"/>
              <a:t>      </a:t>
            </a:r>
            <a:r>
              <a:rPr lang="en-US" altLang="zh-CN"/>
              <a:t>-x  </a:t>
            </a:r>
            <a:r>
              <a:rPr lang="zh-CN" altLang="en-US"/>
              <a:t>展开存档中命名的</a:t>
            </a:r>
            <a:r>
              <a:rPr lang="en-US" altLang="zh-CN"/>
              <a:t>(</a:t>
            </a:r>
            <a:r>
              <a:rPr lang="zh-CN" altLang="en-US"/>
              <a:t>或所有的</a:t>
            </a:r>
            <a:r>
              <a:rPr lang="en-US" altLang="zh-CN"/>
              <a:t>)</a:t>
            </a:r>
            <a:r>
              <a:rPr lang="zh-CN" altLang="en-US"/>
              <a:t>文件；</a:t>
            </a:r>
          </a:p>
          <a:p>
            <a:pPr eaLnBrk="1" hangingPunct="1">
              <a:lnSpc>
                <a:spcPct val="200000"/>
              </a:lnSpc>
            </a:pPr>
            <a:r>
              <a:rPr lang="zh-CN" altLang="en-US"/>
              <a:t>      </a:t>
            </a:r>
            <a:r>
              <a:rPr lang="en-US" altLang="zh-CN"/>
              <a:t>-u  </a:t>
            </a:r>
            <a:r>
              <a:rPr lang="zh-CN" altLang="en-US"/>
              <a:t>更新已存在的存档。</a:t>
            </a:r>
          </a:p>
        </p:txBody>
      </p:sp>
    </p:spTree>
  </p:cSld>
  <p:clrMapOvr>
    <a:masterClrMapping/>
  </p:clrMapOvr>
  <p:transition>
    <p:zoom dir="in"/>
  </p:transition>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62" name="Text Box 2"/>
          <p:cNvSpPr txBox="1">
            <a:spLocks noChangeArrowheads="1"/>
          </p:cNvSpPr>
          <p:nvPr/>
        </p:nvSpPr>
        <p:spPr bwMode="auto">
          <a:xfrm>
            <a:off x="1127125" y="574675"/>
            <a:ext cx="7010400" cy="463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78000"/>
              </a:lnSpc>
            </a:pPr>
            <a:r>
              <a:rPr lang="en-US" altLang="zh-CN"/>
              <a:t>(2)  	vfm0M</a:t>
            </a:r>
            <a:r>
              <a:rPr lang="zh-CN" altLang="en-US"/>
              <a:t>为可选项，各选项的含义如下：</a:t>
            </a:r>
          </a:p>
          <a:p>
            <a:pPr eaLnBrk="1" hangingPunct="1">
              <a:lnSpc>
                <a:spcPct val="178000"/>
              </a:lnSpc>
            </a:pPr>
            <a:r>
              <a:rPr lang="zh-CN" altLang="en-US"/>
              <a:t>    	</a:t>
            </a:r>
            <a:r>
              <a:rPr lang="en-US" altLang="zh-CN"/>
              <a:t>-v  </a:t>
            </a:r>
            <a:r>
              <a:rPr lang="zh-CN" altLang="en-US"/>
              <a:t>生成详细输出到标准输出上；</a:t>
            </a:r>
          </a:p>
          <a:p>
            <a:pPr eaLnBrk="1" hangingPunct="1">
              <a:lnSpc>
                <a:spcPct val="178000"/>
              </a:lnSpc>
            </a:pPr>
            <a:r>
              <a:rPr lang="zh-CN" altLang="en-US"/>
              <a:t>    	</a:t>
            </a:r>
            <a:r>
              <a:rPr lang="en-US" altLang="zh-CN"/>
              <a:t>-f  </a:t>
            </a:r>
            <a:r>
              <a:rPr lang="zh-CN" altLang="en-US"/>
              <a:t>指定存档文件名；</a:t>
            </a:r>
          </a:p>
          <a:p>
            <a:pPr eaLnBrk="1" hangingPunct="1">
              <a:lnSpc>
                <a:spcPct val="178000"/>
              </a:lnSpc>
            </a:pPr>
            <a:r>
              <a:rPr lang="zh-CN" altLang="en-US"/>
              <a:t>    	</a:t>
            </a:r>
            <a:r>
              <a:rPr lang="en-US" altLang="zh-CN"/>
              <a:t>-m  </a:t>
            </a:r>
            <a:r>
              <a:rPr lang="zh-CN" altLang="en-US"/>
              <a:t>包含来自标明文件的标明信息；</a:t>
            </a:r>
          </a:p>
          <a:p>
            <a:pPr eaLnBrk="1" hangingPunct="1">
              <a:lnSpc>
                <a:spcPct val="178000"/>
              </a:lnSpc>
            </a:pPr>
            <a:r>
              <a:rPr lang="zh-CN" altLang="en-US"/>
              <a:t>    	</a:t>
            </a:r>
            <a:r>
              <a:rPr lang="en-US" altLang="zh-CN"/>
              <a:t>-0  </a:t>
            </a:r>
            <a:r>
              <a:rPr lang="zh-CN" altLang="en-US"/>
              <a:t>只存储方式，未用</a:t>
            </a:r>
            <a:r>
              <a:rPr lang="en-US" altLang="zh-CN"/>
              <a:t>ZIP</a:t>
            </a:r>
            <a:r>
              <a:rPr lang="zh-CN" altLang="en-US"/>
              <a:t>压缩格式；</a:t>
            </a:r>
          </a:p>
          <a:p>
            <a:pPr eaLnBrk="1" hangingPunct="1">
              <a:lnSpc>
                <a:spcPct val="178000"/>
              </a:lnSpc>
            </a:pPr>
            <a:r>
              <a:rPr lang="zh-CN" altLang="en-US"/>
              <a:t>    	</a:t>
            </a:r>
            <a:r>
              <a:rPr lang="en-US" altLang="zh-CN"/>
              <a:t>-M  </a:t>
            </a:r>
            <a:r>
              <a:rPr lang="zh-CN" altLang="en-US"/>
              <a:t>不产生所有项的清单</a:t>
            </a:r>
            <a:r>
              <a:rPr lang="en-US" altLang="zh-CN"/>
              <a:t>(manifest)</a:t>
            </a:r>
            <a:r>
              <a:rPr lang="zh-CN" altLang="en-US"/>
              <a:t>文件；</a:t>
            </a:r>
          </a:p>
          <a:p>
            <a:pPr eaLnBrk="1" hangingPunct="1">
              <a:lnSpc>
                <a:spcPct val="178000"/>
              </a:lnSpc>
            </a:pPr>
            <a:r>
              <a:rPr lang="zh-CN" altLang="en-US"/>
              <a:t>    	</a:t>
            </a:r>
            <a:r>
              <a:rPr lang="en-US" altLang="zh-CN"/>
              <a:t>-C  </a:t>
            </a:r>
            <a:r>
              <a:rPr lang="zh-CN" altLang="en-US"/>
              <a:t>改变到指定的目录，并且包含下列文件。</a:t>
            </a:r>
          </a:p>
        </p:txBody>
      </p:sp>
    </p:spTree>
  </p:cSld>
  <p:clrMapOvr>
    <a:masterClrMapping/>
  </p:clrMapOvr>
  <p:transition>
    <p:zoom dir="in"/>
  </p:transition>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0386" name="Text Box 2"/>
          <p:cNvSpPr txBox="1">
            <a:spLocks noChangeArrowheads="1"/>
          </p:cNvSpPr>
          <p:nvPr/>
        </p:nvSpPr>
        <p:spPr bwMode="auto">
          <a:xfrm>
            <a:off x="304800" y="527050"/>
            <a:ext cx="8610600"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a:t>      (3) </a:t>
            </a:r>
            <a:r>
              <a:rPr lang="zh-CN" altLang="en-US"/>
              <a:t>清单</a:t>
            </a:r>
            <a:r>
              <a:rPr lang="en-US" altLang="zh-CN"/>
              <a:t>(manifest)</a:t>
            </a:r>
            <a:r>
              <a:rPr lang="zh-CN" altLang="en-US"/>
              <a:t>文件名和存档文件名都需要指定，指定的顺序依照命令行中“</a:t>
            </a:r>
            <a:r>
              <a:rPr lang="en-US" altLang="zh-CN"/>
              <a:t>m”</a:t>
            </a:r>
            <a:r>
              <a:rPr lang="zh-CN" altLang="en-US"/>
              <a:t>和“</a:t>
            </a:r>
            <a:r>
              <a:rPr lang="en-US" altLang="zh-CN"/>
              <a:t>f”</a:t>
            </a:r>
            <a:r>
              <a:rPr lang="zh-CN" altLang="en-US"/>
              <a:t>标志的顺序。</a:t>
            </a:r>
          </a:p>
          <a:p>
            <a:pPr eaLnBrk="1" hangingPunct="1">
              <a:lnSpc>
                <a:spcPct val="120000"/>
              </a:lnSpc>
              <a:spcBef>
                <a:spcPct val="50000"/>
              </a:spcBef>
            </a:pPr>
            <a:r>
              <a:rPr lang="zh-CN" altLang="en-US"/>
              <a:t>      例如：</a:t>
            </a:r>
          </a:p>
          <a:p>
            <a:pPr eaLnBrk="1" hangingPunct="1">
              <a:lnSpc>
                <a:spcPct val="120000"/>
              </a:lnSpc>
              <a:spcBef>
                <a:spcPct val="50000"/>
              </a:spcBef>
            </a:pPr>
            <a:r>
              <a:rPr lang="zh-CN" altLang="en-US"/>
              <a:t>      ① 将两个</a:t>
            </a:r>
            <a:r>
              <a:rPr lang="en-US" altLang="zh-CN"/>
              <a:t>class</a:t>
            </a:r>
            <a:r>
              <a:rPr lang="zh-CN" altLang="en-US"/>
              <a:t>文件存档到一个名为“</a:t>
            </a:r>
            <a:r>
              <a:rPr lang="en-US" altLang="zh-CN"/>
              <a:t>classes.jar”</a:t>
            </a:r>
            <a:r>
              <a:rPr lang="zh-CN" altLang="en-US"/>
              <a:t>的存档文件中：</a:t>
            </a:r>
          </a:p>
          <a:p>
            <a:pPr eaLnBrk="1" hangingPunct="1">
              <a:lnSpc>
                <a:spcPct val="120000"/>
              </a:lnSpc>
              <a:spcBef>
                <a:spcPct val="50000"/>
              </a:spcBef>
            </a:pPr>
            <a:r>
              <a:rPr lang="zh-CN" altLang="en-US"/>
              <a:t>       </a:t>
            </a:r>
            <a:r>
              <a:rPr lang="en-US" altLang="zh-CN"/>
              <a:t>jar cvf classes.jar Foo.class Bar.class</a:t>
            </a:r>
          </a:p>
          <a:p>
            <a:pPr eaLnBrk="1" hangingPunct="1">
              <a:lnSpc>
                <a:spcPct val="120000"/>
              </a:lnSpc>
              <a:spcBef>
                <a:spcPct val="50000"/>
              </a:spcBef>
            </a:pPr>
            <a:r>
              <a:rPr lang="en-US" altLang="zh-CN"/>
              <a:t>      ② </a:t>
            </a:r>
            <a:r>
              <a:rPr lang="zh-CN" altLang="en-US"/>
              <a:t>用一个存在的清单</a:t>
            </a:r>
            <a:r>
              <a:rPr lang="en-US" altLang="zh-CN"/>
              <a:t>(manifest)</a:t>
            </a:r>
            <a:r>
              <a:rPr lang="zh-CN" altLang="en-US"/>
              <a:t>文件“</a:t>
            </a:r>
            <a:r>
              <a:rPr lang="en-US" altLang="zh-CN"/>
              <a:t>mymanifest”</a:t>
            </a:r>
            <a:r>
              <a:rPr lang="zh-CN" altLang="en-US"/>
              <a:t>将</a:t>
            </a:r>
            <a:r>
              <a:rPr lang="en-US" altLang="zh-CN"/>
              <a:t>foo/</a:t>
            </a:r>
            <a:r>
              <a:rPr lang="zh-CN" altLang="en-US"/>
              <a:t>目录下的所有文件存档到一个名为“</a:t>
            </a:r>
            <a:r>
              <a:rPr lang="en-US" altLang="zh-CN"/>
              <a:t>classes.jar”</a:t>
            </a:r>
            <a:r>
              <a:rPr lang="zh-CN" altLang="en-US"/>
              <a:t>的存档文件中：</a:t>
            </a:r>
          </a:p>
          <a:p>
            <a:pPr eaLnBrk="1" hangingPunct="1">
              <a:lnSpc>
                <a:spcPct val="120000"/>
              </a:lnSpc>
              <a:spcBef>
                <a:spcPct val="50000"/>
              </a:spcBef>
            </a:pPr>
            <a:r>
              <a:rPr lang="zh-CN" altLang="en-US"/>
              <a:t>       </a:t>
            </a:r>
            <a:r>
              <a:rPr lang="en-US" altLang="zh-CN"/>
              <a:t>jar cvfm classes.jar mymanifest -C foo/ .</a:t>
            </a:r>
          </a:p>
          <a:p>
            <a:pPr eaLnBrk="1" hangingPunct="1">
              <a:lnSpc>
                <a:spcPct val="120000"/>
              </a:lnSpc>
              <a:spcBef>
                <a:spcPct val="50000"/>
              </a:spcBef>
            </a:pPr>
            <a:r>
              <a:rPr lang="en-US" altLang="zh-CN"/>
              <a:t>       </a:t>
            </a:r>
            <a:r>
              <a:rPr lang="zh-CN" altLang="en-US"/>
              <a:t>对</a:t>
            </a:r>
            <a:r>
              <a:rPr lang="en-US" altLang="zh-CN"/>
              <a:t>JAR</a:t>
            </a:r>
            <a:r>
              <a:rPr lang="zh-CN" altLang="en-US"/>
              <a:t>文件常用的操作有三种：创建</a:t>
            </a:r>
            <a:r>
              <a:rPr lang="en-US" altLang="zh-CN"/>
              <a:t>JAR</a:t>
            </a:r>
            <a:r>
              <a:rPr lang="zh-CN" altLang="en-US"/>
              <a:t>文件、列出</a:t>
            </a:r>
            <a:r>
              <a:rPr lang="en-US" altLang="zh-CN"/>
              <a:t>JAR</a:t>
            </a:r>
            <a:r>
              <a:rPr lang="zh-CN" altLang="en-US"/>
              <a:t>文件和抽取</a:t>
            </a:r>
            <a:r>
              <a:rPr lang="en-US" altLang="zh-CN"/>
              <a:t>JAR</a:t>
            </a:r>
            <a:r>
              <a:rPr lang="zh-CN" altLang="en-US"/>
              <a:t>文件。</a:t>
            </a:r>
          </a:p>
        </p:txBody>
      </p:sp>
    </p:spTree>
  </p:cSld>
  <p:clrMapOvr>
    <a:masterClrMapping/>
  </p:clrMapOvr>
  <p:transition>
    <p:zoom dir="in"/>
  </p:transition>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3" name="Text Box 2"/>
          <p:cNvSpPr txBox="1">
            <a:spLocks noChangeArrowheads="1"/>
          </p:cNvSpPr>
          <p:nvPr/>
        </p:nvSpPr>
        <p:spPr bwMode="auto">
          <a:xfrm>
            <a:off x="381000" y="381000"/>
            <a:ext cx="8458200"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a:t>        </a:t>
            </a:r>
            <a:r>
              <a:rPr lang="en-US" altLang="zh-CN" b="1"/>
              <a:t>1. </a:t>
            </a:r>
            <a:r>
              <a:rPr lang="zh-CN" altLang="en-US" b="1"/>
              <a:t>创建</a:t>
            </a:r>
            <a:r>
              <a:rPr lang="en-US" altLang="zh-CN" b="1"/>
              <a:t>JAR</a:t>
            </a:r>
            <a:r>
              <a:rPr lang="zh-CN" altLang="en-US" b="1"/>
              <a:t>文件</a:t>
            </a:r>
          </a:p>
          <a:p>
            <a:pPr eaLnBrk="1" hangingPunct="1">
              <a:lnSpc>
                <a:spcPct val="138000"/>
              </a:lnSpc>
              <a:spcBef>
                <a:spcPct val="50000"/>
              </a:spcBef>
            </a:pPr>
            <a:r>
              <a:rPr lang="zh-CN" altLang="en-US"/>
              <a:t>        </a:t>
            </a:r>
            <a:r>
              <a:rPr lang="en-US" altLang="zh-CN"/>
              <a:t>jar cvf UseImage.jar UseImage.class index_01.gif</a:t>
            </a:r>
          </a:p>
          <a:p>
            <a:pPr eaLnBrk="1" hangingPunct="1">
              <a:lnSpc>
                <a:spcPct val="138000"/>
              </a:lnSpc>
              <a:spcBef>
                <a:spcPct val="50000"/>
              </a:spcBef>
            </a:pPr>
            <a:r>
              <a:rPr lang="en-US" altLang="zh-CN"/>
              <a:t>       </a:t>
            </a:r>
            <a:r>
              <a:rPr lang="zh-CN" altLang="en-US"/>
              <a:t>当用</a:t>
            </a:r>
            <a:r>
              <a:rPr lang="en-US" altLang="zh-CN"/>
              <a:t>JAR</a:t>
            </a:r>
            <a:r>
              <a:rPr lang="zh-CN" altLang="en-US"/>
              <a:t>工具创建新的档案时，自动增加一个声明文件到文档中。如果用户需要创建自己的声明文件时，则指定</a:t>
            </a:r>
            <a:r>
              <a:rPr lang="en-US" altLang="zh-CN"/>
              <a:t>m</a:t>
            </a:r>
            <a:r>
              <a:rPr lang="zh-CN" altLang="en-US"/>
              <a:t>选项。可以看到本目录下多了一个</a:t>
            </a:r>
            <a:r>
              <a:rPr lang="en-US" altLang="zh-CN"/>
              <a:t>UseImage.jar</a:t>
            </a:r>
            <a:r>
              <a:rPr lang="zh-CN" altLang="en-US"/>
              <a:t>文件。创建</a:t>
            </a:r>
            <a:r>
              <a:rPr lang="en-US" altLang="zh-CN"/>
              <a:t>JAR</a:t>
            </a:r>
            <a:r>
              <a:rPr lang="zh-CN" altLang="en-US"/>
              <a:t>文件的过程如图</a:t>
            </a:r>
            <a:r>
              <a:rPr lang="en-US" altLang="zh-CN"/>
              <a:t>4.13</a:t>
            </a:r>
            <a:r>
              <a:rPr lang="zh-CN" altLang="en-US"/>
              <a:t>所示。</a:t>
            </a:r>
          </a:p>
        </p:txBody>
      </p:sp>
      <p:graphicFrame>
        <p:nvGraphicFramePr>
          <p:cNvPr id="56322" name="Object 3"/>
          <p:cNvGraphicFramePr>
            <a:graphicFrameLocks noChangeAspect="1"/>
          </p:cNvGraphicFramePr>
          <p:nvPr/>
        </p:nvGraphicFramePr>
        <p:xfrm>
          <a:off x="533400" y="3810000"/>
          <a:ext cx="8153400" cy="2136775"/>
        </p:xfrm>
        <a:graphic>
          <a:graphicData uri="http://schemas.openxmlformats.org/presentationml/2006/ole">
            <mc:AlternateContent xmlns:mc="http://schemas.openxmlformats.org/markup-compatibility/2006">
              <mc:Choice xmlns:v="urn:schemas-microsoft-com:vml" Requires="v">
                <p:oleObj spid="_x0000_s56325" name="Bitmap Image" r:id="rId3" imgW="5624047" imgH="1470476" progId="Paint.Picture">
                  <p:embed/>
                </p:oleObj>
              </mc:Choice>
              <mc:Fallback>
                <p:oleObj name="Bitmap Image" r:id="rId3" imgW="5624047" imgH="1470476"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810000"/>
                        <a:ext cx="8153400" cy="2136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324" name="Text Box 4"/>
          <p:cNvSpPr txBox="1">
            <a:spLocks noChangeArrowheads="1"/>
          </p:cNvSpPr>
          <p:nvPr/>
        </p:nvSpPr>
        <p:spPr bwMode="auto">
          <a:xfrm>
            <a:off x="3103563" y="6096000"/>
            <a:ext cx="2936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4.13  </a:t>
            </a:r>
            <a:r>
              <a:rPr lang="zh-CN" altLang="en-US"/>
              <a:t>创建</a:t>
            </a:r>
            <a:r>
              <a:rPr lang="en-US" altLang="zh-CN"/>
              <a:t>JAR</a:t>
            </a:r>
            <a:r>
              <a:rPr lang="zh-CN" altLang="en-US"/>
              <a:t>文件</a:t>
            </a:r>
          </a:p>
        </p:txBody>
      </p:sp>
    </p:spTree>
  </p:cSld>
  <p:clrMapOvr>
    <a:masterClrMapping/>
  </p:clrMapOvr>
  <p:transition>
    <p:zoom dir="in"/>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7" name="Text Box 4"/>
          <p:cNvSpPr txBox="1">
            <a:spLocks noChangeArrowheads="1"/>
          </p:cNvSpPr>
          <p:nvPr/>
        </p:nvSpPr>
        <p:spPr bwMode="auto">
          <a:xfrm>
            <a:off x="2571750" y="5486400"/>
            <a:ext cx="4000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1.6  </a:t>
            </a:r>
            <a:r>
              <a:rPr lang="zh-CN" altLang="en-US"/>
              <a:t>编译源程序</a:t>
            </a:r>
            <a:r>
              <a:rPr lang="en-US" altLang="zh-CN"/>
              <a:t>HelloWorld</a:t>
            </a:r>
          </a:p>
        </p:txBody>
      </p:sp>
      <p:graphicFrame>
        <p:nvGraphicFramePr>
          <p:cNvPr id="6146" name="Object 5"/>
          <p:cNvGraphicFramePr>
            <a:graphicFrameLocks noChangeAspect="1"/>
          </p:cNvGraphicFramePr>
          <p:nvPr/>
        </p:nvGraphicFramePr>
        <p:xfrm>
          <a:off x="1238250" y="1295400"/>
          <a:ext cx="6667500" cy="3740150"/>
        </p:xfrm>
        <a:graphic>
          <a:graphicData uri="http://schemas.openxmlformats.org/presentationml/2006/ole">
            <mc:AlternateContent xmlns:mc="http://schemas.openxmlformats.org/markup-compatibility/2006">
              <mc:Choice xmlns:v="urn:schemas-microsoft-com:vml" Requires="v">
                <p:oleObj spid="_x0000_s6148" name="Bitmap Image" r:id="rId3" imgW="4266667" imgH="2384762" progId="Paint.Picture">
                  <p:embed/>
                </p:oleObj>
              </mc:Choice>
              <mc:Fallback>
                <p:oleObj name="Bitmap Image" r:id="rId3" imgW="4266667" imgH="2384762"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8250" y="1295400"/>
                        <a:ext cx="6667500" cy="3740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blinds/>
  </p:transition>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7" name="Text Box 2"/>
          <p:cNvSpPr txBox="1">
            <a:spLocks noChangeArrowheads="1"/>
          </p:cNvSpPr>
          <p:nvPr/>
        </p:nvSpPr>
        <p:spPr bwMode="auto">
          <a:xfrm>
            <a:off x="669925" y="463550"/>
            <a:ext cx="7019925"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pPr>
            <a:r>
              <a:rPr lang="en-US" altLang="zh-CN" b="1"/>
              <a:t>2. </a:t>
            </a:r>
            <a:r>
              <a:rPr lang="zh-CN" altLang="en-US" b="1"/>
              <a:t>列出</a:t>
            </a:r>
            <a:r>
              <a:rPr lang="en-US" altLang="zh-CN" b="1"/>
              <a:t>JAR</a:t>
            </a:r>
            <a:r>
              <a:rPr lang="zh-CN" altLang="en-US" b="1"/>
              <a:t>文件的内容</a:t>
            </a:r>
          </a:p>
          <a:p>
            <a:pPr eaLnBrk="1" hangingPunct="1">
              <a:lnSpc>
                <a:spcPct val="138000"/>
              </a:lnSpc>
            </a:pPr>
            <a:r>
              <a:rPr lang="en-US" altLang="zh-CN"/>
              <a:t>jar tvf UseImage.jar</a:t>
            </a:r>
          </a:p>
          <a:p>
            <a:pPr eaLnBrk="1" hangingPunct="1">
              <a:lnSpc>
                <a:spcPct val="138000"/>
              </a:lnSpc>
            </a:pPr>
            <a:r>
              <a:rPr lang="zh-CN" altLang="en-US"/>
              <a:t>执行命令后列出</a:t>
            </a:r>
            <a:r>
              <a:rPr lang="en-US" altLang="zh-CN"/>
              <a:t>JAR</a:t>
            </a:r>
            <a:r>
              <a:rPr lang="zh-CN" altLang="en-US"/>
              <a:t>文件中的内容，如图</a:t>
            </a:r>
            <a:r>
              <a:rPr lang="en-US" altLang="zh-CN"/>
              <a:t>4.14</a:t>
            </a:r>
            <a:r>
              <a:rPr lang="zh-CN" altLang="en-US"/>
              <a:t>所示。</a:t>
            </a:r>
          </a:p>
        </p:txBody>
      </p:sp>
      <p:sp>
        <p:nvSpPr>
          <p:cNvPr id="57348" name="Rectangle 3"/>
          <p:cNvSpPr>
            <a:spLocks noChangeArrowheads="1"/>
          </p:cNvSpPr>
          <p:nvPr/>
        </p:nvSpPr>
        <p:spPr bwMode="auto">
          <a:xfrm>
            <a:off x="3106738" y="5638800"/>
            <a:ext cx="2930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4.14  </a:t>
            </a:r>
            <a:r>
              <a:rPr lang="zh-CN" altLang="en-US"/>
              <a:t>列出</a:t>
            </a:r>
            <a:r>
              <a:rPr lang="en-US" altLang="zh-CN"/>
              <a:t>JAR</a:t>
            </a:r>
            <a:r>
              <a:rPr lang="zh-CN" altLang="en-US"/>
              <a:t>文件</a:t>
            </a:r>
          </a:p>
        </p:txBody>
      </p:sp>
      <p:graphicFrame>
        <p:nvGraphicFramePr>
          <p:cNvPr id="57346" name="Object 4"/>
          <p:cNvGraphicFramePr>
            <a:graphicFrameLocks noChangeAspect="1"/>
          </p:cNvGraphicFramePr>
          <p:nvPr/>
        </p:nvGraphicFramePr>
        <p:xfrm>
          <a:off x="609600" y="2514600"/>
          <a:ext cx="7924800" cy="2686050"/>
        </p:xfrm>
        <a:graphic>
          <a:graphicData uri="http://schemas.openxmlformats.org/presentationml/2006/ole">
            <mc:AlternateContent xmlns:mc="http://schemas.openxmlformats.org/markup-compatibility/2006">
              <mc:Choice xmlns:v="urn:schemas-microsoft-com:vml" Requires="v">
                <p:oleObj spid="_x0000_s57349" name="Bitmap Image" r:id="rId3" imgW="4701948" imgH="1600339" progId="Paint.Picture">
                  <p:embed/>
                </p:oleObj>
              </mc:Choice>
              <mc:Fallback>
                <p:oleObj name="Bitmap Image" r:id="rId3" imgW="4701948" imgH="1600339"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514600"/>
                        <a:ext cx="7924800" cy="2686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1410" name="Text Box 2"/>
          <p:cNvSpPr txBox="1">
            <a:spLocks noChangeArrowheads="1"/>
          </p:cNvSpPr>
          <p:nvPr/>
        </p:nvSpPr>
        <p:spPr bwMode="auto">
          <a:xfrm>
            <a:off x="381000" y="609600"/>
            <a:ext cx="8534400" cy="429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en-US" altLang="zh-CN" b="1"/>
              <a:t>3. </a:t>
            </a:r>
            <a:r>
              <a:rPr lang="zh-CN" altLang="en-US" b="1"/>
              <a:t>抽取</a:t>
            </a:r>
            <a:r>
              <a:rPr lang="en-US" altLang="zh-CN" b="1"/>
              <a:t>JAR</a:t>
            </a:r>
            <a:r>
              <a:rPr lang="zh-CN" altLang="en-US" b="1"/>
              <a:t>文件</a:t>
            </a:r>
          </a:p>
          <a:p>
            <a:pPr eaLnBrk="1" hangingPunct="1">
              <a:lnSpc>
                <a:spcPct val="150000"/>
              </a:lnSpc>
              <a:spcBef>
                <a:spcPct val="50000"/>
              </a:spcBef>
            </a:pPr>
            <a:r>
              <a:rPr lang="zh-CN" altLang="en-US"/>
              <a:t>         </a:t>
            </a:r>
            <a:r>
              <a:rPr lang="en-US" altLang="zh-CN"/>
              <a:t>jar xvf UseImage.jar</a:t>
            </a:r>
          </a:p>
          <a:p>
            <a:pPr eaLnBrk="1" hangingPunct="1">
              <a:lnSpc>
                <a:spcPct val="150000"/>
              </a:lnSpc>
              <a:spcBef>
                <a:spcPct val="50000"/>
              </a:spcBef>
            </a:pPr>
            <a:r>
              <a:rPr lang="en-US" altLang="zh-CN"/>
              <a:t>         </a:t>
            </a:r>
            <a:r>
              <a:rPr lang="zh-CN" altLang="en-US"/>
              <a:t>抽取</a:t>
            </a:r>
            <a:r>
              <a:rPr lang="en-US" altLang="zh-CN"/>
              <a:t>JAR</a:t>
            </a:r>
            <a:r>
              <a:rPr lang="zh-CN" altLang="en-US"/>
              <a:t>文件是将</a:t>
            </a:r>
            <a:r>
              <a:rPr lang="en-US" altLang="zh-CN"/>
              <a:t>JAR</a:t>
            </a:r>
            <a:r>
              <a:rPr lang="zh-CN" altLang="en-US"/>
              <a:t>中包含的类以及相关文件逐一恢复。在</a:t>
            </a:r>
            <a:r>
              <a:rPr lang="en-US" altLang="zh-CN"/>
              <a:t>E:\_Work\Java\sample</a:t>
            </a:r>
            <a:r>
              <a:rPr lang="zh-CN" altLang="en-US"/>
              <a:t>目录下建立</a:t>
            </a:r>
            <a:r>
              <a:rPr lang="en-US" altLang="zh-CN"/>
              <a:t>JAR</a:t>
            </a:r>
            <a:r>
              <a:rPr lang="zh-CN" altLang="en-US"/>
              <a:t>文件夹，将</a:t>
            </a:r>
            <a:r>
              <a:rPr lang="en-US" altLang="zh-CN"/>
              <a:t>JAR</a:t>
            </a:r>
            <a:r>
              <a:rPr lang="zh-CN" altLang="en-US"/>
              <a:t>文件放入此文件夹，然后进行抽取，可以看见</a:t>
            </a:r>
            <a:r>
              <a:rPr lang="en-US" altLang="zh-CN"/>
              <a:t>JAR</a:t>
            </a:r>
            <a:r>
              <a:rPr lang="zh-CN" altLang="en-US"/>
              <a:t>目录下除了</a:t>
            </a:r>
            <a:r>
              <a:rPr lang="en-US" altLang="zh-CN"/>
              <a:t>UseImage.class</a:t>
            </a:r>
            <a:r>
              <a:rPr lang="zh-CN" altLang="en-US"/>
              <a:t>和</a:t>
            </a:r>
            <a:r>
              <a:rPr lang="en-US" altLang="zh-CN"/>
              <a:t>index_01.gif</a:t>
            </a:r>
            <a:r>
              <a:rPr lang="zh-CN" altLang="en-US"/>
              <a:t>，还有</a:t>
            </a:r>
            <a:r>
              <a:rPr lang="en-US" altLang="zh-CN"/>
              <a:t>META-INF</a:t>
            </a:r>
            <a:r>
              <a:rPr lang="zh-CN" altLang="en-US"/>
              <a:t>子目录，下面有一个文件</a:t>
            </a:r>
            <a:r>
              <a:rPr lang="en-US" altLang="zh-CN"/>
              <a:t>MANIFEST.MF</a:t>
            </a:r>
            <a:r>
              <a:rPr lang="zh-CN" altLang="en-US"/>
              <a:t>。图</a:t>
            </a:r>
            <a:r>
              <a:rPr lang="en-US" altLang="zh-CN"/>
              <a:t>4.15</a:t>
            </a:r>
            <a:r>
              <a:rPr lang="zh-CN" altLang="en-US"/>
              <a:t>给出抽取</a:t>
            </a:r>
            <a:r>
              <a:rPr lang="en-US" altLang="zh-CN"/>
              <a:t>JAR</a:t>
            </a:r>
            <a:r>
              <a:rPr lang="zh-CN" altLang="en-US"/>
              <a:t>文件的过程。 </a:t>
            </a:r>
          </a:p>
        </p:txBody>
      </p:sp>
    </p:spTree>
  </p:cSld>
  <p:clrMapOvr>
    <a:masterClrMapping/>
  </p:clrMapOvr>
  <p:transition>
    <p:zoom dir="in"/>
  </p:transition>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1" name="Rectangle 2"/>
          <p:cNvSpPr>
            <a:spLocks noChangeArrowheads="1"/>
          </p:cNvSpPr>
          <p:nvPr/>
        </p:nvSpPr>
        <p:spPr bwMode="auto">
          <a:xfrm>
            <a:off x="3103563" y="5257800"/>
            <a:ext cx="2936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4.15  </a:t>
            </a:r>
            <a:r>
              <a:rPr lang="zh-CN" altLang="en-US"/>
              <a:t>抽取</a:t>
            </a:r>
            <a:r>
              <a:rPr lang="en-US" altLang="zh-CN"/>
              <a:t>JAR</a:t>
            </a:r>
            <a:r>
              <a:rPr lang="zh-CN" altLang="en-US"/>
              <a:t>文件</a:t>
            </a:r>
          </a:p>
        </p:txBody>
      </p:sp>
      <p:graphicFrame>
        <p:nvGraphicFramePr>
          <p:cNvPr id="58370" name="Object 3"/>
          <p:cNvGraphicFramePr>
            <a:graphicFrameLocks noChangeAspect="1"/>
          </p:cNvGraphicFramePr>
          <p:nvPr/>
        </p:nvGraphicFramePr>
        <p:xfrm>
          <a:off x="457200" y="1219200"/>
          <a:ext cx="8229600" cy="3346450"/>
        </p:xfrm>
        <a:graphic>
          <a:graphicData uri="http://schemas.openxmlformats.org/presentationml/2006/ole">
            <mc:AlternateContent xmlns:mc="http://schemas.openxmlformats.org/markup-compatibility/2006">
              <mc:Choice xmlns:v="urn:schemas-microsoft-com:vml" Requires="v">
                <p:oleObj spid="_x0000_s58372" name="Bitmap Image" r:id="rId3" imgW="4701948" imgH="1912786" progId="Paint.Picture">
                  <p:embed/>
                </p:oleObj>
              </mc:Choice>
              <mc:Fallback>
                <p:oleObj name="Bitmap Image" r:id="rId3" imgW="4701948" imgH="1912786"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219200"/>
                        <a:ext cx="8229600" cy="3346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2434" name="Text Box 2"/>
          <p:cNvSpPr txBox="1">
            <a:spLocks noChangeArrowheads="1"/>
          </p:cNvSpPr>
          <p:nvPr/>
        </p:nvSpPr>
        <p:spPr bwMode="auto">
          <a:xfrm>
            <a:off x="304800" y="533400"/>
            <a:ext cx="8610600"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4.8.2  </a:t>
            </a:r>
            <a:r>
              <a:rPr lang="zh-CN" altLang="en-US" b="1"/>
              <a:t>客户端使用</a:t>
            </a:r>
            <a:r>
              <a:rPr lang="en-US" altLang="zh-CN" b="1"/>
              <a:t>JAR</a:t>
            </a:r>
            <a:r>
              <a:rPr lang="zh-CN" altLang="en-US" b="1"/>
              <a:t>文件</a:t>
            </a:r>
          </a:p>
          <a:p>
            <a:pPr eaLnBrk="1" hangingPunct="1">
              <a:spcBef>
                <a:spcPct val="50000"/>
              </a:spcBef>
            </a:pPr>
            <a:r>
              <a:rPr lang="zh-CN" altLang="en-US"/>
              <a:t>        </a:t>
            </a:r>
            <a:r>
              <a:rPr lang="en-US" altLang="zh-CN"/>
              <a:t>&lt;applet&gt;</a:t>
            </a:r>
            <a:r>
              <a:rPr lang="zh-CN" altLang="en-US"/>
              <a:t>标签中添加一个属性名字为</a:t>
            </a:r>
            <a:r>
              <a:rPr lang="en-US" altLang="zh-CN"/>
              <a:t>archive</a:t>
            </a:r>
            <a:r>
              <a:rPr lang="zh-CN" altLang="en-US"/>
              <a:t>，它的值为要载入的</a:t>
            </a:r>
            <a:r>
              <a:rPr lang="en-US" altLang="zh-CN"/>
              <a:t>.jar</a:t>
            </a:r>
            <a:r>
              <a:rPr lang="zh-CN" altLang="en-US"/>
              <a:t>文件。例如</a:t>
            </a:r>
            <a:r>
              <a:rPr lang="en-US" altLang="zh-CN"/>
              <a:t>archive="UseImage.jar"</a:t>
            </a:r>
            <a:r>
              <a:rPr lang="zh-CN" altLang="en-US"/>
              <a:t>。</a:t>
            </a:r>
          </a:p>
          <a:p>
            <a:pPr eaLnBrk="1" hangingPunct="1">
              <a:spcBef>
                <a:spcPct val="50000"/>
              </a:spcBef>
            </a:pPr>
            <a:r>
              <a:rPr lang="zh-CN" altLang="en-US"/>
              <a:t>       例如，将</a:t>
            </a:r>
            <a:r>
              <a:rPr lang="en-US" altLang="zh-CN"/>
              <a:t>D:\Apache Tomcat 4.0\webapps\ROOT\user\UseImage.html</a:t>
            </a:r>
            <a:r>
              <a:rPr lang="zh-CN" altLang="en-US"/>
              <a:t>文件代码改为：</a:t>
            </a:r>
          </a:p>
          <a:p>
            <a:pPr lvl="1" eaLnBrk="1" hangingPunct="1">
              <a:spcBef>
                <a:spcPct val="50000"/>
              </a:spcBef>
            </a:pPr>
            <a:r>
              <a:rPr lang="en-US" altLang="zh-CN"/>
              <a:t>&lt;html&gt;</a:t>
            </a:r>
          </a:p>
          <a:p>
            <a:pPr lvl="1" eaLnBrk="1" hangingPunct="1">
              <a:spcBef>
                <a:spcPct val="50000"/>
              </a:spcBef>
            </a:pPr>
            <a:r>
              <a:rPr lang="en-US" altLang="zh-CN"/>
              <a:t>&lt;body&gt;</a:t>
            </a:r>
          </a:p>
          <a:p>
            <a:pPr lvl="1" eaLnBrk="1" hangingPunct="1">
              <a:spcBef>
                <a:spcPct val="50000"/>
              </a:spcBef>
            </a:pPr>
            <a:r>
              <a:rPr lang="en-US" altLang="zh-CN"/>
              <a:t>&lt;applet code = "UseImage.class" archive="UseImage.jar" height = 200 width = 300&gt;</a:t>
            </a:r>
          </a:p>
          <a:p>
            <a:pPr lvl="1" eaLnBrk="1" hangingPunct="1">
              <a:spcBef>
                <a:spcPct val="50000"/>
              </a:spcBef>
            </a:pPr>
            <a:r>
              <a:rPr lang="en-US" altLang="zh-CN"/>
              <a:t>&lt;/applet&gt;</a:t>
            </a:r>
          </a:p>
          <a:p>
            <a:pPr lvl="1" eaLnBrk="1" hangingPunct="1">
              <a:spcBef>
                <a:spcPct val="50000"/>
              </a:spcBef>
            </a:pPr>
            <a:r>
              <a:rPr lang="en-US" altLang="zh-CN"/>
              <a:t>&lt;/body&gt;</a:t>
            </a:r>
          </a:p>
          <a:p>
            <a:pPr lvl="1" eaLnBrk="1" hangingPunct="1">
              <a:spcBef>
                <a:spcPct val="50000"/>
              </a:spcBef>
            </a:pPr>
            <a:r>
              <a:rPr lang="en-US" altLang="zh-CN"/>
              <a:t>&lt;/html&gt;</a:t>
            </a:r>
          </a:p>
        </p:txBody>
      </p:sp>
      <p:sp>
        <p:nvSpPr>
          <p:cNvPr id="402435" name="AutoShape 3">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3458" name="Rectangle 2"/>
          <p:cNvSpPr>
            <a:spLocks noChangeArrowheads="1"/>
          </p:cNvSpPr>
          <p:nvPr/>
        </p:nvSpPr>
        <p:spPr bwMode="auto">
          <a:xfrm>
            <a:off x="2513013" y="533400"/>
            <a:ext cx="41163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4.9  Applet</a:t>
            </a:r>
            <a:r>
              <a:rPr lang="zh-CN" altLang="en-US" sz="3200" b="1"/>
              <a:t>和应用程序</a:t>
            </a:r>
          </a:p>
        </p:txBody>
      </p:sp>
      <p:sp>
        <p:nvSpPr>
          <p:cNvPr id="403459" name="Text Box 3"/>
          <p:cNvSpPr txBox="1">
            <a:spLocks noChangeArrowheads="1"/>
          </p:cNvSpPr>
          <p:nvPr/>
        </p:nvSpPr>
        <p:spPr bwMode="auto">
          <a:xfrm>
            <a:off x="304800" y="1273175"/>
            <a:ext cx="86868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a:t>
            </a:r>
            <a:r>
              <a:rPr lang="zh-CN" altLang="en-US"/>
              <a:t>例</a:t>
            </a:r>
            <a:r>
              <a:rPr lang="en-US" altLang="zh-CN"/>
              <a:t>4.7】</a:t>
            </a:r>
            <a:r>
              <a:rPr lang="zh-CN" altLang="en-US"/>
              <a:t>修改例</a:t>
            </a:r>
            <a:r>
              <a:rPr lang="en-US" altLang="zh-CN"/>
              <a:t>4.1</a:t>
            </a:r>
            <a:r>
              <a:rPr lang="zh-CN" altLang="en-US"/>
              <a:t>的</a:t>
            </a:r>
            <a:r>
              <a:rPr lang="en-US" altLang="zh-CN"/>
              <a:t>Applet</a:t>
            </a:r>
            <a:r>
              <a:rPr lang="zh-CN" altLang="en-US"/>
              <a:t>，使得它可以从命令提示符状态下访问。</a:t>
            </a:r>
          </a:p>
          <a:p>
            <a:pPr eaLnBrk="1" hangingPunct="1">
              <a:spcBef>
                <a:spcPct val="50000"/>
              </a:spcBef>
            </a:pPr>
            <a:r>
              <a:rPr lang="zh-CN" altLang="en-US"/>
              <a:t>        </a:t>
            </a:r>
            <a:r>
              <a:rPr lang="en-US" altLang="zh-CN"/>
              <a:t>(1) </a:t>
            </a:r>
            <a:r>
              <a:rPr lang="zh-CN" altLang="en-US"/>
              <a:t>基于例</a:t>
            </a:r>
            <a:r>
              <a:rPr lang="en-US" altLang="zh-CN"/>
              <a:t>4.1</a:t>
            </a:r>
            <a:r>
              <a:rPr lang="zh-CN" altLang="en-US"/>
              <a:t>的</a:t>
            </a:r>
            <a:r>
              <a:rPr lang="en-US" altLang="zh-CN"/>
              <a:t>UseApplet</a:t>
            </a:r>
            <a:r>
              <a:rPr lang="zh-CN" altLang="en-US"/>
              <a:t>添加一个</a:t>
            </a:r>
            <a:r>
              <a:rPr lang="en-US" altLang="zh-CN"/>
              <a:t>main</a:t>
            </a:r>
            <a:r>
              <a:rPr lang="zh-CN" altLang="en-US"/>
              <a:t>方法如下：</a:t>
            </a:r>
          </a:p>
          <a:p>
            <a:pPr eaLnBrk="1" hangingPunct="1">
              <a:spcBef>
                <a:spcPct val="50000"/>
              </a:spcBef>
            </a:pPr>
            <a:r>
              <a:rPr lang="zh-CN" altLang="en-US"/>
              <a:t>	</a:t>
            </a:r>
            <a:r>
              <a:rPr lang="en-US" altLang="zh-CN"/>
              <a:t>public static void main(String[] args)</a:t>
            </a:r>
          </a:p>
          <a:p>
            <a:pPr eaLnBrk="1" hangingPunct="1">
              <a:spcBef>
                <a:spcPct val="50000"/>
              </a:spcBef>
            </a:pPr>
            <a:r>
              <a:rPr lang="en-US" altLang="zh-CN"/>
              <a:t>	{</a:t>
            </a:r>
          </a:p>
          <a:p>
            <a:pPr eaLnBrk="1" hangingPunct="1">
              <a:spcBef>
                <a:spcPct val="50000"/>
              </a:spcBef>
            </a:pPr>
            <a:r>
              <a:rPr lang="en-US" altLang="zh-CN"/>
              <a:t>		//</a:t>
            </a:r>
            <a:r>
              <a:rPr lang="zh-CN" altLang="en-US"/>
              <a:t>创建一个框架</a:t>
            </a:r>
          </a:p>
          <a:p>
            <a:pPr eaLnBrk="1" hangingPunct="1">
              <a:spcBef>
                <a:spcPct val="50000"/>
              </a:spcBef>
            </a:pPr>
            <a:r>
              <a:rPr lang="zh-CN" altLang="en-US"/>
              <a:t>		</a:t>
            </a:r>
            <a:r>
              <a:rPr lang="en-US" altLang="zh-CN"/>
              <a:t>Frame f = new Frame("</a:t>
            </a:r>
            <a:r>
              <a:rPr lang="zh-CN" altLang="en-US"/>
              <a:t>时间</a:t>
            </a:r>
            <a:r>
              <a:rPr lang="en-US" altLang="zh-CN"/>
              <a:t>");</a:t>
            </a:r>
          </a:p>
          <a:p>
            <a:pPr eaLnBrk="1" hangingPunct="1">
              <a:spcBef>
                <a:spcPct val="50000"/>
              </a:spcBef>
            </a:pPr>
            <a:r>
              <a:rPr lang="en-US" altLang="zh-CN"/>
              <a:t>		//</a:t>
            </a:r>
            <a:r>
              <a:rPr lang="zh-CN" altLang="en-US"/>
              <a:t>关闭窗口时退出系统</a:t>
            </a:r>
          </a:p>
          <a:p>
            <a:pPr eaLnBrk="1" hangingPunct="1">
              <a:spcBef>
                <a:spcPct val="50000"/>
              </a:spcBef>
            </a:pPr>
            <a:r>
              <a:rPr lang="zh-CN" altLang="en-US"/>
              <a:t>		</a:t>
            </a:r>
            <a:r>
              <a:rPr lang="en-US" altLang="zh-CN"/>
              <a:t>f.addWindowListener(new WindowAdapter()</a:t>
            </a:r>
          </a:p>
          <a:p>
            <a:pPr eaLnBrk="1" hangingPunct="1">
              <a:spcBef>
                <a:spcPct val="50000"/>
              </a:spcBef>
            </a:pPr>
            <a:r>
              <a:rPr lang="en-US" altLang="zh-CN"/>
              <a:t>		{</a:t>
            </a:r>
          </a:p>
        </p:txBody>
      </p:sp>
    </p:spTree>
  </p:cSld>
  <p:clrMapOvr>
    <a:masterClrMapping/>
  </p:clrMapOvr>
  <p:transition>
    <p:zoom dir="in"/>
  </p:transition>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4482" name="Text Box 2"/>
          <p:cNvSpPr txBox="1">
            <a:spLocks noChangeArrowheads="1"/>
          </p:cNvSpPr>
          <p:nvPr/>
        </p:nvSpPr>
        <p:spPr bwMode="auto">
          <a:xfrm>
            <a:off x="685800" y="346075"/>
            <a:ext cx="7807325" cy="613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pPr>
            <a:r>
              <a:rPr lang="en-US" altLang="zh-CN"/>
              <a:t>		public void windowClosing(WindowEvent evt)</a:t>
            </a:r>
          </a:p>
          <a:p>
            <a:pPr eaLnBrk="1" hangingPunct="1">
              <a:lnSpc>
                <a:spcPct val="138000"/>
              </a:lnSpc>
            </a:pPr>
            <a:r>
              <a:rPr lang="en-US" altLang="zh-CN"/>
              <a:t>		{</a:t>
            </a:r>
          </a:p>
          <a:p>
            <a:pPr eaLnBrk="1" hangingPunct="1">
              <a:lnSpc>
                <a:spcPct val="138000"/>
              </a:lnSpc>
            </a:pPr>
            <a:r>
              <a:rPr lang="en-US" altLang="zh-CN"/>
              <a:t>			System.exit(0);</a:t>
            </a:r>
          </a:p>
          <a:p>
            <a:pPr eaLnBrk="1" hangingPunct="1">
              <a:lnSpc>
                <a:spcPct val="138000"/>
              </a:lnSpc>
            </a:pPr>
            <a:r>
              <a:rPr lang="en-US" altLang="zh-CN"/>
              <a:t>		}</a:t>
            </a:r>
          </a:p>
          <a:p>
            <a:pPr eaLnBrk="1" hangingPunct="1">
              <a:lnSpc>
                <a:spcPct val="138000"/>
              </a:lnSpc>
            </a:pPr>
            <a:r>
              <a:rPr lang="en-US" altLang="zh-CN"/>
              <a:t>	});</a:t>
            </a:r>
          </a:p>
          <a:p>
            <a:pPr eaLnBrk="1" hangingPunct="1">
              <a:lnSpc>
                <a:spcPct val="138000"/>
              </a:lnSpc>
            </a:pPr>
            <a:r>
              <a:rPr lang="en-US" altLang="zh-CN"/>
              <a:t>	//</a:t>
            </a:r>
            <a:r>
              <a:rPr lang="zh-CN" altLang="en-US"/>
              <a:t>创建一个</a:t>
            </a:r>
            <a:r>
              <a:rPr lang="en-US" altLang="zh-CN"/>
              <a:t>AppletApp</a:t>
            </a:r>
            <a:r>
              <a:rPr lang="zh-CN" altLang="en-US"/>
              <a:t>对象</a:t>
            </a:r>
          </a:p>
          <a:p>
            <a:pPr eaLnBrk="1" hangingPunct="1">
              <a:lnSpc>
                <a:spcPct val="138000"/>
              </a:lnSpc>
            </a:pPr>
            <a:r>
              <a:rPr lang="zh-CN" altLang="en-US"/>
              <a:t>	</a:t>
            </a:r>
            <a:r>
              <a:rPr lang="en-US" altLang="zh-CN"/>
              <a:t>AppletApp a = new AppletApp();</a:t>
            </a:r>
          </a:p>
          <a:p>
            <a:pPr eaLnBrk="1" hangingPunct="1">
              <a:lnSpc>
                <a:spcPct val="138000"/>
              </a:lnSpc>
            </a:pPr>
            <a:r>
              <a:rPr lang="en-US" altLang="zh-CN"/>
              <a:t>	//</a:t>
            </a:r>
            <a:r>
              <a:rPr lang="zh-CN" altLang="en-US"/>
              <a:t>将对象载入框架</a:t>
            </a:r>
          </a:p>
          <a:p>
            <a:pPr eaLnBrk="1" hangingPunct="1">
              <a:lnSpc>
                <a:spcPct val="138000"/>
              </a:lnSpc>
            </a:pPr>
            <a:r>
              <a:rPr lang="zh-CN" altLang="en-US"/>
              <a:t>	</a:t>
            </a:r>
            <a:r>
              <a:rPr lang="en-US" altLang="zh-CN"/>
              <a:t>f.add("Center",a);</a:t>
            </a:r>
          </a:p>
          <a:p>
            <a:pPr eaLnBrk="1" hangingPunct="1">
              <a:lnSpc>
                <a:spcPct val="138000"/>
              </a:lnSpc>
            </a:pPr>
            <a:r>
              <a:rPr lang="en-US" altLang="zh-CN"/>
              <a:t>	//</a:t>
            </a:r>
            <a:r>
              <a:rPr lang="zh-CN" altLang="en-US"/>
              <a:t>设置框架大小</a:t>
            </a:r>
          </a:p>
          <a:p>
            <a:pPr eaLnBrk="1" hangingPunct="1">
              <a:lnSpc>
                <a:spcPct val="138000"/>
              </a:lnSpc>
            </a:pPr>
            <a:r>
              <a:rPr lang="zh-CN" altLang="en-US"/>
              <a:t>	</a:t>
            </a:r>
            <a:r>
              <a:rPr lang="en-US" altLang="zh-CN"/>
              <a:t>f.setSize(300,200);</a:t>
            </a:r>
          </a:p>
          <a:p>
            <a:pPr eaLnBrk="1" hangingPunct="1">
              <a:lnSpc>
                <a:spcPct val="138000"/>
              </a:lnSpc>
            </a:pPr>
            <a:r>
              <a:rPr lang="en-US" altLang="zh-CN"/>
              <a:t>	//</a:t>
            </a:r>
            <a:r>
              <a:rPr lang="zh-CN" altLang="en-US"/>
              <a:t>显示框架</a:t>
            </a:r>
          </a:p>
        </p:txBody>
      </p:sp>
    </p:spTree>
  </p:cSld>
  <p:clrMapOvr>
    <a:masterClrMapping/>
  </p:clrMapOvr>
  <p:transition>
    <p:zoom dir="in"/>
  </p:transition>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5506" name="Text Box 2"/>
          <p:cNvSpPr txBox="1">
            <a:spLocks noChangeArrowheads="1"/>
          </p:cNvSpPr>
          <p:nvPr/>
        </p:nvSpPr>
        <p:spPr bwMode="auto">
          <a:xfrm>
            <a:off x="2286000" y="555625"/>
            <a:ext cx="2784475"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a:t>	f.show();</a:t>
            </a:r>
          </a:p>
          <a:p>
            <a:pPr eaLnBrk="1" hangingPunct="1">
              <a:lnSpc>
                <a:spcPct val="200000"/>
              </a:lnSpc>
            </a:pPr>
            <a:r>
              <a:rPr lang="en-US" altLang="zh-CN"/>
              <a:t>	//</a:t>
            </a:r>
            <a:r>
              <a:rPr lang="zh-CN" altLang="en-US"/>
              <a:t>初始化对象</a:t>
            </a:r>
          </a:p>
          <a:p>
            <a:pPr eaLnBrk="1" hangingPunct="1">
              <a:lnSpc>
                <a:spcPct val="200000"/>
              </a:lnSpc>
            </a:pPr>
            <a:r>
              <a:rPr lang="zh-CN" altLang="en-US"/>
              <a:t>	</a:t>
            </a:r>
            <a:r>
              <a:rPr lang="en-US" altLang="zh-CN"/>
              <a:t>a.init();</a:t>
            </a:r>
          </a:p>
          <a:p>
            <a:pPr eaLnBrk="1" hangingPunct="1">
              <a:lnSpc>
                <a:spcPct val="200000"/>
              </a:lnSpc>
            </a:pPr>
            <a:r>
              <a:rPr lang="en-US" altLang="zh-CN"/>
              <a:t>	//</a:t>
            </a:r>
            <a:r>
              <a:rPr lang="zh-CN" altLang="en-US"/>
              <a:t>启动对象</a:t>
            </a:r>
          </a:p>
          <a:p>
            <a:pPr eaLnBrk="1" hangingPunct="1">
              <a:lnSpc>
                <a:spcPct val="200000"/>
              </a:lnSpc>
            </a:pPr>
            <a:r>
              <a:rPr lang="zh-CN" altLang="en-US"/>
              <a:t>	</a:t>
            </a:r>
            <a:r>
              <a:rPr lang="en-US" altLang="zh-CN"/>
              <a:t>a.start();</a:t>
            </a:r>
          </a:p>
          <a:p>
            <a:pPr eaLnBrk="1" hangingPunct="1">
              <a:lnSpc>
                <a:spcPct val="200000"/>
              </a:lnSpc>
            </a:pPr>
            <a:r>
              <a:rPr lang="en-US" altLang="zh-CN"/>
              <a:t>}</a:t>
            </a:r>
          </a:p>
        </p:txBody>
      </p:sp>
    </p:spTree>
  </p:cSld>
  <p:clrMapOvr>
    <a:masterClrMapping/>
  </p:clrMapOvr>
  <p:transition>
    <p:zoom dir="in"/>
  </p:transition>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6530" name="Text Box 2"/>
          <p:cNvSpPr txBox="1">
            <a:spLocks noChangeArrowheads="1"/>
          </p:cNvSpPr>
          <p:nvPr/>
        </p:nvSpPr>
        <p:spPr bwMode="auto">
          <a:xfrm>
            <a:off x="1050925" y="457200"/>
            <a:ext cx="4954588"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a:t>(2) </a:t>
            </a:r>
            <a:r>
              <a:rPr lang="zh-CN" altLang="en-US"/>
              <a:t>修改后的源程序代码如下：</a:t>
            </a:r>
          </a:p>
          <a:p>
            <a:pPr eaLnBrk="1" hangingPunct="1">
              <a:lnSpc>
                <a:spcPct val="130000"/>
              </a:lnSpc>
            </a:pPr>
            <a:r>
              <a:rPr lang="en-US" altLang="zh-CN"/>
              <a:t>//</a:t>
            </a:r>
            <a:r>
              <a:rPr lang="zh-CN" altLang="en-US"/>
              <a:t>程序文件名</a:t>
            </a:r>
            <a:r>
              <a:rPr lang="en-US" altLang="zh-CN"/>
              <a:t>AppletApp.java</a:t>
            </a:r>
          </a:p>
          <a:p>
            <a:pPr eaLnBrk="1" hangingPunct="1">
              <a:lnSpc>
                <a:spcPct val="130000"/>
              </a:lnSpc>
            </a:pPr>
            <a:r>
              <a:rPr lang="en-US" altLang="zh-CN"/>
              <a:t>import java.awt.*;</a:t>
            </a:r>
          </a:p>
          <a:p>
            <a:pPr eaLnBrk="1" hangingPunct="1">
              <a:lnSpc>
                <a:spcPct val="130000"/>
              </a:lnSpc>
            </a:pPr>
            <a:r>
              <a:rPr lang="en-US" altLang="zh-CN"/>
              <a:t>import java.awt.event.*;</a:t>
            </a:r>
          </a:p>
          <a:p>
            <a:pPr eaLnBrk="1" hangingPunct="1">
              <a:lnSpc>
                <a:spcPct val="130000"/>
              </a:lnSpc>
            </a:pPr>
            <a:r>
              <a:rPr lang="en-US" altLang="zh-CN"/>
              <a:t>import java.applet.Applet;</a:t>
            </a:r>
          </a:p>
          <a:p>
            <a:pPr eaLnBrk="1" hangingPunct="1">
              <a:lnSpc>
                <a:spcPct val="130000"/>
              </a:lnSpc>
            </a:pPr>
            <a:r>
              <a:rPr lang="en-US" altLang="zh-CN"/>
              <a:t>import java.util.Date;</a:t>
            </a:r>
          </a:p>
          <a:p>
            <a:pPr eaLnBrk="1" hangingPunct="1">
              <a:lnSpc>
                <a:spcPct val="130000"/>
              </a:lnSpc>
            </a:pPr>
            <a:r>
              <a:rPr lang="en-US" altLang="zh-CN"/>
              <a:t>public class AppletApp extends Applet</a:t>
            </a:r>
          </a:p>
          <a:p>
            <a:pPr eaLnBrk="1" hangingPunct="1">
              <a:lnSpc>
                <a:spcPct val="130000"/>
              </a:lnSpc>
            </a:pPr>
            <a:r>
              <a:rPr lang="en-US" altLang="zh-CN"/>
              <a:t>{</a:t>
            </a:r>
          </a:p>
          <a:p>
            <a:pPr eaLnBrk="1" hangingPunct="1">
              <a:lnSpc>
                <a:spcPct val="130000"/>
              </a:lnSpc>
            </a:pPr>
            <a:r>
              <a:rPr lang="en-US" altLang="zh-CN"/>
              <a:t>	String strTime = new String();</a:t>
            </a:r>
          </a:p>
          <a:p>
            <a:pPr eaLnBrk="1" hangingPunct="1">
              <a:lnSpc>
                <a:spcPct val="130000"/>
              </a:lnSpc>
            </a:pPr>
            <a:r>
              <a:rPr lang="en-US" altLang="zh-CN"/>
              <a:t>	public void init()</a:t>
            </a:r>
          </a:p>
          <a:p>
            <a:pPr eaLnBrk="1" hangingPunct="1">
              <a:lnSpc>
                <a:spcPct val="130000"/>
              </a:lnSpc>
            </a:pPr>
            <a:r>
              <a:rPr lang="en-US" altLang="zh-CN"/>
              <a:t>	{</a:t>
            </a:r>
          </a:p>
          <a:p>
            <a:pPr eaLnBrk="1" hangingPunct="1">
              <a:lnSpc>
                <a:spcPct val="130000"/>
              </a:lnSpc>
            </a:pPr>
            <a:r>
              <a:rPr lang="en-US" altLang="zh-CN"/>
              <a:t>	}</a:t>
            </a:r>
          </a:p>
        </p:txBody>
      </p:sp>
    </p:spTree>
  </p:cSld>
  <p:clrMapOvr>
    <a:masterClrMapping/>
  </p:clrMapOvr>
  <p:transition>
    <p:zoom dir="in"/>
  </p:transition>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7554" name="Text Box 2"/>
          <p:cNvSpPr txBox="1">
            <a:spLocks noChangeArrowheads="1"/>
          </p:cNvSpPr>
          <p:nvPr/>
        </p:nvSpPr>
        <p:spPr bwMode="auto">
          <a:xfrm>
            <a:off x="762000" y="269875"/>
            <a:ext cx="7972425" cy="613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pPr>
            <a:r>
              <a:rPr lang="en-US" altLang="zh-CN"/>
              <a:t>	public void start()</a:t>
            </a:r>
          </a:p>
          <a:p>
            <a:pPr eaLnBrk="1" hangingPunct="1">
              <a:lnSpc>
                <a:spcPct val="138000"/>
              </a:lnSpc>
            </a:pPr>
            <a:r>
              <a:rPr lang="en-US" altLang="zh-CN"/>
              <a:t>	{</a:t>
            </a:r>
          </a:p>
          <a:p>
            <a:pPr eaLnBrk="1" hangingPunct="1">
              <a:lnSpc>
                <a:spcPct val="138000"/>
              </a:lnSpc>
            </a:pPr>
            <a:r>
              <a:rPr lang="en-US" altLang="zh-CN"/>
              <a:t>		Date d = new Date();</a:t>
            </a:r>
          </a:p>
          <a:p>
            <a:pPr eaLnBrk="1" hangingPunct="1">
              <a:lnSpc>
                <a:spcPct val="138000"/>
              </a:lnSpc>
            </a:pPr>
            <a:r>
              <a:rPr lang="en-US" altLang="zh-CN"/>
              <a:t>		strTime = d.toString();</a:t>
            </a:r>
          </a:p>
          <a:p>
            <a:pPr eaLnBrk="1" hangingPunct="1">
              <a:lnSpc>
                <a:spcPct val="138000"/>
              </a:lnSpc>
            </a:pPr>
            <a:r>
              <a:rPr lang="en-US" altLang="zh-CN"/>
              <a:t>		repaint();</a:t>
            </a:r>
          </a:p>
          <a:p>
            <a:pPr eaLnBrk="1" hangingPunct="1">
              <a:lnSpc>
                <a:spcPct val="138000"/>
              </a:lnSpc>
            </a:pPr>
            <a:r>
              <a:rPr lang="en-US" altLang="zh-CN"/>
              <a:t>	}</a:t>
            </a:r>
          </a:p>
          <a:p>
            <a:pPr eaLnBrk="1" hangingPunct="1">
              <a:lnSpc>
                <a:spcPct val="138000"/>
              </a:lnSpc>
            </a:pPr>
            <a:r>
              <a:rPr lang="en-US" altLang="zh-CN"/>
              <a:t>	public void paint(Graphics g)</a:t>
            </a:r>
          </a:p>
          <a:p>
            <a:pPr eaLnBrk="1" hangingPunct="1">
              <a:lnSpc>
                <a:spcPct val="138000"/>
              </a:lnSpc>
            </a:pPr>
            <a:r>
              <a:rPr lang="en-US" altLang="zh-CN"/>
              <a:t>	{</a:t>
            </a:r>
          </a:p>
          <a:p>
            <a:pPr eaLnBrk="1" hangingPunct="1">
              <a:lnSpc>
                <a:spcPct val="138000"/>
              </a:lnSpc>
            </a:pPr>
            <a:r>
              <a:rPr lang="en-US" altLang="zh-CN"/>
              <a:t>		g.drawString("</a:t>
            </a:r>
            <a:r>
              <a:rPr lang="zh-CN" altLang="en-US"/>
              <a:t>当前时间为：</a:t>
            </a:r>
            <a:r>
              <a:rPr lang="en-US" altLang="zh-CN"/>
              <a:t>" + strTime,20,30);</a:t>
            </a:r>
          </a:p>
          <a:p>
            <a:pPr eaLnBrk="1" hangingPunct="1">
              <a:lnSpc>
                <a:spcPct val="138000"/>
              </a:lnSpc>
            </a:pPr>
            <a:r>
              <a:rPr lang="en-US" altLang="zh-CN"/>
              <a:t>	}</a:t>
            </a:r>
          </a:p>
          <a:p>
            <a:pPr eaLnBrk="1" hangingPunct="1">
              <a:lnSpc>
                <a:spcPct val="138000"/>
              </a:lnSpc>
            </a:pPr>
            <a:r>
              <a:rPr lang="en-US" altLang="zh-CN"/>
              <a:t>	public static void main(String[] args)</a:t>
            </a:r>
          </a:p>
          <a:p>
            <a:pPr eaLnBrk="1" hangingPunct="1">
              <a:lnSpc>
                <a:spcPct val="138000"/>
              </a:lnSpc>
            </a:pPr>
            <a:r>
              <a:rPr lang="en-US" altLang="zh-CN"/>
              <a:t>	{</a:t>
            </a:r>
          </a:p>
        </p:txBody>
      </p:sp>
    </p:spTree>
  </p:cSld>
  <p:clrMapOvr>
    <a:masterClrMapping/>
  </p:clrMapOvr>
  <p:transition>
    <p:zoom dir="in"/>
  </p:transition>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8578" name="Text Box 2"/>
          <p:cNvSpPr txBox="1">
            <a:spLocks noChangeArrowheads="1"/>
          </p:cNvSpPr>
          <p:nvPr/>
        </p:nvSpPr>
        <p:spPr bwMode="auto">
          <a:xfrm>
            <a:off x="898525" y="457200"/>
            <a:ext cx="7807325"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a:t>	//</a:t>
            </a:r>
            <a:r>
              <a:rPr lang="zh-CN" altLang="en-US"/>
              <a:t>创建一个框架</a:t>
            </a:r>
          </a:p>
          <a:p>
            <a:pPr eaLnBrk="1" hangingPunct="1">
              <a:lnSpc>
                <a:spcPct val="130000"/>
              </a:lnSpc>
            </a:pPr>
            <a:r>
              <a:rPr lang="zh-CN" altLang="en-US"/>
              <a:t>	</a:t>
            </a:r>
            <a:r>
              <a:rPr lang="en-US" altLang="zh-CN"/>
              <a:t>Frame f = new Frame("</a:t>
            </a:r>
            <a:r>
              <a:rPr lang="zh-CN" altLang="en-US"/>
              <a:t>时间</a:t>
            </a:r>
            <a:r>
              <a:rPr lang="en-US" altLang="zh-CN"/>
              <a:t>");</a:t>
            </a:r>
          </a:p>
          <a:p>
            <a:pPr eaLnBrk="1" hangingPunct="1">
              <a:lnSpc>
                <a:spcPct val="130000"/>
              </a:lnSpc>
            </a:pPr>
            <a:r>
              <a:rPr lang="en-US" altLang="zh-CN"/>
              <a:t>	//</a:t>
            </a:r>
            <a:r>
              <a:rPr lang="zh-CN" altLang="en-US"/>
              <a:t>关闭窗口时退出系统</a:t>
            </a:r>
          </a:p>
          <a:p>
            <a:pPr eaLnBrk="1" hangingPunct="1">
              <a:lnSpc>
                <a:spcPct val="130000"/>
              </a:lnSpc>
            </a:pPr>
            <a:r>
              <a:rPr lang="zh-CN" altLang="en-US"/>
              <a:t>	</a:t>
            </a:r>
            <a:r>
              <a:rPr lang="en-US" altLang="zh-CN"/>
              <a:t>f.addWindowListener(new WindowAdapter()</a:t>
            </a:r>
          </a:p>
          <a:p>
            <a:pPr eaLnBrk="1" hangingPunct="1">
              <a:lnSpc>
                <a:spcPct val="130000"/>
              </a:lnSpc>
            </a:pPr>
            <a:r>
              <a:rPr lang="en-US" altLang="zh-CN"/>
              <a:t>	{</a:t>
            </a:r>
          </a:p>
          <a:p>
            <a:pPr eaLnBrk="1" hangingPunct="1">
              <a:lnSpc>
                <a:spcPct val="130000"/>
              </a:lnSpc>
            </a:pPr>
            <a:r>
              <a:rPr lang="en-US" altLang="zh-CN"/>
              <a:t>		public void windowClosing(WindowEvent evt)</a:t>
            </a:r>
          </a:p>
          <a:p>
            <a:pPr eaLnBrk="1" hangingPunct="1">
              <a:lnSpc>
                <a:spcPct val="130000"/>
              </a:lnSpc>
            </a:pPr>
            <a:r>
              <a:rPr lang="en-US" altLang="zh-CN"/>
              <a:t>		{</a:t>
            </a:r>
          </a:p>
          <a:p>
            <a:pPr eaLnBrk="1" hangingPunct="1">
              <a:lnSpc>
                <a:spcPct val="130000"/>
              </a:lnSpc>
            </a:pPr>
            <a:r>
              <a:rPr lang="en-US" altLang="zh-CN"/>
              <a:t>			System.exit(0);</a:t>
            </a:r>
          </a:p>
          <a:p>
            <a:pPr eaLnBrk="1" hangingPunct="1">
              <a:lnSpc>
                <a:spcPct val="130000"/>
              </a:lnSpc>
            </a:pPr>
            <a:r>
              <a:rPr lang="en-US" altLang="zh-CN"/>
              <a:t>		}</a:t>
            </a:r>
          </a:p>
          <a:p>
            <a:pPr eaLnBrk="1" hangingPunct="1">
              <a:lnSpc>
                <a:spcPct val="130000"/>
              </a:lnSpc>
            </a:pPr>
            <a:r>
              <a:rPr lang="en-US" altLang="zh-CN"/>
              <a:t>	});</a:t>
            </a:r>
          </a:p>
          <a:p>
            <a:pPr eaLnBrk="1" hangingPunct="1">
              <a:lnSpc>
                <a:spcPct val="130000"/>
              </a:lnSpc>
            </a:pPr>
            <a:r>
              <a:rPr lang="en-US" altLang="zh-CN"/>
              <a:t>	//</a:t>
            </a:r>
            <a:r>
              <a:rPr lang="zh-CN" altLang="en-US"/>
              <a:t>创建一个</a:t>
            </a:r>
            <a:r>
              <a:rPr lang="en-US" altLang="zh-CN"/>
              <a:t>AppletApp</a:t>
            </a:r>
            <a:r>
              <a:rPr lang="zh-CN" altLang="en-US"/>
              <a:t>对象</a:t>
            </a:r>
          </a:p>
          <a:p>
            <a:pPr eaLnBrk="1" hangingPunct="1">
              <a:lnSpc>
                <a:spcPct val="130000"/>
              </a:lnSpc>
            </a:pPr>
            <a:r>
              <a:rPr lang="zh-CN" altLang="en-US"/>
              <a:t>	</a:t>
            </a:r>
            <a:r>
              <a:rPr lang="en-US" altLang="zh-CN"/>
              <a:t>AppletApp a = new AppletApp();</a:t>
            </a:r>
          </a:p>
        </p:txBody>
      </p:sp>
    </p:spTree>
  </p:cSld>
  <p:clrMapOvr>
    <a:masterClrMapping/>
  </p:clrMapOvr>
  <p:transition>
    <p:zoom dir="in"/>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1" name="Rectangle 4"/>
          <p:cNvSpPr>
            <a:spLocks noChangeArrowheads="1"/>
          </p:cNvSpPr>
          <p:nvPr/>
        </p:nvSpPr>
        <p:spPr bwMode="auto">
          <a:xfrm>
            <a:off x="2419350" y="5486400"/>
            <a:ext cx="4305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1.7  </a:t>
            </a:r>
            <a:r>
              <a:rPr lang="zh-CN" altLang="en-US"/>
              <a:t>运行</a:t>
            </a:r>
            <a:r>
              <a:rPr lang="en-US" altLang="zh-CN"/>
              <a:t>HelloWorld</a:t>
            </a:r>
            <a:r>
              <a:rPr lang="zh-CN" altLang="en-US"/>
              <a:t>应用程序</a:t>
            </a:r>
          </a:p>
        </p:txBody>
      </p:sp>
      <p:graphicFrame>
        <p:nvGraphicFramePr>
          <p:cNvPr id="7170" name="Object 5"/>
          <p:cNvGraphicFramePr>
            <a:graphicFrameLocks noChangeAspect="1"/>
          </p:cNvGraphicFramePr>
          <p:nvPr/>
        </p:nvGraphicFramePr>
        <p:xfrm>
          <a:off x="1181100" y="1219200"/>
          <a:ext cx="6781800" cy="3789363"/>
        </p:xfrm>
        <a:graphic>
          <a:graphicData uri="http://schemas.openxmlformats.org/presentationml/2006/ole">
            <mc:AlternateContent xmlns:mc="http://schemas.openxmlformats.org/markup-compatibility/2006">
              <mc:Choice xmlns:v="urn:schemas-microsoft-com:vml" Requires="v">
                <p:oleObj spid="_x0000_s7172" name="Bitmap Image" r:id="rId3" imgW="4282811" imgH="2400508" progId="Paint.Picture">
                  <p:embed/>
                </p:oleObj>
              </mc:Choice>
              <mc:Fallback>
                <p:oleObj name="Bitmap Image" r:id="rId3" imgW="4282811" imgH="2400508"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1100" y="1219200"/>
                        <a:ext cx="6781800" cy="3789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blinds/>
  </p:transition>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02" name="Text Box 2"/>
          <p:cNvSpPr txBox="1">
            <a:spLocks noChangeArrowheads="1"/>
          </p:cNvSpPr>
          <p:nvPr/>
        </p:nvSpPr>
        <p:spPr bwMode="auto">
          <a:xfrm>
            <a:off x="2057400" y="690563"/>
            <a:ext cx="34163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	a.init();</a:t>
            </a:r>
          </a:p>
          <a:p>
            <a:pPr eaLnBrk="1" hangingPunct="1">
              <a:lnSpc>
                <a:spcPct val="150000"/>
              </a:lnSpc>
            </a:pPr>
            <a:r>
              <a:rPr lang="en-US" altLang="zh-CN"/>
              <a:t>	//</a:t>
            </a:r>
            <a:r>
              <a:rPr lang="zh-CN" altLang="en-US"/>
              <a:t>将对象载入框架</a:t>
            </a:r>
          </a:p>
          <a:p>
            <a:pPr eaLnBrk="1" hangingPunct="1">
              <a:lnSpc>
                <a:spcPct val="150000"/>
              </a:lnSpc>
            </a:pPr>
            <a:r>
              <a:rPr lang="zh-CN" altLang="en-US"/>
              <a:t>	</a:t>
            </a:r>
            <a:r>
              <a:rPr lang="en-US" altLang="zh-CN"/>
              <a:t>f.add("Center",a);</a:t>
            </a:r>
          </a:p>
          <a:p>
            <a:pPr eaLnBrk="1" hangingPunct="1">
              <a:lnSpc>
                <a:spcPct val="150000"/>
              </a:lnSpc>
            </a:pPr>
            <a:r>
              <a:rPr lang="en-US" altLang="zh-CN"/>
              <a:t>	f.setSize(200,400);</a:t>
            </a:r>
          </a:p>
          <a:p>
            <a:pPr eaLnBrk="1" hangingPunct="1">
              <a:lnSpc>
                <a:spcPct val="150000"/>
              </a:lnSpc>
            </a:pPr>
            <a:r>
              <a:rPr lang="en-US" altLang="zh-CN"/>
              <a:t>	f.show();</a:t>
            </a:r>
          </a:p>
          <a:p>
            <a:pPr eaLnBrk="1" hangingPunct="1">
              <a:lnSpc>
                <a:spcPct val="150000"/>
              </a:lnSpc>
            </a:pPr>
            <a:r>
              <a:rPr lang="en-US" altLang="zh-CN"/>
              <a:t>	a.start();</a:t>
            </a:r>
          </a:p>
          <a:p>
            <a:pPr eaLnBrk="1" hangingPunct="1">
              <a:lnSpc>
                <a:spcPct val="150000"/>
              </a:lnSpc>
            </a:pPr>
            <a:r>
              <a:rPr lang="en-US" altLang="zh-CN"/>
              <a:t>      }</a:t>
            </a:r>
          </a:p>
          <a:p>
            <a:pPr eaLnBrk="1" hangingPunct="1">
              <a:lnSpc>
                <a:spcPct val="150000"/>
              </a:lnSpc>
            </a:pPr>
            <a:r>
              <a:rPr lang="en-US" altLang="zh-CN"/>
              <a:t>};</a:t>
            </a:r>
          </a:p>
        </p:txBody>
      </p:sp>
    </p:spTree>
  </p:cSld>
  <p:clrMapOvr>
    <a:masterClrMapping/>
  </p:clrMapOvr>
  <p:transition>
    <p:zoom dir="in"/>
  </p:transition>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0626" name="Text Box 2"/>
          <p:cNvSpPr txBox="1">
            <a:spLocks noChangeArrowheads="1"/>
          </p:cNvSpPr>
          <p:nvPr/>
        </p:nvSpPr>
        <p:spPr bwMode="auto">
          <a:xfrm>
            <a:off x="457200" y="762000"/>
            <a:ext cx="83820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spcBef>
                <a:spcPct val="50000"/>
              </a:spcBef>
            </a:pPr>
            <a:r>
              <a:rPr lang="en-US" altLang="zh-CN"/>
              <a:t>        (3) </a:t>
            </a:r>
            <a:r>
              <a:rPr lang="zh-CN" altLang="en-US"/>
              <a:t>编译通过并生成</a:t>
            </a:r>
            <a:r>
              <a:rPr lang="en-US" altLang="zh-CN"/>
              <a:t>UseApplet.class</a:t>
            </a:r>
            <a:r>
              <a:rPr lang="zh-CN" altLang="en-US"/>
              <a:t>类后，在命令提示符状态下键入“</a:t>
            </a:r>
            <a:r>
              <a:rPr lang="en-US" altLang="zh-CN"/>
              <a:t>java UseApplet”</a:t>
            </a:r>
            <a:r>
              <a:rPr lang="zh-CN" altLang="en-US"/>
              <a:t>，得到如图</a:t>
            </a:r>
            <a:r>
              <a:rPr lang="en-US" altLang="zh-CN"/>
              <a:t>4.2</a:t>
            </a:r>
            <a:r>
              <a:rPr lang="zh-CN" altLang="en-US"/>
              <a:t>所示的时间输出界面。</a:t>
            </a:r>
          </a:p>
        </p:txBody>
      </p:sp>
    </p:spTree>
  </p:cSld>
  <p:clrMapOvr>
    <a:masterClrMapping/>
  </p:clrMapOvr>
  <p:transition>
    <p:zoom dir="in"/>
  </p:transition>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1650" name="Text Box 2"/>
          <p:cNvSpPr txBox="1">
            <a:spLocks noChangeArrowheads="1"/>
          </p:cNvSpPr>
          <p:nvPr/>
        </p:nvSpPr>
        <p:spPr bwMode="auto">
          <a:xfrm>
            <a:off x="304800" y="457200"/>
            <a:ext cx="8610600"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a:t>      【</a:t>
            </a:r>
            <a:r>
              <a:rPr lang="zh-CN" altLang="en-US"/>
              <a:t>例</a:t>
            </a:r>
            <a:r>
              <a:rPr lang="en-US" altLang="zh-CN"/>
              <a:t>4.8】</a:t>
            </a:r>
            <a:r>
              <a:rPr lang="zh-CN" altLang="en-US"/>
              <a:t>修改例</a:t>
            </a:r>
            <a:r>
              <a:rPr lang="en-US" altLang="zh-CN"/>
              <a:t>4.2</a:t>
            </a:r>
            <a:r>
              <a:rPr lang="zh-CN" altLang="en-US"/>
              <a:t>，在命令提示符状态下输入用户名参数，使得可以在命令提示符状态下进行访问。</a:t>
            </a:r>
          </a:p>
          <a:p>
            <a:pPr eaLnBrk="1" hangingPunct="1">
              <a:lnSpc>
                <a:spcPct val="120000"/>
              </a:lnSpc>
              <a:spcBef>
                <a:spcPct val="50000"/>
              </a:spcBef>
            </a:pPr>
            <a:r>
              <a:rPr lang="zh-CN" altLang="en-US"/>
              <a:t>       </a:t>
            </a:r>
            <a:r>
              <a:rPr lang="en-US" altLang="zh-CN"/>
              <a:t>(1) </a:t>
            </a:r>
            <a:r>
              <a:rPr lang="zh-CN" altLang="en-US"/>
              <a:t>从命令行状态输入用户名参数，应用程序的读取如下：</a:t>
            </a:r>
          </a:p>
          <a:p>
            <a:pPr eaLnBrk="1" hangingPunct="1">
              <a:lnSpc>
                <a:spcPct val="120000"/>
              </a:lnSpc>
              <a:spcBef>
                <a:spcPct val="50000"/>
              </a:spcBef>
            </a:pPr>
            <a:r>
              <a:rPr lang="zh-CN" altLang="en-US"/>
              <a:t>	</a:t>
            </a:r>
            <a:r>
              <a:rPr lang="en-US" altLang="zh-CN"/>
              <a:t>if (args.length &lt; 1)</a:t>
            </a:r>
          </a:p>
          <a:p>
            <a:pPr eaLnBrk="1" hangingPunct="1">
              <a:lnSpc>
                <a:spcPct val="120000"/>
              </a:lnSpc>
              <a:spcBef>
                <a:spcPct val="50000"/>
              </a:spcBef>
            </a:pPr>
            <a:r>
              <a:rPr lang="en-US" altLang="zh-CN"/>
              <a:t>	{</a:t>
            </a:r>
          </a:p>
          <a:p>
            <a:pPr eaLnBrk="1" hangingPunct="1">
              <a:lnSpc>
                <a:spcPct val="120000"/>
              </a:lnSpc>
              <a:spcBef>
                <a:spcPct val="50000"/>
              </a:spcBef>
            </a:pPr>
            <a:r>
              <a:rPr lang="en-US" altLang="zh-CN"/>
              <a:t>		System.out.println("</a:t>
            </a:r>
            <a:r>
              <a:rPr lang="zh-CN" altLang="en-US"/>
              <a:t>缺少用户参数</a:t>
            </a:r>
            <a:r>
              <a:rPr lang="en-US" altLang="zh-CN"/>
              <a:t>");</a:t>
            </a:r>
          </a:p>
          <a:p>
            <a:pPr eaLnBrk="1" hangingPunct="1">
              <a:lnSpc>
                <a:spcPct val="120000"/>
              </a:lnSpc>
              <a:spcBef>
                <a:spcPct val="50000"/>
              </a:spcBef>
            </a:pPr>
            <a:r>
              <a:rPr lang="en-US" altLang="zh-CN"/>
              <a:t>		System.exit(0);</a:t>
            </a:r>
          </a:p>
          <a:p>
            <a:pPr eaLnBrk="1" hangingPunct="1">
              <a:lnSpc>
                <a:spcPct val="120000"/>
              </a:lnSpc>
              <a:spcBef>
                <a:spcPct val="50000"/>
              </a:spcBef>
            </a:pPr>
            <a:r>
              <a:rPr lang="en-US" altLang="zh-CN"/>
              <a:t>	}</a:t>
            </a:r>
          </a:p>
          <a:p>
            <a:pPr eaLnBrk="1" hangingPunct="1">
              <a:lnSpc>
                <a:spcPct val="120000"/>
              </a:lnSpc>
              <a:spcBef>
                <a:spcPct val="50000"/>
              </a:spcBef>
            </a:pPr>
            <a:r>
              <a:rPr lang="en-US" altLang="zh-CN"/>
              <a:t>	else</a:t>
            </a:r>
          </a:p>
          <a:p>
            <a:pPr eaLnBrk="1" hangingPunct="1">
              <a:lnSpc>
                <a:spcPct val="120000"/>
              </a:lnSpc>
              <a:spcBef>
                <a:spcPct val="50000"/>
              </a:spcBef>
            </a:pPr>
            <a:r>
              <a:rPr lang="en-US" altLang="zh-CN"/>
              <a:t>		strUser = new String(args[0]);</a:t>
            </a:r>
          </a:p>
        </p:txBody>
      </p:sp>
    </p:spTree>
  </p:cSld>
  <p:clrMapOvr>
    <a:masterClrMapping/>
  </p:clrMapOvr>
  <p:transition>
    <p:zoom dir="in"/>
  </p:transition>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2674" name="Text Box 2"/>
          <p:cNvSpPr txBox="1">
            <a:spLocks noChangeArrowheads="1"/>
          </p:cNvSpPr>
          <p:nvPr/>
        </p:nvSpPr>
        <p:spPr bwMode="auto">
          <a:xfrm>
            <a:off x="381000" y="762000"/>
            <a:ext cx="84582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(2) </a:t>
            </a:r>
            <a:r>
              <a:rPr lang="zh-CN" altLang="en-US"/>
              <a:t>添加一个变量</a:t>
            </a:r>
          </a:p>
          <a:p>
            <a:pPr eaLnBrk="1" hangingPunct="1">
              <a:lnSpc>
                <a:spcPct val="150000"/>
              </a:lnSpc>
              <a:spcBef>
                <a:spcPct val="50000"/>
              </a:spcBef>
            </a:pPr>
            <a:r>
              <a:rPr lang="zh-CN" altLang="en-US"/>
              <a:t>	</a:t>
            </a:r>
            <a:r>
              <a:rPr lang="en-US" altLang="zh-CN"/>
              <a:t>static boolean inApplet = true;</a:t>
            </a:r>
          </a:p>
          <a:p>
            <a:pPr eaLnBrk="1" hangingPunct="1">
              <a:lnSpc>
                <a:spcPct val="150000"/>
              </a:lnSpc>
              <a:spcBef>
                <a:spcPct val="50000"/>
              </a:spcBef>
            </a:pPr>
            <a:r>
              <a:rPr lang="en-US" altLang="zh-CN"/>
              <a:t>        </a:t>
            </a:r>
            <a:r>
              <a:rPr lang="zh-CN" altLang="en-US"/>
              <a:t>用于控制取参数的方式，如果以应用程序调用，则从命令行取参数；如果是载入</a:t>
            </a:r>
            <a:r>
              <a:rPr lang="en-US" altLang="zh-CN"/>
              <a:t>Applet</a:t>
            </a:r>
            <a:r>
              <a:rPr lang="zh-CN" altLang="en-US"/>
              <a:t>，则从网页中取参数。</a:t>
            </a:r>
          </a:p>
        </p:txBody>
      </p:sp>
    </p:spTree>
  </p:cSld>
  <p:clrMapOvr>
    <a:masterClrMapping/>
  </p:clrMapOvr>
  <p:transition>
    <p:zoom dir="in"/>
  </p:transition>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3698" name="Text Box 2"/>
          <p:cNvSpPr txBox="1">
            <a:spLocks noChangeArrowheads="1"/>
          </p:cNvSpPr>
          <p:nvPr/>
        </p:nvSpPr>
        <p:spPr bwMode="auto">
          <a:xfrm>
            <a:off x="1295400" y="384175"/>
            <a:ext cx="5457825" cy="603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lang="en-US" altLang="zh-CN"/>
              <a:t>(3) </a:t>
            </a:r>
            <a:r>
              <a:rPr lang="zh-CN" altLang="en-US"/>
              <a:t>源程序代码如下：</a:t>
            </a:r>
          </a:p>
          <a:p>
            <a:pPr eaLnBrk="1" hangingPunct="1">
              <a:lnSpc>
                <a:spcPct val="125000"/>
              </a:lnSpc>
            </a:pPr>
            <a:r>
              <a:rPr lang="en-US" altLang="zh-CN"/>
              <a:t>//</a:t>
            </a:r>
            <a:r>
              <a:rPr lang="zh-CN" altLang="en-US"/>
              <a:t>程序文件名</a:t>
            </a:r>
            <a:r>
              <a:rPr lang="en-US" altLang="zh-CN"/>
              <a:t>AppPara.java</a:t>
            </a:r>
          </a:p>
          <a:p>
            <a:pPr eaLnBrk="1" hangingPunct="1">
              <a:lnSpc>
                <a:spcPct val="125000"/>
              </a:lnSpc>
            </a:pPr>
            <a:r>
              <a:rPr lang="en-US" altLang="zh-CN"/>
              <a:t>import java.awt.*;</a:t>
            </a:r>
          </a:p>
          <a:p>
            <a:pPr eaLnBrk="1" hangingPunct="1">
              <a:lnSpc>
                <a:spcPct val="125000"/>
              </a:lnSpc>
            </a:pPr>
            <a:r>
              <a:rPr lang="en-US" altLang="zh-CN"/>
              <a:t>import java.awt.event.*;</a:t>
            </a:r>
          </a:p>
          <a:p>
            <a:pPr eaLnBrk="1" hangingPunct="1">
              <a:lnSpc>
                <a:spcPct val="125000"/>
              </a:lnSpc>
            </a:pPr>
            <a:r>
              <a:rPr lang="en-US" altLang="zh-CN"/>
              <a:t>import java.applet.Applet;</a:t>
            </a:r>
          </a:p>
          <a:p>
            <a:pPr eaLnBrk="1" hangingPunct="1">
              <a:lnSpc>
                <a:spcPct val="125000"/>
              </a:lnSpc>
            </a:pPr>
            <a:r>
              <a:rPr lang="en-US" altLang="zh-CN"/>
              <a:t>import java.util.Date;</a:t>
            </a:r>
          </a:p>
          <a:p>
            <a:pPr eaLnBrk="1" hangingPunct="1">
              <a:lnSpc>
                <a:spcPct val="125000"/>
              </a:lnSpc>
            </a:pPr>
            <a:r>
              <a:rPr lang="en-US" altLang="zh-CN"/>
              <a:t>public class AppPara extends Applet</a:t>
            </a:r>
          </a:p>
          <a:p>
            <a:pPr eaLnBrk="1" hangingPunct="1">
              <a:lnSpc>
                <a:spcPct val="125000"/>
              </a:lnSpc>
            </a:pPr>
            <a:r>
              <a:rPr lang="en-US" altLang="zh-CN"/>
              <a:t>{</a:t>
            </a:r>
          </a:p>
          <a:p>
            <a:pPr eaLnBrk="1" hangingPunct="1">
              <a:lnSpc>
                <a:spcPct val="125000"/>
              </a:lnSpc>
            </a:pPr>
            <a:r>
              <a:rPr lang="en-US" altLang="zh-CN"/>
              <a:t>	String strTime = new String();</a:t>
            </a:r>
          </a:p>
          <a:p>
            <a:pPr eaLnBrk="1" hangingPunct="1">
              <a:lnSpc>
                <a:spcPct val="125000"/>
              </a:lnSpc>
            </a:pPr>
            <a:r>
              <a:rPr lang="en-US" altLang="zh-CN"/>
              <a:t>	static String strUser = new String();</a:t>
            </a:r>
          </a:p>
          <a:p>
            <a:pPr eaLnBrk="1" hangingPunct="1">
              <a:lnSpc>
                <a:spcPct val="125000"/>
              </a:lnSpc>
            </a:pPr>
            <a:r>
              <a:rPr lang="en-US" altLang="zh-CN"/>
              <a:t>	static boolean inApplet = true;</a:t>
            </a:r>
          </a:p>
          <a:p>
            <a:pPr eaLnBrk="1" hangingPunct="1">
              <a:lnSpc>
                <a:spcPct val="125000"/>
              </a:lnSpc>
            </a:pPr>
            <a:r>
              <a:rPr lang="en-US" altLang="zh-CN"/>
              <a:t>	public void init()</a:t>
            </a:r>
          </a:p>
          <a:p>
            <a:pPr eaLnBrk="1" hangingPunct="1">
              <a:lnSpc>
                <a:spcPct val="125000"/>
              </a:lnSpc>
            </a:pPr>
            <a:r>
              <a:rPr lang="en-US" altLang="zh-CN"/>
              <a:t>	{</a:t>
            </a:r>
          </a:p>
        </p:txBody>
      </p:sp>
    </p:spTree>
  </p:cSld>
  <p:clrMapOvr>
    <a:masterClrMapping/>
  </p:clrMapOvr>
  <p:transition>
    <p:zoom dir="in"/>
  </p:transition>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4722" name="Text Box 2"/>
          <p:cNvSpPr txBox="1">
            <a:spLocks noChangeArrowheads="1"/>
          </p:cNvSpPr>
          <p:nvPr/>
        </p:nvSpPr>
        <p:spPr bwMode="auto">
          <a:xfrm>
            <a:off x="381000" y="533400"/>
            <a:ext cx="8534400"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a:t>	//</a:t>
            </a:r>
            <a:r>
              <a:rPr lang="zh-CN" altLang="en-US"/>
              <a:t>如果从</a:t>
            </a:r>
            <a:r>
              <a:rPr lang="en-US" altLang="zh-CN"/>
              <a:t>Applet</a:t>
            </a:r>
            <a:r>
              <a:rPr lang="zh-CN" altLang="en-US"/>
              <a:t>载入，从网页得到参数</a:t>
            </a:r>
          </a:p>
          <a:p>
            <a:pPr eaLnBrk="1" hangingPunct="1">
              <a:lnSpc>
                <a:spcPct val="80000"/>
              </a:lnSpc>
              <a:spcBef>
                <a:spcPct val="50000"/>
              </a:spcBef>
            </a:pPr>
            <a:r>
              <a:rPr lang="zh-CN" altLang="en-US"/>
              <a:t>	</a:t>
            </a:r>
            <a:r>
              <a:rPr lang="en-US" altLang="zh-CN"/>
              <a:t>if(inApplet)</a:t>
            </a:r>
          </a:p>
          <a:p>
            <a:pPr eaLnBrk="1" hangingPunct="1">
              <a:lnSpc>
                <a:spcPct val="80000"/>
              </a:lnSpc>
              <a:spcBef>
                <a:spcPct val="50000"/>
              </a:spcBef>
            </a:pPr>
            <a:r>
              <a:rPr lang="en-US" altLang="zh-CN"/>
              <a:t>		strUser = getParameter("USER");</a:t>
            </a:r>
          </a:p>
          <a:p>
            <a:pPr eaLnBrk="1" hangingPunct="1">
              <a:lnSpc>
                <a:spcPct val="80000"/>
              </a:lnSpc>
              <a:spcBef>
                <a:spcPct val="50000"/>
              </a:spcBef>
            </a:pPr>
            <a:r>
              <a:rPr lang="en-US" altLang="zh-CN"/>
              <a:t>	}</a:t>
            </a:r>
          </a:p>
          <a:p>
            <a:pPr eaLnBrk="1" hangingPunct="1">
              <a:lnSpc>
                <a:spcPct val="80000"/>
              </a:lnSpc>
              <a:spcBef>
                <a:spcPct val="50000"/>
              </a:spcBef>
            </a:pPr>
            <a:r>
              <a:rPr lang="en-US" altLang="zh-CN"/>
              <a:t>	public void start()</a:t>
            </a:r>
          </a:p>
          <a:p>
            <a:pPr eaLnBrk="1" hangingPunct="1">
              <a:lnSpc>
                <a:spcPct val="80000"/>
              </a:lnSpc>
              <a:spcBef>
                <a:spcPct val="50000"/>
              </a:spcBef>
            </a:pPr>
            <a:r>
              <a:rPr lang="en-US" altLang="zh-CN"/>
              <a:t>	{</a:t>
            </a:r>
          </a:p>
          <a:p>
            <a:pPr eaLnBrk="1" hangingPunct="1">
              <a:lnSpc>
                <a:spcPct val="80000"/>
              </a:lnSpc>
              <a:spcBef>
                <a:spcPct val="50000"/>
              </a:spcBef>
            </a:pPr>
            <a:r>
              <a:rPr lang="en-US" altLang="zh-CN"/>
              <a:t>		Date d = new Date();</a:t>
            </a:r>
          </a:p>
          <a:p>
            <a:pPr eaLnBrk="1" hangingPunct="1">
              <a:lnSpc>
                <a:spcPct val="80000"/>
              </a:lnSpc>
              <a:spcBef>
                <a:spcPct val="50000"/>
              </a:spcBef>
            </a:pPr>
            <a:r>
              <a:rPr lang="en-US" altLang="zh-CN"/>
              <a:t>		strTime = d.toString();</a:t>
            </a:r>
          </a:p>
          <a:p>
            <a:pPr eaLnBrk="1" hangingPunct="1">
              <a:lnSpc>
                <a:spcPct val="80000"/>
              </a:lnSpc>
              <a:spcBef>
                <a:spcPct val="50000"/>
              </a:spcBef>
            </a:pPr>
            <a:r>
              <a:rPr lang="en-US" altLang="zh-CN"/>
              <a:t>		repaint();</a:t>
            </a:r>
          </a:p>
          <a:p>
            <a:pPr eaLnBrk="1" hangingPunct="1">
              <a:lnSpc>
                <a:spcPct val="80000"/>
              </a:lnSpc>
              <a:spcBef>
                <a:spcPct val="50000"/>
              </a:spcBef>
            </a:pPr>
            <a:r>
              <a:rPr lang="en-US" altLang="zh-CN"/>
              <a:t>	}</a:t>
            </a:r>
          </a:p>
          <a:p>
            <a:pPr eaLnBrk="1" hangingPunct="1">
              <a:lnSpc>
                <a:spcPct val="80000"/>
              </a:lnSpc>
              <a:spcBef>
                <a:spcPct val="50000"/>
              </a:spcBef>
            </a:pPr>
            <a:r>
              <a:rPr lang="en-US" altLang="zh-CN"/>
              <a:t>	public void paint(Graphics g)</a:t>
            </a:r>
          </a:p>
          <a:p>
            <a:pPr eaLnBrk="1" hangingPunct="1">
              <a:lnSpc>
                <a:spcPct val="80000"/>
              </a:lnSpc>
              <a:spcBef>
                <a:spcPct val="50000"/>
              </a:spcBef>
            </a:pPr>
            <a:r>
              <a:rPr lang="en-US" altLang="zh-CN"/>
              <a:t>	{</a:t>
            </a:r>
          </a:p>
        </p:txBody>
      </p:sp>
    </p:spTree>
  </p:cSld>
  <p:clrMapOvr>
    <a:masterClrMapping/>
  </p:clrMapOvr>
  <p:transition>
    <p:zoom dir="in"/>
  </p:transition>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5746" name="Text Box 2"/>
          <p:cNvSpPr txBox="1">
            <a:spLocks noChangeArrowheads="1"/>
          </p:cNvSpPr>
          <p:nvPr/>
        </p:nvSpPr>
        <p:spPr bwMode="auto">
          <a:xfrm>
            <a:off x="381000" y="530225"/>
            <a:ext cx="8859838" cy="574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50000"/>
              </a:spcBef>
            </a:pPr>
            <a:r>
              <a:rPr lang="en-US" altLang="zh-CN"/>
              <a:t>       g.setColor(Color.red);</a:t>
            </a:r>
          </a:p>
          <a:p>
            <a:pPr eaLnBrk="1" hangingPunct="1">
              <a:lnSpc>
                <a:spcPct val="115000"/>
              </a:lnSpc>
              <a:spcBef>
                <a:spcPct val="50000"/>
              </a:spcBef>
            </a:pPr>
            <a:r>
              <a:rPr lang="en-US" altLang="zh-CN"/>
              <a:t>       g.drawString(strUser + " </a:t>
            </a:r>
            <a:r>
              <a:rPr lang="zh-CN" altLang="en-US"/>
              <a:t>你好，当前时间为：</a:t>
            </a:r>
            <a:r>
              <a:rPr lang="en-US" altLang="zh-CN"/>
              <a:t>" + strTime,20,30);</a:t>
            </a:r>
          </a:p>
          <a:p>
            <a:pPr eaLnBrk="1" hangingPunct="1">
              <a:lnSpc>
                <a:spcPct val="115000"/>
              </a:lnSpc>
            </a:pPr>
            <a:r>
              <a:rPr lang="en-US" altLang="zh-CN"/>
              <a:t>}</a:t>
            </a:r>
          </a:p>
          <a:p>
            <a:pPr eaLnBrk="1" hangingPunct="1">
              <a:lnSpc>
                <a:spcPct val="115000"/>
              </a:lnSpc>
            </a:pPr>
            <a:r>
              <a:rPr lang="en-US" altLang="zh-CN"/>
              <a:t>public static void main(String[] args)</a:t>
            </a:r>
          </a:p>
          <a:p>
            <a:pPr eaLnBrk="1" hangingPunct="1">
              <a:lnSpc>
                <a:spcPct val="115000"/>
              </a:lnSpc>
            </a:pPr>
            <a:r>
              <a:rPr lang="en-US" altLang="zh-CN"/>
              <a:t>{</a:t>
            </a:r>
          </a:p>
          <a:p>
            <a:pPr eaLnBrk="1" hangingPunct="1">
              <a:lnSpc>
                <a:spcPct val="115000"/>
              </a:lnSpc>
            </a:pPr>
            <a:r>
              <a:rPr lang="en-US" altLang="zh-CN"/>
              <a:t>        inApplet = false;</a:t>
            </a:r>
          </a:p>
          <a:p>
            <a:pPr eaLnBrk="1" hangingPunct="1">
              <a:lnSpc>
                <a:spcPct val="115000"/>
              </a:lnSpc>
            </a:pPr>
            <a:r>
              <a:rPr lang="en-US" altLang="zh-CN"/>
              <a:t>        //</a:t>
            </a:r>
            <a:r>
              <a:rPr lang="zh-CN" altLang="en-US"/>
              <a:t>如果从命令行提示符状态进入，获取参数</a:t>
            </a:r>
          </a:p>
          <a:p>
            <a:pPr eaLnBrk="1" hangingPunct="1">
              <a:lnSpc>
                <a:spcPct val="115000"/>
              </a:lnSpc>
            </a:pPr>
            <a:r>
              <a:rPr lang="zh-CN" altLang="en-US"/>
              <a:t>        </a:t>
            </a:r>
            <a:r>
              <a:rPr lang="en-US" altLang="zh-CN"/>
              <a:t>if (args.length &lt; 1)</a:t>
            </a:r>
          </a:p>
          <a:p>
            <a:pPr eaLnBrk="1" hangingPunct="1">
              <a:lnSpc>
                <a:spcPct val="115000"/>
              </a:lnSpc>
            </a:pPr>
            <a:r>
              <a:rPr lang="en-US" altLang="zh-CN"/>
              <a:t>        {</a:t>
            </a:r>
          </a:p>
          <a:p>
            <a:pPr eaLnBrk="1" hangingPunct="1">
              <a:lnSpc>
                <a:spcPct val="115000"/>
              </a:lnSpc>
            </a:pPr>
            <a:r>
              <a:rPr lang="en-US" altLang="zh-CN"/>
              <a:t>	System.out.println("</a:t>
            </a:r>
            <a:r>
              <a:rPr lang="zh-CN" altLang="en-US"/>
              <a:t>缺少用户参数</a:t>
            </a:r>
            <a:r>
              <a:rPr lang="en-US" altLang="zh-CN"/>
              <a:t>");</a:t>
            </a:r>
          </a:p>
          <a:p>
            <a:pPr eaLnBrk="1" hangingPunct="1">
              <a:lnSpc>
                <a:spcPct val="115000"/>
              </a:lnSpc>
            </a:pPr>
            <a:r>
              <a:rPr lang="en-US" altLang="zh-CN"/>
              <a:t>	System.exit(0);</a:t>
            </a:r>
          </a:p>
          <a:p>
            <a:pPr eaLnBrk="1" hangingPunct="1">
              <a:lnSpc>
                <a:spcPct val="115000"/>
              </a:lnSpc>
            </a:pPr>
            <a:r>
              <a:rPr lang="en-US" altLang="zh-CN"/>
              <a:t>         }</a:t>
            </a:r>
          </a:p>
          <a:p>
            <a:pPr eaLnBrk="1" hangingPunct="1">
              <a:lnSpc>
                <a:spcPct val="115000"/>
              </a:lnSpc>
            </a:pPr>
            <a:r>
              <a:rPr lang="en-US" altLang="zh-CN"/>
              <a:t>        else</a:t>
            </a:r>
          </a:p>
        </p:txBody>
      </p:sp>
    </p:spTree>
  </p:cSld>
  <p:clrMapOvr>
    <a:masterClrMapping/>
  </p:clrMapOvr>
  <p:transition>
    <p:zoom dir="in"/>
  </p:transition>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6770" name="Text Box 2"/>
          <p:cNvSpPr txBox="1">
            <a:spLocks noChangeArrowheads="1"/>
          </p:cNvSpPr>
          <p:nvPr/>
        </p:nvSpPr>
        <p:spPr bwMode="auto">
          <a:xfrm>
            <a:off x="1108075" y="439738"/>
            <a:ext cx="6892925"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a:t>	strUser = new String(args[0]);</a:t>
            </a:r>
          </a:p>
          <a:p>
            <a:pPr eaLnBrk="1" hangingPunct="1">
              <a:lnSpc>
                <a:spcPct val="120000"/>
              </a:lnSpc>
            </a:pPr>
            <a:r>
              <a:rPr lang="en-US" altLang="zh-CN"/>
              <a:t>//</a:t>
            </a:r>
            <a:r>
              <a:rPr lang="zh-CN" altLang="en-US"/>
              <a:t>创建一个框架</a:t>
            </a:r>
          </a:p>
          <a:p>
            <a:pPr eaLnBrk="1" hangingPunct="1">
              <a:lnSpc>
                <a:spcPct val="120000"/>
              </a:lnSpc>
            </a:pPr>
            <a:r>
              <a:rPr lang="en-US" altLang="zh-CN"/>
              <a:t>Frame f = new Frame("</a:t>
            </a:r>
            <a:r>
              <a:rPr lang="zh-CN" altLang="en-US"/>
              <a:t>时间</a:t>
            </a:r>
            <a:r>
              <a:rPr lang="en-US" altLang="zh-CN"/>
              <a:t>");</a:t>
            </a:r>
          </a:p>
          <a:p>
            <a:pPr eaLnBrk="1" hangingPunct="1">
              <a:lnSpc>
                <a:spcPct val="120000"/>
              </a:lnSpc>
            </a:pPr>
            <a:r>
              <a:rPr lang="en-US" altLang="zh-CN"/>
              <a:t>//</a:t>
            </a:r>
            <a:r>
              <a:rPr lang="zh-CN" altLang="en-US"/>
              <a:t>关闭窗口时退出系统</a:t>
            </a:r>
          </a:p>
          <a:p>
            <a:pPr eaLnBrk="1" hangingPunct="1">
              <a:lnSpc>
                <a:spcPct val="120000"/>
              </a:lnSpc>
            </a:pPr>
            <a:r>
              <a:rPr lang="en-US" altLang="zh-CN"/>
              <a:t>f.addWindowListener(new WindowAdapter()</a:t>
            </a:r>
          </a:p>
          <a:p>
            <a:pPr eaLnBrk="1" hangingPunct="1">
              <a:lnSpc>
                <a:spcPct val="120000"/>
              </a:lnSpc>
            </a:pPr>
            <a:r>
              <a:rPr lang="en-US" altLang="zh-CN"/>
              <a:t>{</a:t>
            </a:r>
          </a:p>
          <a:p>
            <a:pPr eaLnBrk="1" hangingPunct="1">
              <a:lnSpc>
                <a:spcPct val="120000"/>
              </a:lnSpc>
            </a:pPr>
            <a:r>
              <a:rPr lang="en-US" altLang="zh-CN"/>
              <a:t>	public void windowClosing(WindowEvent evt)</a:t>
            </a:r>
          </a:p>
          <a:p>
            <a:pPr eaLnBrk="1" hangingPunct="1">
              <a:lnSpc>
                <a:spcPct val="120000"/>
              </a:lnSpc>
            </a:pPr>
            <a:r>
              <a:rPr lang="en-US" altLang="zh-CN"/>
              <a:t>	{</a:t>
            </a:r>
          </a:p>
          <a:p>
            <a:pPr eaLnBrk="1" hangingPunct="1">
              <a:lnSpc>
                <a:spcPct val="120000"/>
              </a:lnSpc>
            </a:pPr>
            <a:r>
              <a:rPr lang="en-US" altLang="zh-CN"/>
              <a:t>		System.exit(0);</a:t>
            </a:r>
          </a:p>
          <a:p>
            <a:pPr eaLnBrk="1" hangingPunct="1">
              <a:lnSpc>
                <a:spcPct val="120000"/>
              </a:lnSpc>
            </a:pPr>
            <a:r>
              <a:rPr lang="en-US" altLang="zh-CN"/>
              <a:t>	}</a:t>
            </a:r>
          </a:p>
          <a:p>
            <a:pPr eaLnBrk="1" hangingPunct="1">
              <a:lnSpc>
                <a:spcPct val="120000"/>
              </a:lnSpc>
            </a:pPr>
            <a:r>
              <a:rPr lang="en-US" altLang="zh-CN"/>
              <a:t>});</a:t>
            </a:r>
          </a:p>
          <a:p>
            <a:pPr eaLnBrk="1" hangingPunct="1">
              <a:lnSpc>
                <a:spcPct val="120000"/>
              </a:lnSpc>
            </a:pPr>
            <a:r>
              <a:rPr lang="en-US" altLang="zh-CN"/>
              <a:t>//</a:t>
            </a:r>
            <a:r>
              <a:rPr lang="zh-CN" altLang="en-US"/>
              <a:t>创建一个</a:t>
            </a:r>
            <a:r>
              <a:rPr lang="en-US" altLang="zh-CN"/>
              <a:t>AppletApp</a:t>
            </a:r>
            <a:r>
              <a:rPr lang="zh-CN" altLang="en-US"/>
              <a:t>对象</a:t>
            </a:r>
          </a:p>
          <a:p>
            <a:pPr eaLnBrk="1" hangingPunct="1">
              <a:lnSpc>
                <a:spcPct val="120000"/>
              </a:lnSpc>
            </a:pPr>
            <a:r>
              <a:rPr lang="en-US" altLang="zh-CN"/>
              <a:t>AppPara a = new AppPara();</a:t>
            </a:r>
          </a:p>
        </p:txBody>
      </p:sp>
    </p:spTree>
  </p:cSld>
  <p:clrMapOvr>
    <a:masterClrMapping/>
  </p:clrMapOvr>
  <p:transition>
    <p:zoom dir="in"/>
  </p:transition>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7794" name="Text Box 2"/>
          <p:cNvSpPr txBox="1">
            <a:spLocks noChangeArrowheads="1"/>
          </p:cNvSpPr>
          <p:nvPr/>
        </p:nvSpPr>
        <p:spPr bwMode="auto">
          <a:xfrm>
            <a:off x="1752600" y="457200"/>
            <a:ext cx="341630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a:t>	//</a:t>
            </a:r>
            <a:r>
              <a:rPr lang="zh-CN" altLang="en-US"/>
              <a:t>初始化</a:t>
            </a:r>
          </a:p>
          <a:p>
            <a:pPr eaLnBrk="1" hangingPunct="1">
              <a:lnSpc>
                <a:spcPct val="130000"/>
              </a:lnSpc>
            </a:pPr>
            <a:r>
              <a:rPr lang="zh-CN" altLang="en-US"/>
              <a:t>	</a:t>
            </a:r>
            <a:r>
              <a:rPr lang="en-US" altLang="zh-CN"/>
              <a:t>a.init();</a:t>
            </a:r>
          </a:p>
          <a:p>
            <a:pPr eaLnBrk="1" hangingPunct="1">
              <a:lnSpc>
                <a:spcPct val="130000"/>
              </a:lnSpc>
            </a:pPr>
            <a:r>
              <a:rPr lang="en-US" altLang="zh-CN"/>
              <a:t>	//</a:t>
            </a:r>
            <a:r>
              <a:rPr lang="zh-CN" altLang="en-US"/>
              <a:t>将对象载入框架</a:t>
            </a:r>
          </a:p>
          <a:p>
            <a:pPr eaLnBrk="1" hangingPunct="1">
              <a:lnSpc>
                <a:spcPct val="130000"/>
              </a:lnSpc>
            </a:pPr>
            <a:r>
              <a:rPr lang="zh-CN" altLang="en-US"/>
              <a:t>	</a:t>
            </a:r>
            <a:r>
              <a:rPr lang="en-US" altLang="zh-CN"/>
              <a:t>f.add("Center",a);</a:t>
            </a:r>
          </a:p>
          <a:p>
            <a:pPr eaLnBrk="1" hangingPunct="1">
              <a:lnSpc>
                <a:spcPct val="130000"/>
              </a:lnSpc>
            </a:pPr>
            <a:r>
              <a:rPr lang="en-US" altLang="zh-CN"/>
              <a:t>	//</a:t>
            </a:r>
            <a:r>
              <a:rPr lang="zh-CN" altLang="en-US"/>
              <a:t>设置框架大小</a:t>
            </a:r>
          </a:p>
          <a:p>
            <a:pPr eaLnBrk="1" hangingPunct="1">
              <a:lnSpc>
                <a:spcPct val="130000"/>
              </a:lnSpc>
            </a:pPr>
            <a:r>
              <a:rPr lang="zh-CN" altLang="en-US"/>
              <a:t>	</a:t>
            </a:r>
            <a:r>
              <a:rPr lang="en-US" altLang="zh-CN"/>
              <a:t>f.setSize(400,200);</a:t>
            </a:r>
          </a:p>
          <a:p>
            <a:pPr eaLnBrk="1" hangingPunct="1">
              <a:lnSpc>
                <a:spcPct val="130000"/>
              </a:lnSpc>
            </a:pPr>
            <a:r>
              <a:rPr lang="en-US" altLang="zh-CN"/>
              <a:t>	//</a:t>
            </a:r>
            <a:r>
              <a:rPr lang="zh-CN" altLang="en-US"/>
              <a:t>显示框架</a:t>
            </a:r>
          </a:p>
          <a:p>
            <a:pPr eaLnBrk="1" hangingPunct="1">
              <a:lnSpc>
                <a:spcPct val="130000"/>
              </a:lnSpc>
            </a:pPr>
            <a:r>
              <a:rPr lang="zh-CN" altLang="en-US"/>
              <a:t>	</a:t>
            </a:r>
            <a:r>
              <a:rPr lang="en-US" altLang="zh-CN"/>
              <a:t>f.show();</a:t>
            </a:r>
          </a:p>
          <a:p>
            <a:pPr eaLnBrk="1" hangingPunct="1">
              <a:lnSpc>
                <a:spcPct val="130000"/>
              </a:lnSpc>
            </a:pPr>
            <a:r>
              <a:rPr lang="en-US" altLang="zh-CN"/>
              <a:t>	//</a:t>
            </a:r>
            <a:r>
              <a:rPr lang="zh-CN" altLang="en-US"/>
              <a:t>启动对象</a:t>
            </a:r>
          </a:p>
          <a:p>
            <a:pPr eaLnBrk="1" hangingPunct="1">
              <a:lnSpc>
                <a:spcPct val="130000"/>
              </a:lnSpc>
            </a:pPr>
            <a:r>
              <a:rPr lang="zh-CN" altLang="en-US"/>
              <a:t>	</a:t>
            </a:r>
            <a:r>
              <a:rPr lang="en-US" altLang="zh-CN"/>
              <a:t>a.start();</a:t>
            </a:r>
          </a:p>
          <a:p>
            <a:pPr eaLnBrk="1" hangingPunct="1">
              <a:lnSpc>
                <a:spcPct val="130000"/>
              </a:lnSpc>
            </a:pPr>
            <a:r>
              <a:rPr lang="en-US" altLang="zh-CN"/>
              <a:t>      }</a:t>
            </a:r>
          </a:p>
          <a:p>
            <a:pPr eaLnBrk="1" hangingPunct="1">
              <a:lnSpc>
                <a:spcPct val="130000"/>
              </a:lnSpc>
            </a:pPr>
            <a:r>
              <a:rPr lang="en-US" altLang="zh-CN"/>
              <a:t>}</a:t>
            </a:r>
          </a:p>
        </p:txBody>
      </p:sp>
    </p:spTree>
  </p:cSld>
  <p:clrMapOvr>
    <a:masterClrMapping/>
  </p:clrMapOvr>
  <p:transition>
    <p:zoom dir="in"/>
  </p:transition>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8818" name="Text Box 2"/>
          <p:cNvSpPr txBox="1">
            <a:spLocks noChangeArrowheads="1"/>
          </p:cNvSpPr>
          <p:nvPr/>
        </p:nvSpPr>
        <p:spPr bwMode="auto">
          <a:xfrm>
            <a:off x="457200" y="609600"/>
            <a:ext cx="8382000"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60000"/>
              </a:lnSpc>
              <a:spcBef>
                <a:spcPct val="50000"/>
              </a:spcBef>
            </a:pPr>
            <a:r>
              <a:rPr lang="en-US" altLang="zh-CN"/>
              <a:t>        (4) </a:t>
            </a:r>
            <a:r>
              <a:rPr lang="zh-CN" altLang="en-US"/>
              <a:t>在命令提示符状态键入命令“</a:t>
            </a:r>
            <a:r>
              <a:rPr lang="en-US" altLang="zh-CN"/>
              <a:t>java AppPara </a:t>
            </a:r>
            <a:r>
              <a:rPr lang="zh-CN" altLang="en-US"/>
              <a:t>王飞”后按回车键，弹出如图</a:t>
            </a:r>
            <a:r>
              <a:rPr lang="en-US" altLang="zh-CN"/>
              <a:t>4.5</a:t>
            </a:r>
            <a:r>
              <a:rPr lang="zh-CN" altLang="en-US"/>
              <a:t>所示的界面。  </a:t>
            </a:r>
          </a:p>
        </p:txBody>
      </p:sp>
      <p:sp>
        <p:nvSpPr>
          <p:cNvPr id="418819" name="AutoShape 3">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3778" name="Text Box 4"/>
          <p:cNvSpPr txBox="1">
            <a:spLocks noChangeArrowheads="1"/>
          </p:cNvSpPr>
          <p:nvPr/>
        </p:nvSpPr>
        <p:spPr bwMode="auto">
          <a:xfrm>
            <a:off x="381000" y="889000"/>
            <a:ext cx="85344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这里用到的命令</a:t>
            </a:r>
            <a:r>
              <a:rPr lang="en-US" altLang="zh-CN"/>
              <a:t>Javac</a:t>
            </a:r>
            <a:r>
              <a:rPr lang="zh-CN" altLang="en-US"/>
              <a:t>和</a:t>
            </a:r>
            <a:r>
              <a:rPr lang="en-US" altLang="zh-CN"/>
              <a:t>Java</a:t>
            </a:r>
            <a:r>
              <a:rPr lang="zh-CN" altLang="en-US"/>
              <a:t>都是</a:t>
            </a:r>
            <a:r>
              <a:rPr lang="en-US" altLang="zh-CN"/>
              <a:t>JDK</a:t>
            </a:r>
            <a:r>
              <a:rPr lang="zh-CN" altLang="en-US"/>
              <a:t>软件包自带的。从</a:t>
            </a:r>
            <a:r>
              <a:rPr lang="en-US" altLang="zh-CN"/>
              <a:t>JDK</a:t>
            </a:r>
            <a:r>
              <a:rPr lang="zh-CN" altLang="en-US"/>
              <a:t>安装路径的</a:t>
            </a:r>
            <a:r>
              <a:rPr lang="en-US" altLang="zh-CN"/>
              <a:t>bin</a:t>
            </a:r>
            <a:r>
              <a:rPr lang="zh-CN" altLang="en-US"/>
              <a:t>目录下可以看到</a:t>
            </a:r>
            <a:r>
              <a:rPr lang="en-US" altLang="zh-CN"/>
              <a:t>javac.exe</a:t>
            </a:r>
            <a:r>
              <a:rPr lang="zh-CN" altLang="en-US"/>
              <a:t>，这是编译程序，源程序编译通过后就生成</a:t>
            </a:r>
            <a:r>
              <a:rPr lang="en-US" altLang="zh-CN"/>
              <a:t>.class</a:t>
            </a:r>
            <a:r>
              <a:rPr lang="zh-CN" altLang="en-US"/>
              <a:t>文件；而</a:t>
            </a:r>
            <a:r>
              <a:rPr lang="en-US" altLang="zh-CN"/>
              <a:t>Java.exe</a:t>
            </a:r>
            <a:r>
              <a:rPr lang="zh-CN" altLang="en-US"/>
              <a:t>就是载入类的运行程序，运行时根据源程序的指令要求产生正确的输出或结果。如果没有进行环境配置，直接编译或者运行</a:t>
            </a:r>
            <a:r>
              <a:rPr lang="en-US" altLang="zh-CN"/>
              <a:t>Java</a:t>
            </a:r>
            <a:r>
              <a:rPr lang="zh-CN" altLang="en-US"/>
              <a:t>源程序，系统会提示找不到这些命令，所以必须进行环境配置后再使用。</a:t>
            </a:r>
          </a:p>
        </p:txBody>
      </p:sp>
    </p:spTree>
  </p:cSld>
  <p:clrMapOvr>
    <a:masterClrMapping/>
  </p:clrMapOvr>
  <p:transition>
    <p:blinds/>
  </p:transition>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42" name="Rectangle 2"/>
          <p:cNvSpPr>
            <a:spLocks noChangeArrowheads="1"/>
          </p:cNvSpPr>
          <p:nvPr/>
        </p:nvSpPr>
        <p:spPr bwMode="auto">
          <a:xfrm>
            <a:off x="3867150" y="715963"/>
            <a:ext cx="1409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习    题</a:t>
            </a:r>
          </a:p>
        </p:txBody>
      </p:sp>
      <p:sp>
        <p:nvSpPr>
          <p:cNvPr id="419843" name="Text Box 3"/>
          <p:cNvSpPr txBox="1">
            <a:spLocks noChangeArrowheads="1"/>
          </p:cNvSpPr>
          <p:nvPr/>
        </p:nvSpPr>
        <p:spPr bwMode="auto">
          <a:xfrm>
            <a:off x="304800" y="1716088"/>
            <a:ext cx="861060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80000"/>
              </a:lnSpc>
              <a:spcBef>
                <a:spcPct val="50000"/>
              </a:spcBef>
            </a:pPr>
            <a:r>
              <a:rPr lang="en-US" altLang="zh-CN"/>
              <a:t>       1. </a:t>
            </a:r>
            <a:r>
              <a:rPr lang="zh-CN" altLang="en-US"/>
              <a:t>编写</a:t>
            </a:r>
            <a:r>
              <a:rPr lang="en-US" altLang="zh-CN"/>
              <a:t>Applet</a:t>
            </a:r>
            <a:r>
              <a:rPr lang="zh-CN" altLang="en-US"/>
              <a:t>，载入图片的同时响起音乐。</a:t>
            </a:r>
          </a:p>
          <a:p>
            <a:pPr eaLnBrk="1" hangingPunct="1">
              <a:lnSpc>
                <a:spcPct val="180000"/>
              </a:lnSpc>
              <a:spcBef>
                <a:spcPct val="50000"/>
              </a:spcBef>
            </a:pPr>
            <a:r>
              <a:rPr lang="zh-CN" altLang="en-US"/>
              <a:t>       </a:t>
            </a:r>
            <a:r>
              <a:rPr lang="en-US" altLang="zh-CN"/>
              <a:t>2. </a:t>
            </a:r>
            <a:r>
              <a:rPr lang="zh-CN" altLang="en-US"/>
              <a:t>将上题的</a:t>
            </a:r>
            <a:r>
              <a:rPr lang="en-US" altLang="zh-CN"/>
              <a:t>Applet</a:t>
            </a:r>
            <a:r>
              <a:rPr lang="zh-CN" altLang="en-US"/>
              <a:t>类、图片文件、音乐文件进行压缩并生成</a:t>
            </a:r>
            <a:r>
              <a:rPr lang="en-US" altLang="zh-CN"/>
              <a:t>JAR</a:t>
            </a:r>
            <a:r>
              <a:rPr lang="zh-CN" altLang="en-US"/>
              <a:t>文件，然后载入运行。</a:t>
            </a:r>
          </a:p>
        </p:txBody>
      </p:sp>
    </p:spTree>
  </p:cSld>
  <p:clrMapOvr>
    <a:masterClrMapping/>
  </p:clrMapOvr>
  <p:transition>
    <p:zoom dir="in"/>
  </p:transition>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0866" name="Text Box 2"/>
          <p:cNvSpPr txBox="1">
            <a:spLocks noChangeArrowheads="1"/>
          </p:cNvSpPr>
          <p:nvPr/>
        </p:nvSpPr>
        <p:spPr bwMode="auto">
          <a:xfrm>
            <a:off x="381000" y="457200"/>
            <a:ext cx="8534400"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3. </a:t>
            </a:r>
            <a:r>
              <a:rPr lang="zh-CN" altLang="en-US"/>
              <a:t>编写程序，既可用作</a:t>
            </a:r>
            <a:r>
              <a:rPr lang="en-US" altLang="zh-CN"/>
              <a:t>Applet</a:t>
            </a:r>
            <a:r>
              <a:rPr lang="zh-CN" altLang="en-US"/>
              <a:t>，又可用作应用程序，在出现的界面中显示下面的内容，括号内表示显示的颜色。</a:t>
            </a:r>
          </a:p>
          <a:p>
            <a:pPr lvl="2" eaLnBrk="1" hangingPunct="1">
              <a:lnSpc>
                <a:spcPct val="150000"/>
              </a:lnSpc>
              <a:spcBef>
                <a:spcPct val="50000"/>
              </a:spcBef>
            </a:pPr>
            <a:r>
              <a:rPr lang="zh-CN" altLang="en-US"/>
              <a:t>特点：</a:t>
            </a:r>
            <a:r>
              <a:rPr lang="en-US" altLang="zh-CN"/>
              <a:t>(</a:t>
            </a:r>
            <a:r>
              <a:rPr lang="zh-CN" altLang="en-US"/>
              <a:t>蓝色显示</a:t>
            </a:r>
            <a:r>
              <a:rPr lang="en-US" altLang="zh-CN"/>
              <a:t>)</a:t>
            </a:r>
          </a:p>
          <a:p>
            <a:pPr lvl="2" eaLnBrk="1" hangingPunct="1">
              <a:lnSpc>
                <a:spcPct val="150000"/>
              </a:lnSpc>
              <a:spcBef>
                <a:spcPct val="50000"/>
              </a:spcBef>
            </a:pPr>
            <a:r>
              <a:rPr lang="en-US" altLang="zh-CN"/>
              <a:t>(1) </a:t>
            </a:r>
            <a:r>
              <a:rPr lang="zh-CN" altLang="en-US"/>
              <a:t>跨平台性</a:t>
            </a:r>
            <a:r>
              <a:rPr lang="en-US" altLang="zh-CN"/>
              <a:t>(</a:t>
            </a:r>
            <a:r>
              <a:rPr lang="zh-CN" altLang="en-US"/>
              <a:t>以下均为红色显示</a:t>
            </a:r>
            <a:r>
              <a:rPr lang="en-US" altLang="zh-CN"/>
              <a:t>)</a:t>
            </a:r>
          </a:p>
          <a:p>
            <a:pPr lvl="2" eaLnBrk="1" hangingPunct="1">
              <a:lnSpc>
                <a:spcPct val="150000"/>
              </a:lnSpc>
              <a:spcBef>
                <a:spcPct val="50000"/>
              </a:spcBef>
            </a:pPr>
            <a:r>
              <a:rPr lang="en-US" altLang="zh-CN"/>
              <a:t>(2) </a:t>
            </a:r>
            <a:r>
              <a:rPr lang="zh-CN" altLang="en-US"/>
              <a:t>面向对象</a:t>
            </a:r>
          </a:p>
          <a:p>
            <a:pPr lvl="2" eaLnBrk="1" hangingPunct="1">
              <a:lnSpc>
                <a:spcPct val="150000"/>
              </a:lnSpc>
              <a:spcBef>
                <a:spcPct val="50000"/>
              </a:spcBef>
            </a:pPr>
            <a:r>
              <a:rPr lang="en-US" altLang="zh-CN"/>
              <a:t>(3) </a:t>
            </a:r>
            <a:r>
              <a:rPr lang="zh-CN" altLang="en-US"/>
              <a:t>安全性</a:t>
            </a:r>
          </a:p>
          <a:p>
            <a:pPr lvl="2" eaLnBrk="1" hangingPunct="1">
              <a:lnSpc>
                <a:spcPct val="150000"/>
              </a:lnSpc>
              <a:spcBef>
                <a:spcPct val="50000"/>
              </a:spcBef>
            </a:pPr>
            <a:r>
              <a:rPr lang="en-US" altLang="zh-CN"/>
              <a:t>(4) </a:t>
            </a:r>
            <a:r>
              <a:rPr lang="zh-CN" altLang="en-US"/>
              <a:t>多线程</a:t>
            </a:r>
          </a:p>
          <a:p>
            <a:pPr lvl="2" eaLnBrk="1" hangingPunct="1">
              <a:lnSpc>
                <a:spcPct val="150000"/>
              </a:lnSpc>
              <a:spcBef>
                <a:spcPct val="50000"/>
              </a:spcBef>
            </a:pPr>
            <a:r>
              <a:rPr lang="en-US" altLang="zh-CN"/>
              <a:t>(5) </a:t>
            </a:r>
            <a:r>
              <a:rPr lang="zh-CN" altLang="en-US"/>
              <a:t>简单易用</a:t>
            </a:r>
          </a:p>
        </p:txBody>
      </p:sp>
    </p:spTree>
  </p:cSld>
  <p:clrMapOvr>
    <a:masterClrMapping/>
  </p:clrMapOvr>
  <p:transition>
    <p:zoom dir="in"/>
  </p:transition>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1890" name="Text Box 2"/>
          <p:cNvSpPr txBox="1">
            <a:spLocks noChangeArrowheads="1"/>
          </p:cNvSpPr>
          <p:nvPr/>
        </p:nvSpPr>
        <p:spPr bwMode="auto">
          <a:xfrm>
            <a:off x="381000" y="609600"/>
            <a:ext cx="8534400"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a:t>         4. </a:t>
            </a:r>
            <a:r>
              <a:rPr lang="zh-CN" altLang="en-US"/>
              <a:t>在上题的基础上，输入参数“</a:t>
            </a:r>
            <a:r>
              <a:rPr lang="en-US" altLang="zh-CN"/>
              <a:t>Java</a:t>
            </a:r>
            <a:r>
              <a:rPr lang="zh-CN" altLang="en-US"/>
              <a:t>语言”，使得显示内容如下所示，要求既可以从命令行输入，也可以从网页内输入。</a:t>
            </a:r>
          </a:p>
          <a:p>
            <a:pPr lvl="2" eaLnBrk="1" hangingPunct="1">
              <a:lnSpc>
                <a:spcPct val="138000"/>
              </a:lnSpc>
              <a:spcBef>
                <a:spcPct val="50000"/>
              </a:spcBef>
            </a:pPr>
            <a:r>
              <a:rPr lang="en-US" altLang="zh-CN"/>
              <a:t>Java</a:t>
            </a:r>
            <a:r>
              <a:rPr lang="zh-CN" altLang="en-US"/>
              <a:t>语言特点：</a:t>
            </a:r>
          </a:p>
          <a:p>
            <a:pPr lvl="2" eaLnBrk="1" hangingPunct="1">
              <a:lnSpc>
                <a:spcPct val="138000"/>
              </a:lnSpc>
              <a:spcBef>
                <a:spcPct val="50000"/>
              </a:spcBef>
            </a:pPr>
            <a:r>
              <a:rPr lang="en-US" altLang="zh-CN"/>
              <a:t>(1) </a:t>
            </a:r>
            <a:r>
              <a:rPr lang="zh-CN" altLang="en-US"/>
              <a:t>跨平台性</a:t>
            </a:r>
          </a:p>
          <a:p>
            <a:pPr lvl="2" eaLnBrk="1" hangingPunct="1">
              <a:lnSpc>
                <a:spcPct val="138000"/>
              </a:lnSpc>
              <a:spcBef>
                <a:spcPct val="50000"/>
              </a:spcBef>
            </a:pPr>
            <a:r>
              <a:rPr lang="en-US" altLang="zh-CN"/>
              <a:t>(2) </a:t>
            </a:r>
            <a:r>
              <a:rPr lang="zh-CN" altLang="en-US"/>
              <a:t>面向对象</a:t>
            </a:r>
          </a:p>
          <a:p>
            <a:pPr lvl="2" eaLnBrk="1" hangingPunct="1">
              <a:lnSpc>
                <a:spcPct val="138000"/>
              </a:lnSpc>
              <a:spcBef>
                <a:spcPct val="50000"/>
              </a:spcBef>
            </a:pPr>
            <a:r>
              <a:rPr lang="en-US" altLang="zh-CN"/>
              <a:t>(3) </a:t>
            </a:r>
            <a:r>
              <a:rPr lang="zh-CN" altLang="en-US"/>
              <a:t>安全性</a:t>
            </a:r>
          </a:p>
          <a:p>
            <a:pPr lvl="2" eaLnBrk="1" hangingPunct="1">
              <a:lnSpc>
                <a:spcPct val="138000"/>
              </a:lnSpc>
              <a:spcBef>
                <a:spcPct val="50000"/>
              </a:spcBef>
            </a:pPr>
            <a:r>
              <a:rPr lang="en-US" altLang="zh-CN"/>
              <a:t>(4) </a:t>
            </a:r>
            <a:r>
              <a:rPr lang="zh-CN" altLang="en-US"/>
              <a:t>多线程</a:t>
            </a:r>
          </a:p>
          <a:p>
            <a:pPr lvl="2" eaLnBrk="1" hangingPunct="1">
              <a:lnSpc>
                <a:spcPct val="138000"/>
              </a:lnSpc>
              <a:spcBef>
                <a:spcPct val="50000"/>
              </a:spcBef>
            </a:pPr>
            <a:r>
              <a:rPr lang="en-US" altLang="zh-CN"/>
              <a:t>(5) </a:t>
            </a:r>
            <a:r>
              <a:rPr lang="zh-CN" altLang="en-US"/>
              <a:t>简单易用</a:t>
            </a:r>
          </a:p>
        </p:txBody>
      </p:sp>
      <p:sp>
        <p:nvSpPr>
          <p:cNvPr id="421891" name="AutoShape 3">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2914" name="Text Box 2"/>
          <p:cNvSpPr txBox="1">
            <a:spLocks noChangeArrowheads="1"/>
          </p:cNvSpPr>
          <p:nvPr/>
        </p:nvSpPr>
        <p:spPr bwMode="auto">
          <a:xfrm>
            <a:off x="2278063" y="898525"/>
            <a:ext cx="45878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4000">
                <a:latin typeface="华文行楷" pitchFamily="2" charset="-122"/>
                <a:ea typeface="华文行楷" pitchFamily="2" charset="-122"/>
              </a:rPr>
              <a:t>第</a:t>
            </a:r>
            <a:r>
              <a:rPr lang="en-US" altLang="zh-CN" sz="4000">
                <a:latin typeface="华文行楷" pitchFamily="2" charset="-122"/>
                <a:ea typeface="华文行楷" pitchFamily="2" charset="-122"/>
              </a:rPr>
              <a:t>5</a:t>
            </a:r>
            <a:r>
              <a:rPr lang="zh-CN" altLang="en-US" sz="4000">
                <a:latin typeface="华文行楷" pitchFamily="2" charset="-122"/>
                <a:ea typeface="华文行楷" pitchFamily="2" charset="-122"/>
              </a:rPr>
              <a:t>章  </a:t>
            </a:r>
            <a:r>
              <a:rPr lang="en-US" altLang="zh-CN" sz="4000">
                <a:latin typeface="华文行楷" pitchFamily="2" charset="-122"/>
                <a:ea typeface="华文行楷" pitchFamily="2" charset="-122"/>
              </a:rPr>
              <a:t>Java</a:t>
            </a:r>
            <a:r>
              <a:rPr lang="zh-CN" altLang="en-US" sz="4000">
                <a:latin typeface="华文行楷" pitchFamily="2" charset="-122"/>
                <a:ea typeface="华文行楷" pitchFamily="2" charset="-122"/>
              </a:rPr>
              <a:t>图形处理 </a:t>
            </a:r>
          </a:p>
        </p:txBody>
      </p:sp>
      <p:sp>
        <p:nvSpPr>
          <p:cNvPr id="422915" name="Text Box 3"/>
          <p:cNvSpPr txBox="1">
            <a:spLocks noChangeArrowheads="1"/>
          </p:cNvSpPr>
          <p:nvPr/>
        </p:nvSpPr>
        <p:spPr bwMode="auto">
          <a:xfrm>
            <a:off x="1981200" y="1955800"/>
            <a:ext cx="5857875"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b="1">
                <a:hlinkClick r:id="rId2" action="ppaction://hlinksldjump"/>
              </a:rPr>
              <a:t>5.1  Java</a:t>
            </a:r>
            <a:r>
              <a:rPr lang="zh-CN" altLang="en-US" b="1">
                <a:hlinkClick r:id="rId2" action="ppaction://hlinksldjump"/>
              </a:rPr>
              <a:t>图形</a:t>
            </a:r>
            <a:endParaRPr lang="zh-CN" altLang="en-US" b="1"/>
          </a:p>
          <a:p>
            <a:pPr eaLnBrk="1" hangingPunct="1">
              <a:lnSpc>
                <a:spcPct val="150000"/>
              </a:lnSpc>
            </a:pPr>
            <a:r>
              <a:rPr lang="en-US" altLang="zh-CN" b="1">
                <a:hlinkClick r:id="rId3" action="ppaction://hlinksldjump"/>
              </a:rPr>
              <a:t>5.2  Paint</a:t>
            </a:r>
            <a:r>
              <a:rPr lang="zh-CN" altLang="en-US" b="1">
                <a:hlinkClick r:id="rId3" action="ppaction://hlinksldjump"/>
              </a:rPr>
              <a:t>方法、</a:t>
            </a:r>
            <a:r>
              <a:rPr lang="en-US" altLang="zh-CN" b="1">
                <a:hlinkClick r:id="rId3" action="ppaction://hlinksldjump"/>
              </a:rPr>
              <a:t>Update</a:t>
            </a:r>
            <a:r>
              <a:rPr lang="zh-CN" altLang="en-US" b="1">
                <a:hlinkClick r:id="rId3" action="ppaction://hlinksldjump"/>
              </a:rPr>
              <a:t>方法和</a:t>
            </a:r>
            <a:r>
              <a:rPr lang="en-US" altLang="zh-CN" b="1">
                <a:hlinkClick r:id="rId3" action="ppaction://hlinksldjump"/>
              </a:rPr>
              <a:t>Repaint</a:t>
            </a:r>
            <a:r>
              <a:rPr lang="zh-CN" altLang="en-US" b="1">
                <a:hlinkClick r:id="rId3" action="ppaction://hlinksldjump"/>
              </a:rPr>
              <a:t>方法</a:t>
            </a:r>
            <a:endParaRPr lang="zh-CN" altLang="en-US" b="1"/>
          </a:p>
          <a:p>
            <a:pPr eaLnBrk="1" hangingPunct="1">
              <a:lnSpc>
                <a:spcPct val="150000"/>
              </a:lnSpc>
            </a:pPr>
            <a:r>
              <a:rPr lang="en-US" altLang="zh-CN" b="1">
                <a:hlinkClick r:id="rId4" action="ppaction://hlinksldjump"/>
              </a:rPr>
              <a:t>5.3  Graphics</a:t>
            </a:r>
            <a:r>
              <a:rPr lang="zh-CN" altLang="en-US" b="1">
                <a:hlinkClick r:id="rId4" action="ppaction://hlinksldjump"/>
              </a:rPr>
              <a:t>类</a:t>
            </a:r>
            <a:endParaRPr lang="zh-CN" altLang="en-US" b="1"/>
          </a:p>
          <a:p>
            <a:pPr eaLnBrk="1" hangingPunct="1">
              <a:lnSpc>
                <a:spcPct val="150000"/>
              </a:lnSpc>
            </a:pPr>
            <a:r>
              <a:rPr lang="en-US" altLang="zh-CN" b="1">
                <a:hlinkClick r:id="rId5" action="ppaction://hlinksldjump"/>
              </a:rPr>
              <a:t>5.4  Color</a:t>
            </a:r>
            <a:r>
              <a:rPr lang="zh-CN" altLang="en-US" b="1">
                <a:hlinkClick r:id="rId5" action="ppaction://hlinksldjump"/>
              </a:rPr>
              <a:t>类</a:t>
            </a:r>
            <a:endParaRPr lang="zh-CN" altLang="en-US" b="1"/>
          </a:p>
          <a:p>
            <a:pPr eaLnBrk="1" hangingPunct="1">
              <a:lnSpc>
                <a:spcPct val="150000"/>
              </a:lnSpc>
            </a:pPr>
            <a:r>
              <a:rPr lang="en-US" altLang="zh-CN" b="1">
                <a:hlinkClick r:id="rId6" action="ppaction://hlinksldjump"/>
              </a:rPr>
              <a:t>5.5  Graphics2D</a:t>
            </a:r>
            <a:r>
              <a:rPr lang="zh-CN" altLang="en-US" b="1">
                <a:hlinkClick r:id="rId6" action="ppaction://hlinksldjump"/>
              </a:rPr>
              <a:t>类 </a:t>
            </a:r>
            <a:endParaRPr lang="zh-CN" altLang="en-US" b="1"/>
          </a:p>
          <a:p>
            <a:pPr eaLnBrk="1" hangingPunct="1">
              <a:lnSpc>
                <a:spcPct val="150000"/>
              </a:lnSpc>
            </a:pPr>
            <a:r>
              <a:rPr lang="zh-CN" altLang="en-US" b="1">
                <a:ea typeface="黑体" panose="02010609060101010101" pitchFamily="49" charset="-122"/>
                <a:hlinkClick r:id="rId7" action="ppaction://hlinksldjump"/>
              </a:rPr>
              <a:t>习   题</a:t>
            </a:r>
            <a:r>
              <a:rPr lang="zh-CN" altLang="en-US" b="1">
                <a:hlinkClick r:id="rId7" action="ppaction://hlinksldjump"/>
              </a:rPr>
              <a:t> </a:t>
            </a:r>
            <a:endParaRPr lang="zh-CN" altLang="en-US" b="1"/>
          </a:p>
        </p:txBody>
      </p:sp>
      <p:pic>
        <p:nvPicPr>
          <p:cNvPr id="422916" name="Picture 4" descr="E:\课件素材\GIF动画插件1\GIF014.GIF">
            <a:hlinkClick r:id="rId8" action="ppaction://hlinkpres?slideindex=2&amp;slidetitle=PowerPoint 演示文稿"/>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8058150" y="6286500"/>
            <a:ext cx="10858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dir="in"/>
  </p:transition>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3938" name="Rectangle 2"/>
          <p:cNvSpPr>
            <a:spLocks noChangeArrowheads="1"/>
          </p:cNvSpPr>
          <p:nvPr/>
        </p:nvSpPr>
        <p:spPr bwMode="auto">
          <a:xfrm>
            <a:off x="3308350" y="762000"/>
            <a:ext cx="25273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5.1  Java</a:t>
            </a:r>
            <a:r>
              <a:rPr lang="zh-CN" altLang="en-US" sz="3200" b="1"/>
              <a:t>图形</a:t>
            </a:r>
          </a:p>
        </p:txBody>
      </p:sp>
      <p:sp>
        <p:nvSpPr>
          <p:cNvPr id="423939" name="Text Box 3"/>
          <p:cNvSpPr txBox="1">
            <a:spLocks noChangeArrowheads="1"/>
          </p:cNvSpPr>
          <p:nvPr/>
        </p:nvSpPr>
        <p:spPr bwMode="auto">
          <a:xfrm>
            <a:off x="228600" y="1470025"/>
            <a:ext cx="86868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抽象窗口化工具</a:t>
            </a:r>
            <a:r>
              <a:rPr lang="en-US" altLang="zh-CN"/>
              <a:t>(AWT)</a:t>
            </a:r>
            <a:r>
              <a:rPr lang="zh-CN" altLang="en-US"/>
              <a:t>为图形用户界面编程提供</a:t>
            </a:r>
            <a:r>
              <a:rPr lang="en-US" altLang="zh-CN"/>
              <a:t>API</a:t>
            </a:r>
            <a:r>
              <a:rPr lang="zh-CN" altLang="en-US"/>
              <a:t>编程接口，使得</a:t>
            </a:r>
            <a:r>
              <a:rPr lang="en-US" altLang="zh-CN"/>
              <a:t>Java</a:t>
            </a:r>
            <a:r>
              <a:rPr lang="zh-CN" altLang="en-US"/>
              <a:t>可以提供较好的图形用户界面。</a:t>
            </a:r>
            <a:r>
              <a:rPr lang="en-US" altLang="zh-CN"/>
              <a:t>AWT</a:t>
            </a:r>
            <a:r>
              <a:rPr lang="zh-CN" altLang="en-US"/>
              <a:t>把图形处理分为两个层次：一是处理原始图形，这一层较原始，图形直接以点、线和面的形式画到界面上；二是提供大量组件，实现可定制的图形用户界面。本章主要讨论如何在界面上画图形及所画图形的特征。</a:t>
            </a:r>
            <a:r>
              <a:rPr lang="en-US" altLang="zh-CN"/>
              <a:t>Java</a:t>
            </a:r>
            <a:r>
              <a:rPr lang="zh-CN" altLang="en-US"/>
              <a:t>编程语言中的图形坐标系统不同于数学中的坐标系，屏幕左上角为</a:t>
            </a:r>
            <a:r>
              <a:rPr lang="en-US" altLang="zh-CN"/>
              <a:t>(0</a:t>
            </a:r>
            <a:r>
              <a:rPr lang="zh-CN" altLang="en-US"/>
              <a:t>，</a:t>
            </a:r>
            <a:r>
              <a:rPr lang="en-US" altLang="zh-CN"/>
              <a:t>0)</a:t>
            </a:r>
            <a:r>
              <a:rPr lang="zh-CN" altLang="en-US"/>
              <a:t>，右下角为屏幕水平向右和垂直向下增长的像素数。</a:t>
            </a:r>
          </a:p>
        </p:txBody>
      </p:sp>
      <p:sp>
        <p:nvSpPr>
          <p:cNvPr id="423940" name="AutoShape 4">
            <a:hlinkClick r:id="" action="ppaction://hlinkshowjump?jump=firstslide" highlightClick="1"/>
          </p:cNvPr>
          <p:cNvSpPr>
            <a:spLocks noChangeArrowheads="1"/>
          </p:cNvSpPr>
          <p:nvPr/>
        </p:nvSpPr>
        <p:spPr bwMode="auto">
          <a:xfrm>
            <a:off x="8305800" y="6324600"/>
            <a:ext cx="838200" cy="5334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4962" name="Rectangle 2"/>
          <p:cNvSpPr>
            <a:spLocks noChangeArrowheads="1"/>
          </p:cNvSpPr>
          <p:nvPr/>
        </p:nvSpPr>
        <p:spPr bwMode="auto">
          <a:xfrm>
            <a:off x="685800" y="609600"/>
            <a:ext cx="77358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5.2  Paint</a:t>
            </a:r>
            <a:r>
              <a:rPr lang="zh-CN" altLang="en-US" sz="3200" b="1"/>
              <a:t>方法、</a:t>
            </a:r>
            <a:r>
              <a:rPr lang="en-US" altLang="zh-CN" sz="3200" b="1"/>
              <a:t>Update</a:t>
            </a:r>
            <a:r>
              <a:rPr lang="zh-CN" altLang="en-US" sz="3200" b="1"/>
              <a:t>方法和</a:t>
            </a:r>
            <a:r>
              <a:rPr lang="en-US" altLang="zh-CN" sz="3200" b="1"/>
              <a:t>Repaint</a:t>
            </a:r>
            <a:r>
              <a:rPr lang="zh-CN" altLang="en-US" sz="3200" b="1"/>
              <a:t>方法</a:t>
            </a:r>
          </a:p>
        </p:txBody>
      </p:sp>
      <p:sp>
        <p:nvSpPr>
          <p:cNvPr id="424963" name="Text Box 3"/>
          <p:cNvSpPr txBox="1">
            <a:spLocks noChangeArrowheads="1"/>
          </p:cNvSpPr>
          <p:nvPr/>
        </p:nvSpPr>
        <p:spPr bwMode="auto">
          <a:xfrm>
            <a:off x="228600" y="1219200"/>
            <a:ext cx="87630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a:t>
            </a:r>
            <a:r>
              <a:rPr lang="en-US" altLang="zh-CN" b="1"/>
              <a:t>1.  Paint</a:t>
            </a:r>
            <a:r>
              <a:rPr lang="zh-CN" altLang="en-US" b="1"/>
              <a:t>方法</a:t>
            </a:r>
          </a:p>
          <a:p>
            <a:pPr eaLnBrk="1" hangingPunct="1">
              <a:spcBef>
                <a:spcPct val="50000"/>
              </a:spcBef>
            </a:pPr>
            <a:r>
              <a:rPr lang="zh-CN" altLang="en-US"/>
              <a:t>       </a:t>
            </a:r>
            <a:r>
              <a:rPr lang="en-US" altLang="zh-CN"/>
              <a:t>public void paint(Graphics g)</a:t>
            </a:r>
          </a:p>
          <a:p>
            <a:pPr eaLnBrk="1" hangingPunct="1">
              <a:spcBef>
                <a:spcPct val="50000"/>
              </a:spcBef>
            </a:pPr>
            <a:r>
              <a:rPr lang="en-US" altLang="zh-CN"/>
              <a:t>       </a:t>
            </a:r>
            <a:r>
              <a:rPr lang="zh-CN" altLang="en-US"/>
              <a:t>以画布为参数，在画布上执行画图方法。在</a:t>
            </a:r>
            <a:r>
              <a:rPr lang="en-US" altLang="zh-CN"/>
              <a:t>Applet</a:t>
            </a:r>
            <a:r>
              <a:rPr lang="zh-CN" altLang="en-US"/>
              <a:t>中，不显式地调用</a:t>
            </a:r>
            <a:r>
              <a:rPr lang="en-US" altLang="zh-CN"/>
              <a:t>paint</a:t>
            </a:r>
            <a:r>
              <a:rPr lang="zh-CN" altLang="en-US"/>
              <a:t>方法。</a:t>
            </a:r>
          </a:p>
          <a:p>
            <a:pPr eaLnBrk="1" hangingPunct="1">
              <a:spcBef>
                <a:spcPct val="50000"/>
              </a:spcBef>
            </a:pPr>
            <a:r>
              <a:rPr lang="zh-CN" altLang="en-US"/>
              <a:t>       </a:t>
            </a:r>
            <a:r>
              <a:rPr lang="en-US" altLang="zh-CN" b="1"/>
              <a:t>2.  Repaint</a:t>
            </a:r>
            <a:r>
              <a:rPr lang="zh-CN" altLang="en-US" b="1"/>
              <a:t>方法</a:t>
            </a:r>
          </a:p>
          <a:p>
            <a:pPr eaLnBrk="1" hangingPunct="1">
              <a:spcBef>
                <a:spcPct val="50000"/>
              </a:spcBef>
            </a:pPr>
            <a:r>
              <a:rPr lang="zh-CN" altLang="en-US"/>
              <a:t>       </a:t>
            </a:r>
            <a:r>
              <a:rPr lang="en-US" altLang="zh-CN"/>
              <a:t>Applet</a:t>
            </a:r>
            <a:r>
              <a:rPr lang="zh-CN" altLang="en-US"/>
              <a:t>重画时系统自动调用</a:t>
            </a:r>
            <a:r>
              <a:rPr lang="en-US" altLang="zh-CN"/>
              <a:t>paint</a:t>
            </a:r>
            <a:r>
              <a:rPr lang="zh-CN" altLang="en-US"/>
              <a:t>方法。</a:t>
            </a:r>
          </a:p>
          <a:p>
            <a:pPr eaLnBrk="1" hangingPunct="1">
              <a:spcBef>
                <a:spcPct val="50000"/>
              </a:spcBef>
            </a:pPr>
            <a:r>
              <a:rPr lang="zh-CN" altLang="en-US"/>
              <a:t>       </a:t>
            </a:r>
            <a:r>
              <a:rPr lang="en-US" altLang="zh-CN" b="1"/>
              <a:t>3.  Update</a:t>
            </a:r>
            <a:r>
              <a:rPr lang="zh-CN" altLang="en-US" b="1"/>
              <a:t>方法</a:t>
            </a:r>
          </a:p>
          <a:p>
            <a:pPr eaLnBrk="1" hangingPunct="1">
              <a:spcBef>
                <a:spcPct val="50000"/>
              </a:spcBef>
            </a:pPr>
            <a:r>
              <a:rPr lang="zh-CN" altLang="en-US"/>
              <a:t>       </a:t>
            </a:r>
            <a:r>
              <a:rPr lang="en-US" altLang="zh-CN"/>
              <a:t>public void update(Graphics g)</a:t>
            </a:r>
          </a:p>
          <a:p>
            <a:pPr eaLnBrk="1" hangingPunct="1">
              <a:spcBef>
                <a:spcPct val="50000"/>
              </a:spcBef>
            </a:pPr>
            <a:r>
              <a:rPr lang="en-US" altLang="zh-CN"/>
              <a:t>       </a:t>
            </a:r>
            <a:r>
              <a:rPr lang="zh-CN" altLang="en-US"/>
              <a:t>更新容器，向</a:t>
            </a:r>
            <a:r>
              <a:rPr lang="en-US" altLang="zh-CN"/>
              <a:t>Repaint</a:t>
            </a:r>
            <a:r>
              <a:rPr lang="zh-CN" altLang="en-US"/>
              <a:t>发出刷新小应用程序的信号，缺省的</a:t>
            </a:r>
            <a:r>
              <a:rPr lang="en-US" altLang="zh-CN"/>
              <a:t>Update</a:t>
            </a:r>
            <a:r>
              <a:rPr lang="zh-CN" altLang="en-US"/>
              <a:t>方法清除</a:t>
            </a:r>
            <a:r>
              <a:rPr lang="en-US" altLang="zh-CN"/>
              <a:t>Applet</a:t>
            </a:r>
            <a:r>
              <a:rPr lang="zh-CN" altLang="en-US"/>
              <a:t>画图区并调用</a:t>
            </a:r>
            <a:r>
              <a:rPr lang="en-US" altLang="zh-CN"/>
              <a:t>Paint</a:t>
            </a:r>
            <a:r>
              <a:rPr lang="zh-CN" altLang="en-US"/>
              <a:t>方法。</a:t>
            </a:r>
          </a:p>
        </p:txBody>
      </p:sp>
      <p:sp>
        <p:nvSpPr>
          <p:cNvPr id="424964" name="AutoShape 4">
            <a:hlinkClick r:id="" action="ppaction://hlinkshowjump?jump=firstslide" highlightClick="1"/>
          </p:cNvPr>
          <p:cNvSpPr>
            <a:spLocks noChangeArrowheads="1"/>
          </p:cNvSpPr>
          <p:nvPr/>
        </p:nvSpPr>
        <p:spPr bwMode="auto">
          <a:xfrm>
            <a:off x="8305800" y="6324600"/>
            <a:ext cx="838200" cy="5334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5986" name="Rectangle 2"/>
          <p:cNvSpPr>
            <a:spLocks noChangeArrowheads="1"/>
          </p:cNvSpPr>
          <p:nvPr/>
        </p:nvSpPr>
        <p:spPr bwMode="auto">
          <a:xfrm>
            <a:off x="3117850" y="685800"/>
            <a:ext cx="29083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5.3  Graphics</a:t>
            </a:r>
            <a:r>
              <a:rPr lang="zh-CN" altLang="en-US" sz="3200" b="1"/>
              <a:t>类</a:t>
            </a:r>
          </a:p>
        </p:txBody>
      </p:sp>
      <p:sp>
        <p:nvSpPr>
          <p:cNvPr id="425987" name="Text Box 3"/>
          <p:cNvSpPr txBox="1">
            <a:spLocks noChangeArrowheads="1"/>
          </p:cNvSpPr>
          <p:nvPr/>
        </p:nvSpPr>
        <p:spPr bwMode="auto">
          <a:xfrm>
            <a:off x="228600" y="1460500"/>
            <a:ext cx="8686800"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a:t>         Graphics</a:t>
            </a:r>
            <a:r>
              <a:rPr lang="zh-CN" altLang="en-US"/>
              <a:t>类是所有图形上下文的抽象基类，允许应用程序在各种设备上实现组件的画图。图形对象封装了</a:t>
            </a:r>
            <a:r>
              <a:rPr lang="en-US" altLang="zh-CN"/>
              <a:t>Java</a:t>
            </a:r>
            <a:r>
              <a:rPr lang="zh-CN" altLang="en-US"/>
              <a:t>支持的基本渲染操作的状态信息，包括画图的组件对象、渲染区域的坐标</a:t>
            </a:r>
            <a:r>
              <a:rPr lang="en-US" altLang="zh-CN"/>
              <a:t>(coordinates)</a:t>
            </a:r>
            <a:r>
              <a:rPr lang="zh-CN" altLang="en-US"/>
              <a:t>、区域</a:t>
            </a:r>
            <a:r>
              <a:rPr lang="en-US" altLang="zh-CN"/>
              <a:t>(clip)</a:t>
            </a:r>
            <a:r>
              <a:rPr lang="zh-CN" altLang="en-US"/>
              <a:t>、颜色</a:t>
            </a:r>
            <a:r>
              <a:rPr lang="en-US" altLang="zh-CN"/>
              <a:t>(color)</a:t>
            </a:r>
            <a:r>
              <a:rPr lang="zh-CN" altLang="en-US"/>
              <a:t>、字体</a:t>
            </a:r>
            <a:r>
              <a:rPr lang="en-US" altLang="zh-CN"/>
              <a:t>(font)</a:t>
            </a:r>
            <a:r>
              <a:rPr lang="zh-CN" altLang="en-US"/>
              <a:t>、画图模式等。</a:t>
            </a:r>
            <a:r>
              <a:rPr lang="en-US" altLang="zh-CN"/>
              <a:t>Graphics</a:t>
            </a:r>
            <a:r>
              <a:rPr lang="zh-CN" altLang="en-US"/>
              <a:t>类提供画各种图形的方法，其中包括线、圆和椭圆、矩形和多边形、图像以及各种字体的文本等。这些方法具体如下：</a:t>
            </a:r>
          </a:p>
          <a:p>
            <a:pPr eaLnBrk="1" hangingPunct="1">
              <a:lnSpc>
                <a:spcPct val="138000"/>
              </a:lnSpc>
              <a:spcBef>
                <a:spcPct val="50000"/>
              </a:spcBef>
            </a:pPr>
            <a:r>
              <a:rPr lang="zh-CN" altLang="en-US"/>
              <a:t>        </a:t>
            </a:r>
            <a:r>
              <a:rPr lang="en-US" altLang="zh-CN"/>
              <a:t>public abstract void clipRect(int x, int y, int width, int height) </a:t>
            </a:r>
          </a:p>
          <a:p>
            <a:pPr eaLnBrk="1" hangingPunct="1">
              <a:lnSpc>
                <a:spcPct val="138000"/>
              </a:lnSpc>
              <a:spcBef>
                <a:spcPct val="50000"/>
              </a:spcBef>
            </a:pPr>
            <a:r>
              <a:rPr lang="en-US" altLang="zh-CN"/>
              <a:t>       </a:t>
            </a:r>
            <a:r>
              <a:rPr lang="zh-CN" altLang="en-US"/>
              <a:t>指定的区域切分。</a:t>
            </a:r>
          </a:p>
        </p:txBody>
      </p:sp>
    </p:spTree>
  </p:cSld>
  <p:clrMapOvr>
    <a:masterClrMapping/>
  </p:clrMapOvr>
  <p:transition>
    <p:zoom dir="in"/>
  </p:transition>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7010" name="Text Box 2"/>
          <p:cNvSpPr txBox="1">
            <a:spLocks noChangeArrowheads="1"/>
          </p:cNvSpPr>
          <p:nvPr/>
        </p:nvSpPr>
        <p:spPr bwMode="auto">
          <a:xfrm>
            <a:off x="533400" y="533400"/>
            <a:ext cx="8610600" cy="564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public abstract void drawLine(int x1, int y1, int x2, int y2) </a:t>
            </a:r>
          </a:p>
          <a:p>
            <a:pPr eaLnBrk="1" hangingPunct="1">
              <a:lnSpc>
                <a:spcPct val="130000"/>
              </a:lnSpc>
              <a:spcBef>
                <a:spcPct val="50000"/>
              </a:spcBef>
            </a:pPr>
            <a:r>
              <a:rPr lang="zh-CN" altLang="en-US"/>
              <a:t>使用当前颜色，在点</a:t>
            </a:r>
            <a:r>
              <a:rPr lang="en-US" altLang="zh-CN"/>
              <a:t>(x1, y1) </a:t>
            </a:r>
            <a:r>
              <a:rPr lang="zh-CN" altLang="en-US"/>
              <a:t>和 </a:t>
            </a:r>
            <a:r>
              <a:rPr lang="en-US" altLang="zh-CN"/>
              <a:t>(x2, y2) </a:t>
            </a:r>
            <a:r>
              <a:rPr lang="zh-CN" altLang="en-US"/>
              <a:t>之间画线。</a:t>
            </a:r>
          </a:p>
          <a:p>
            <a:pPr eaLnBrk="1" hangingPunct="1">
              <a:lnSpc>
                <a:spcPct val="130000"/>
              </a:lnSpc>
              <a:spcBef>
                <a:spcPct val="50000"/>
              </a:spcBef>
            </a:pPr>
            <a:r>
              <a:rPr lang="en-US" altLang="zh-CN"/>
              <a:t>public abstract void drawOval(int x, int y, int width, int height) </a:t>
            </a:r>
          </a:p>
          <a:p>
            <a:pPr eaLnBrk="1" hangingPunct="1">
              <a:lnSpc>
                <a:spcPct val="130000"/>
              </a:lnSpc>
              <a:spcBef>
                <a:spcPct val="50000"/>
              </a:spcBef>
            </a:pPr>
            <a:r>
              <a:rPr lang="zh-CN" altLang="en-US"/>
              <a:t>画椭圆。</a:t>
            </a:r>
          </a:p>
          <a:p>
            <a:pPr eaLnBrk="1" hangingPunct="1">
              <a:lnSpc>
                <a:spcPct val="130000"/>
              </a:lnSpc>
              <a:spcBef>
                <a:spcPct val="50000"/>
              </a:spcBef>
            </a:pPr>
            <a:r>
              <a:rPr lang="en-US" altLang="zh-CN"/>
              <a:t>public abstract void fillOval(int x, int y, int width, int height) </a:t>
            </a:r>
          </a:p>
          <a:p>
            <a:pPr eaLnBrk="1" hangingPunct="1">
              <a:lnSpc>
                <a:spcPct val="130000"/>
              </a:lnSpc>
              <a:spcBef>
                <a:spcPct val="50000"/>
              </a:spcBef>
            </a:pPr>
            <a:r>
              <a:rPr lang="zh-CN" altLang="en-US"/>
              <a:t>画实心椭圆。</a:t>
            </a:r>
          </a:p>
          <a:p>
            <a:pPr eaLnBrk="1" hangingPunct="1">
              <a:lnSpc>
                <a:spcPct val="130000"/>
              </a:lnSpc>
              <a:spcBef>
                <a:spcPct val="50000"/>
              </a:spcBef>
            </a:pPr>
            <a:r>
              <a:rPr lang="en-US" altLang="zh-CN"/>
              <a:t>public abstract void drawPolygon(int[] xPoints, int[] yPoints, int nPoints) </a:t>
            </a:r>
          </a:p>
          <a:p>
            <a:pPr eaLnBrk="1" hangingPunct="1">
              <a:lnSpc>
                <a:spcPct val="130000"/>
              </a:lnSpc>
              <a:spcBef>
                <a:spcPct val="50000"/>
              </a:spcBef>
            </a:pPr>
            <a:r>
              <a:rPr lang="zh-CN" altLang="en-US"/>
              <a:t>画</a:t>
            </a:r>
            <a:r>
              <a:rPr lang="en-US" altLang="zh-CN"/>
              <a:t>x</a:t>
            </a:r>
            <a:r>
              <a:rPr lang="zh-CN" altLang="en-US"/>
              <a:t>和</a:t>
            </a:r>
            <a:r>
              <a:rPr lang="en-US" altLang="zh-CN"/>
              <a:t>y</a:t>
            </a:r>
            <a:r>
              <a:rPr lang="zh-CN" altLang="en-US"/>
              <a:t>坐标定义的多边形。</a:t>
            </a:r>
          </a:p>
        </p:txBody>
      </p:sp>
    </p:spTree>
  </p:cSld>
  <p:clrMapOvr>
    <a:masterClrMapping/>
  </p:clrMapOvr>
  <p:transition>
    <p:zoom dir="in"/>
  </p:transition>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8034" name="Text Box 2"/>
          <p:cNvSpPr txBox="1">
            <a:spLocks noChangeArrowheads="1"/>
          </p:cNvSpPr>
          <p:nvPr/>
        </p:nvSpPr>
        <p:spPr bwMode="auto">
          <a:xfrm>
            <a:off x="381000" y="706438"/>
            <a:ext cx="8763000" cy="531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a:t>public void drawRect(int x, int y, int width, int height) </a:t>
            </a:r>
          </a:p>
          <a:p>
            <a:pPr eaLnBrk="1" hangingPunct="1">
              <a:lnSpc>
                <a:spcPct val="120000"/>
              </a:lnSpc>
              <a:spcBef>
                <a:spcPct val="50000"/>
              </a:spcBef>
            </a:pPr>
            <a:r>
              <a:rPr lang="zh-CN" altLang="en-US"/>
              <a:t>画矩形。</a:t>
            </a:r>
          </a:p>
          <a:p>
            <a:pPr eaLnBrk="1" hangingPunct="1">
              <a:lnSpc>
                <a:spcPct val="120000"/>
              </a:lnSpc>
              <a:spcBef>
                <a:spcPct val="50000"/>
              </a:spcBef>
            </a:pPr>
            <a:r>
              <a:rPr lang="en-US" altLang="zh-CN"/>
              <a:t>public void drawRect(int x, int y, int width, int height) </a:t>
            </a:r>
          </a:p>
          <a:p>
            <a:pPr eaLnBrk="1" hangingPunct="1">
              <a:lnSpc>
                <a:spcPct val="120000"/>
              </a:lnSpc>
              <a:spcBef>
                <a:spcPct val="50000"/>
              </a:spcBef>
            </a:pPr>
            <a:r>
              <a:rPr lang="zh-CN" altLang="en-US"/>
              <a:t>画实心矩形。</a:t>
            </a:r>
          </a:p>
          <a:p>
            <a:pPr eaLnBrk="1" hangingPunct="1">
              <a:lnSpc>
                <a:spcPct val="120000"/>
              </a:lnSpc>
              <a:spcBef>
                <a:spcPct val="50000"/>
              </a:spcBef>
            </a:pPr>
            <a:r>
              <a:rPr lang="en-US" altLang="zh-CN"/>
              <a:t>public abstract void drawRoundRect(int x, int y, int width, int height, int arcWidth, int arcHeight) </a:t>
            </a:r>
          </a:p>
          <a:p>
            <a:pPr eaLnBrk="1" hangingPunct="1">
              <a:lnSpc>
                <a:spcPct val="120000"/>
              </a:lnSpc>
              <a:spcBef>
                <a:spcPct val="50000"/>
              </a:spcBef>
            </a:pPr>
            <a:r>
              <a:rPr lang="zh-CN" altLang="en-US"/>
              <a:t>使用当前颜色画圆角矩形。</a:t>
            </a:r>
          </a:p>
          <a:p>
            <a:pPr eaLnBrk="1" hangingPunct="1">
              <a:lnSpc>
                <a:spcPct val="120000"/>
              </a:lnSpc>
              <a:spcBef>
                <a:spcPct val="50000"/>
              </a:spcBef>
            </a:pPr>
            <a:r>
              <a:rPr lang="en-US" altLang="zh-CN"/>
              <a:t>public abstract void drawString(String str, int x, int y) </a:t>
            </a:r>
          </a:p>
          <a:p>
            <a:pPr eaLnBrk="1" hangingPunct="1">
              <a:lnSpc>
                <a:spcPct val="120000"/>
              </a:lnSpc>
              <a:spcBef>
                <a:spcPct val="50000"/>
              </a:spcBef>
            </a:pPr>
            <a:r>
              <a:rPr lang="zh-CN" altLang="en-US"/>
              <a:t>使用当前字体和颜色画字符串</a:t>
            </a:r>
            <a:r>
              <a:rPr lang="en-US" altLang="zh-CN"/>
              <a:t>str</a:t>
            </a:r>
            <a:r>
              <a:rPr lang="zh-CN" altLang="en-US"/>
              <a:t>。</a:t>
            </a:r>
          </a:p>
        </p:txBody>
      </p:sp>
    </p:spTree>
  </p:cSld>
  <p:clrMapOvr>
    <a:masterClrMapping/>
  </p:clrMapOvr>
  <p:transition>
    <p:zoom dir="in"/>
  </p:transition>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9058" name="Text Box 2"/>
          <p:cNvSpPr txBox="1">
            <a:spLocks noChangeArrowheads="1"/>
          </p:cNvSpPr>
          <p:nvPr/>
        </p:nvSpPr>
        <p:spPr bwMode="auto">
          <a:xfrm>
            <a:off x="495300" y="644525"/>
            <a:ext cx="8153400"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public abstract void setColor(Color c) </a:t>
            </a:r>
          </a:p>
          <a:p>
            <a:pPr eaLnBrk="1" hangingPunct="1">
              <a:spcBef>
                <a:spcPct val="50000"/>
              </a:spcBef>
            </a:pPr>
            <a:r>
              <a:rPr lang="zh-CN" altLang="en-US"/>
              <a:t>设置图形上下文的当前颜色。</a:t>
            </a:r>
          </a:p>
          <a:p>
            <a:pPr eaLnBrk="1" hangingPunct="1">
              <a:spcBef>
                <a:spcPct val="50000"/>
              </a:spcBef>
            </a:pPr>
            <a:r>
              <a:rPr lang="en-US" altLang="zh-CN"/>
              <a:t>public abstract void setPaintMode() </a:t>
            </a:r>
          </a:p>
          <a:p>
            <a:pPr eaLnBrk="1" hangingPunct="1">
              <a:spcBef>
                <a:spcPct val="50000"/>
              </a:spcBef>
            </a:pPr>
            <a:r>
              <a:rPr lang="zh-CN" altLang="en-US"/>
              <a:t>设置画模式。</a:t>
            </a:r>
          </a:p>
          <a:p>
            <a:pPr eaLnBrk="1" hangingPunct="1">
              <a:spcBef>
                <a:spcPct val="50000"/>
              </a:spcBef>
            </a:pPr>
            <a:r>
              <a:rPr lang="en-US" altLang="zh-CN"/>
              <a:t>public abstract boolean drawImage(Image img, int x, int y, ImageObserver observer) </a:t>
            </a:r>
          </a:p>
          <a:p>
            <a:pPr eaLnBrk="1" hangingPunct="1">
              <a:spcBef>
                <a:spcPct val="50000"/>
              </a:spcBef>
            </a:pPr>
            <a:r>
              <a:rPr lang="zh-CN" altLang="en-US"/>
              <a:t>画特定图。</a:t>
            </a:r>
          </a:p>
          <a:p>
            <a:pPr eaLnBrk="1" hangingPunct="1">
              <a:spcBef>
                <a:spcPct val="50000"/>
              </a:spcBef>
            </a:pPr>
            <a:r>
              <a:rPr lang="en-US" altLang="zh-CN"/>
              <a:t>public abstract void setFont(Font font) </a:t>
            </a:r>
          </a:p>
          <a:p>
            <a:pPr eaLnBrk="1" hangingPunct="1">
              <a:spcBef>
                <a:spcPct val="50000"/>
              </a:spcBef>
            </a:pPr>
            <a:r>
              <a:rPr lang="zh-CN" altLang="en-US"/>
              <a:t>设置特定的</a:t>
            </a:r>
            <a:r>
              <a:rPr lang="en-US" altLang="zh-CN"/>
              <a:t>font</a:t>
            </a:r>
            <a:r>
              <a:rPr lang="zh-CN" altLang="en-US"/>
              <a:t>字体。使用时首先得到</a:t>
            </a:r>
            <a:r>
              <a:rPr lang="en-US" altLang="zh-CN"/>
              <a:t>font</a:t>
            </a:r>
            <a:r>
              <a:rPr lang="zh-CN" altLang="en-US"/>
              <a:t>对象的一个实例，</a:t>
            </a:r>
            <a:r>
              <a:rPr lang="en-US" altLang="zh-CN"/>
              <a:t>Font</a:t>
            </a:r>
            <a:r>
              <a:rPr lang="zh-CN" altLang="en-US"/>
              <a:t>类常用构造函数为：</a:t>
            </a:r>
          </a:p>
          <a:p>
            <a:pPr eaLnBrk="1" hangingPunct="1">
              <a:spcBef>
                <a:spcPct val="50000"/>
              </a:spcBef>
            </a:pPr>
            <a:r>
              <a:rPr lang="en-US" altLang="zh-CN"/>
              <a:t>public Font(String name, int style, int size) </a:t>
            </a:r>
          </a:p>
        </p:txBody>
      </p:sp>
    </p:spTree>
  </p:cSld>
  <p:clrMapOvr>
    <a:masterClrMapping/>
  </p:clrMapOvr>
  <p:transition>
    <p:zoom dir="in"/>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22" name="Text Box 4"/>
          <p:cNvSpPr txBox="1">
            <a:spLocks noChangeArrowheads="1"/>
          </p:cNvSpPr>
          <p:nvPr/>
        </p:nvSpPr>
        <p:spPr bwMode="auto">
          <a:xfrm>
            <a:off x="2187575" y="914400"/>
            <a:ext cx="47688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4000">
                <a:latin typeface="华文行楷" pitchFamily="2" charset="-122"/>
                <a:ea typeface="华文行楷" pitchFamily="2" charset="-122"/>
              </a:rPr>
              <a:t>第</a:t>
            </a:r>
            <a:r>
              <a:rPr lang="en-US" altLang="zh-CN" sz="4000">
                <a:latin typeface="华文行楷" pitchFamily="2" charset="-122"/>
                <a:ea typeface="华文行楷" pitchFamily="2" charset="-122"/>
              </a:rPr>
              <a:t>1</a:t>
            </a:r>
            <a:r>
              <a:rPr lang="zh-CN" altLang="en-US" sz="4000">
                <a:latin typeface="华文行楷" pitchFamily="2" charset="-122"/>
                <a:ea typeface="华文行楷" pitchFamily="2" charset="-122"/>
              </a:rPr>
              <a:t>章</a:t>
            </a:r>
            <a:r>
              <a:rPr lang="en-US" altLang="zh-CN" sz="4000">
                <a:latin typeface="华文行楷" pitchFamily="2" charset="-122"/>
                <a:ea typeface="华文行楷" pitchFamily="2" charset="-122"/>
              </a:rPr>
              <a:t>Java</a:t>
            </a:r>
            <a:r>
              <a:rPr lang="zh-CN" altLang="en-US" sz="4000">
                <a:latin typeface="华文行楷" pitchFamily="2" charset="-122"/>
                <a:ea typeface="华文行楷" pitchFamily="2" charset="-122"/>
              </a:rPr>
              <a:t>环境及配置 </a:t>
            </a:r>
          </a:p>
        </p:txBody>
      </p:sp>
      <p:sp>
        <p:nvSpPr>
          <p:cNvPr id="184323" name="Text Box 5"/>
          <p:cNvSpPr txBox="1">
            <a:spLocks noChangeArrowheads="1"/>
          </p:cNvSpPr>
          <p:nvPr/>
        </p:nvSpPr>
        <p:spPr bwMode="auto">
          <a:xfrm>
            <a:off x="2852738" y="1905000"/>
            <a:ext cx="3438525" cy="392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b="1">
                <a:hlinkClick r:id="rId2" action="ppaction://hlinksldjump"/>
              </a:rPr>
              <a:t>1.1  Java</a:t>
            </a:r>
            <a:r>
              <a:rPr lang="zh-CN" altLang="en-US" b="1">
                <a:hlinkClick r:id="rId2" action="ppaction://hlinksldjump"/>
              </a:rPr>
              <a:t>概述</a:t>
            </a:r>
            <a:endParaRPr lang="zh-CN" altLang="en-US" b="1"/>
          </a:p>
          <a:p>
            <a:pPr eaLnBrk="1" hangingPunct="1">
              <a:lnSpc>
                <a:spcPct val="150000"/>
              </a:lnSpc>
            </a:pPr>
            <a:r>
              <a:rPr lang="en-US" altLang="zh-CN" b="1">
                <a:hlinkClick r:id="rId3" action="ppaction://hlinksldjump"/>
              </a:rPr>
              <a:t>1.2  Java</a:t>
            </a:r>
            <a:r>
              <a:rPr lang="zh-CN" altLang="en-US" b="1">
                <a:hlinkClick r:id="rId3" action="ppaction://hlinksldjump"/>
              </a:rPr>
              <a:t>语言的特点</a:t>
            </a:r>
            <a:endParaRPr lang="zh-CN" altLang="en-US" b="1"/>
          </a:p>
          <a:p>
            <a:pPr eaLnBrk="1" hangingPunct="1">
              <a:lnSpc>
                <a:spcPct val="150000"/>
              </a:lnSpc>
            </a:pPr>
            <a:r>
              <a:rPr lang="en-US" altLang="zh-CN" b="1">
                <a:hlinkClick r:id="rId4" action="ppaction://hlinksldjump"/>
              </a:rPr>
              <a:t>1.3  Java</a:t>
            </a:r>
            <a:r>
              <a:rPr lang="zh-CN" altLang="en-US" b="1">
                <a:hlinkClick r:id="rId4" action="ppaction://hlinksldjump"/>
              </a:rPr>
              <a:t>应用分类</a:t>
            </a:r>
            <a:endParaRPr lang="zh-CN" altLang="en-US" b="1"/>
          </a:p>
          <a:p>
            <a:pPr eaLnBrk="1" hangingPunct="1">
              <a:lnSpc>
                <a:spcPct val="150000"/>
              </a:lnSpc>
            </a:pPr>
            <a:r>
              <a:rPr lang="en-US" altLang="zh-CN" b="1">
                <a:hlinkClick r:id="rId5" action="ppaction://hlinksldjump"/>
              </a:rPr>
              <a:t>1.4  JDK</a:t>
            </a:r>
            <a:r>
              <a:rPr lang="zh-CN" altLang="en-US" b="1">
                <a:hlinkClick r:id="rId5" action="ppaction://hlinksldjump"/>
              </a:rPr>
              <a:t>包的下载与安装</a:t>
            </a:r>
            <a:endParaRPr lang="zh-CN" altLang="en-US" b="1"/>
          </a:p>
          <a:p>
            <a:pPr eaLnBrk="1" hangingPunct="1">
              <a:lnSpc>
                <a:spcPct val="150000"/>
              </a:lnSpc>
            </a:pPr>
            <a:r>
              <a:rPr lang="en-US" altLang="zh-CN" b="1">
                <a:hlinkClick r:id="rId6" action="ppaction://hlinksldjump"/>
              </a:rPr>
              <a:t>1.5  Java</a:t>
            </a:r>
            <a:r>
              <a:rPr lang="zh-CN" altLang="en-US" b="1">
                <a:hlinkClick r:id="rId6" action="ppaction://hlinksldjump"/>
              </a:rPr>
              <a:t>环境配置</a:t>
            </a:r>
            <a:endParaRPr lang="zh-CN" altLang="en-US" b="1"/>
          </a:p>
          <a:p>
            <a:pPr eaLnBrk="1" hangingPunct="1">
              <a:lnSpc>
                <a:spcPct val="150000"/>
              </a:lnSpc>
            </a:pPr>
            <a:r>
              <a:rPr lang="en-US" altLang="zh-CN" b="1">
                <a:hlinkClick r:id="rId7" action="ppaction://hlinksldjump"/>
              </a:rPr>
              <a:t>1.6  </a:t>
            </a:r>
            <a:r>
              <a:rPr lang="zh-CN" altLang="en-US" b="1">
                <a:hlinkClick r:id="rId7" action="ppaction://hlinksldjump"/>
              </a:rPr>
              <a:t>例子程序</a:t>
            </a:r>
            <a:endParaRPr lang="zh-CN" altLang="en-US" b="1"/>
          </a:p>
          <a:p>
            <a:pPr eaLnBrk="1" hangingPunct="1">
              <a:lnSpc>
                <a:spcPct val="150000"/>
              </a:lnSpc>
            </a:pPr>
            <a:r>
              <a:rPr lang="zh-CN" altLang="en-US" b="1">
                <a:ea typeface="黑体" panose="02010609060101010101" pitchFamily="49" charset="-122"/>
                <a:hlinkClick r:id="rId8" action="ppaction://hlinksldjump"/>
              </a:rPr>
              <a:t>习  题</a:t>
            </a:r>
            <a:r>
              <a:rPr lang="zh-CN" altLang="en-US" b="1">
                <a:hlinkClick r:id="rId8" action="ppaction://hlinksldjump"/>
              </a:rPr>
              <a:t> </a:t>
            </a:r>
            <a:endParaRPr lang="zh-CN" altLang="en-US" b="1"/>
          </a:p>
        </p:txBody>
      </p:sp>
      <p:pic>
        <p:nvPicPr>
          <p:cNvPr id="184324" name="Picture 6" descr="E:\课件素材\GIF动画插件1\GIF014.GIF">
            <a:hlinkClick r:id="rId9" action="ppaction://hlinkpres?slideindex=2&amp;slidetitle=PowerPoint 演示文稿"/>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8058150" y="6286500"/>
            <a:ext cx="10858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02" name="Text Box 4"/>
          <p:cNvSpPr txBox="1">
            <a:spLocks noChangeArrowheads="1"/>
          </p:cNvSpPr>
          <p:nvPr/>
        </p:nvSpPr>
        <p:spPr bwMode="auto">
          <a:xfrm>
            <a:off x="304800" y="609600"/>
            <a:ext cx="8610600" cy="585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a:t>
            </a:r>
            <a:r>
              <a:rPr lang="zh-CN" altLang="en-US"/>
              <a:t>例</a:t>
            </a:r>
            <a:r>
              <a:rPr lang="en-US" altLang="zh-CN"/>
              <a:t>1.2】</a:t>
            </a:r>
            <a:r>
              <a:rPr lang="zh-CN" altLang="en-US"/>
              <a:t>小应用程序的例子。输出“</a:t>
            </a:r>
            <a:r>
              <a:rPr lang="en-US" altLang="zh-CN"/>
              <a:t>Hello World</a:t>
            </a:r>
            <a:r>
              <a:rPr lang="zh-CN" altLang="en-US"/>
              <a:t>！”，如图</a:t>
            </a:r>
            <a:r>
              <a:rPr lang="en-US" altLang="zh-CN"/>
              <a:t>1.8</a:t>
            </a:r>
            <a:r>
              <a:rPr lang="zh-CN" altLang="en-US"/>
              <a:t>所示。源程序代码如下：</a:t>
            </a:r>
          </a:p>
          <a:p>
            <a:pPr lvl="2" eaLnBrk="1" hangingPunct="1">
              <a:spcBef>
                <a:spcPct val="50000"/>
              </a:spcBef>
            </a:pPr>
            <a:r>
              <a:rPr lang="en-US" altLang="zh-CN" sz="2200"/>
              <a:t>//</a:t>
            </a:r>
            <a:r>
              <a:rPr lang="zh-CN" altLang="en-US" sz="2200"/>
              <a:t>程序文件名称为</a:t>
            </a:r>
            <a:r>
              <a:rPr lang="en-US" altLang="zh-CN" sz="2200"/>
              <a:t>HelloApplet.java</a:t>
            </a:r>
          </a:p>
          <a:p>
            <a:pPr lvl="2" eaLnBrk="1" hangingPunct="1">
              <a:spcBef>
                <a:spcPct val="50000"/>
              </a:spcBef>
            </a:pPr>
            <a:r>
              <a:rPr lang="en-US" altLang="zh-CN" sz="2200"/>
              <a:t>import java.awt.Graphics;</a:t>
            </a:r>
          </a:p>
          <a:p>
            <a:pPr lvl="2" eaLnBrk="1" hangingPunct="1">
              <a:spcBef>
                <a:spcPct val="50000"/>
              </a:spcBef>
            </a:pPr>
            <a:r>
              <a:rPr lang="en-US" altLang="zh-CN" sz="2200"/>
              <a:t>import java.applet.Applet;</a:t>
            </a:r>
          </a:p>
          <a:p>
            <a:pPr lvl="2" eaLnBrk="1" hangingPunct="1">
              <a:spcBef>
                <a:spcPct val="50000"/>
              </a:spcBef>
            </a:pPr>
            <a:r>
              <a:rPr lang="en-US" altLang="zh-CN" sz="2200"/>
              <a:t>public class HelloApplet extends Applet</a:t>
            </a:r>
          </a:p>
          <a:p>
            <a:pPr lvl="2" eaLnBrk="1" hangingPunct="1">
              <a:spcBef>
                <a:spcPct val="50000"/>
              </a:spcBef>
            </a:pPr>
            <a:r>
              <a:rPr lang="en-US" altLang="zh-CN" sz="2200"/>
              <a:t>{</a:t>
            </a:r>
          </a:p>
          <a:p>
            <a:pPr lvl="2" eaLnBrk="1" hangingPunct="1">
              <a:spcBef>
                <a:spcPct val="50000"/>
              </a:spcBef>
            </a:pPr>
            <a:r>
              <a:rPr lang="en-US" altLang="zh-CN" sz="2200"/>
              <a:t>	public void paint (Graphics g )</a:t>
            </a:r>
          </a:p>
          <a:p>
            <a:pPr lvl="2" eaLnBrk="1" hangingPunct="1">
              <a:spcBef>
                <a:spcPct val="50000"/>
              </a:spcBef>
            </a:pPr>
            <a:r>
              <a:rPr lang="en-US" altLang="zh-CN" sz="2200"/>
              <a:t>	{</a:t>
            </a:r>
          </a:p>
          <a:p>
            <a:pPr lvl="2" eaLnBrk="1" hangingPunct="1">
              <a:spcBef>
                <a:spcPct val="50000"/>
              </a:spcBef>
            </a:pPr>
            <a:r>
              <a:rPr lang="en-US" altLang="zh-CN" sz="2200"/>
              <a:t>		g.drawString ("Hello World!",50,25);</a:t>
            </a:r>
          </a:p>
          <a:p>
            <a:pPr lvl="2" eaLnBrk="1" hangingPunct="1">
              <a:spcBef>
                <a:spcPct val="50000"/>
              </a:spcBef>
            </a:pPr>
            <a:r>
              <a:rPr lang="en-US" altLang="zh-CN" sz="2200"/>
              <a:t>	}</a:t>
            </a:r>
          </a:p>
          <a:p>
            <a:pPr lvl="2" eaLnBrk="1" hangingPunct="1">
              <a:spcBef>
                <a:spcPct val="50000"/>
              </a:spcBef>
            </a:pPr>
            <a:r>
              <a:rPr lang="en-US" altLang="zh-CN" sz="2200"/>
              <a:t>}</a:t>
            </a:r>
          </a:p>
        </p:txBody>
      </p:sp>
    </p:spTree>
  </p:cSld>
  <p:clrMapOvr>
    <a:masterClrMapping/>
  </p:clrMapOvr>
  <p:transition>
    <p:blinds/>
  </p:transition>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082" name="Text Box 2"/>
          <p:cNvSpPr txBox="1">
            <a:spLocks noChangeArrowheads="1"/>
          </p:cNvSpPr>
          <p:nvPr/>
        </p:nvSpPr>
        <p:spPr bwMode="auto">
          <a:xfrm>
            <a:off x="381000" y="798513"/>
            <a:ext cx="8458200" cy="392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通过指定的</a:t>
            </a:r>
            <a:r>
              <a:rPr lang="en-US" altLang="zh-CN"/>
              <a:t>name</a:t>
            </a:r>
            <a:r>
              <a:rPr lang="zh-CN" altLang="en-US"/>
              <a:t>、</a:t>
            </a:r>
            <a:r>
              <a:rPr lang="en-US" altLang="zh-CN"/>
              <a:t>style</a:t>
            </a:r>
            <a:r>
              <a:rPr lang="zh-CN" altLang="en-US"/>
              <a:t>和</a:t>
            </a:r>
            <a:r>
              <a:rPr lang="en-US" altLang="zh-CN"/>
              <a:t>size</a:t>
            </a:r>
            <a:r>
              <a:rPr lang="zh-CN" altLang="en-US"/>
              <a:t>创建字体实例。</a:t>
            </a:r>
            <a:r>
              <a:rPr lang="en-US" altLang="zh-CN"/>
              <a:t>name</a:t>
            </a:r>
            <a:r>
              <a:rPr lang="zh-CN" altLang="en-US"/>
              <a:t>指字体名，像“隶书”、“</a:t>
            </a:r>
            <a:r>
              <a:rPr lang="en-US" altLang="zh-CN"/>
              <a:t>TimesRoman”</a:t>
            </a:r>
            <a:r>
              <a:rPr lang="zh-CN" altLang="en-US"/>
              <a:t>等，字体风格为粗体、斜体，</a:t>
            </a:r>
            <a:r>
              <a:rPr lang="en-US" altLang="zh-CN"/>
              <a:t>size</a:t>
            </a:r>
            <a:r>
              <a:rPr lang="zh-CN" altLang="en-US"/>
              <a:t>指字号大小。</a:t>
            </a:r>
          </a:p>
          <a:p>
            <a:pPr eaLnBrk="1" hangingPunct="1">
              <a:lnSpc>
                <a:spcPct val="150000"/>
              </a:lnSpc>
              <a:spcBef>
                <a:spcPct val="50000"/>
              </a:spcBef>
            </a:pPr>
            <a:r>
              <a:rPr lang="zh-CN" altLang="en-US"/>
              <a:t>       例如：</a:t>
            </a:r>
          </a:p>
          <a:p>
            <a:pPr eaLnBrk="1" hangingPunct="1">
              <a:lnSpc>
                <a:spcPct val="150000"/>
              </a:lnSpc>
              <a:spcBef>
                <a:spcPct val="50000"/>
              </a:spcBef>
            </a:pPr>
            <a:r>
              <a:rPr lang="en-US" altLang="zh-CN"/>
              <a:t>Font f = new Font("TimesRoman",Font.BOLD + Font.ITALIC, 12);</a:t>
            </a:r>
          </a:p>
          <a:p>
            <a:pPr eaLnBrk="1" hangingPunct="1">
              <a:lnSpc>
                <a:spcPct val="150000"/>
              </a:lnSpc>
              <a:spcBef>
                <a:spcPct val="50000"/>
              </a:spcBef>
            </a:pPr>
            <a:r>
              <a:rPr lang="zh-CN" altLang="en-US"/>
              <a:t>创建了具有粗斜体风格的</a:t>
            </a:r>
            <a:r>
              <a:rPr lang="en-US" altLang="zh-CN"/>
              <a:t>12</a:t>
            </a:r>
            <a:r>
              <a:rPr lang="zh-CN" altLang="en-US"/>
              <a:t>磅的</a:t>
            </a:r>
            <a:r>
              <a:rPr lang="en-US" altLang="zh-CN"/>
              <a:t>TimesRoman</a:t>
            </a:r>
            <a:r>
              <a:rPr lang="zh-CN" altLang="en-US"/>
              <a:t>字体。 </a:t>
            </a:r>
          </a:p>
        </p:txBody>
      </p:sp>
    </p:spTree>
  </p:cSld>
  <p:clrMapOvr>
    <a:masterClrMapping/>
  </p:clrMapOvr>
  <p:transition>
    <p:zoom dir="in"/>
  </p:transition>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1106" name="Text Box 2"/>
          <p:cNvSpPr txBox="1">
            <a:spLocks noChangeArrowheads="1"/>
          </p:cNvSpPr>
          <p:nvPr/>
        </p:nvSpPr>
        <p:spPr bwMode="auto">
          <a:xfrm>
            <a:off x="228600" y="457200"/>
            <a:ext cx="8763000" cy="57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a:t>
            </a:r>
            <a:r>
              <a:rPr lang="zh-CN" altLang="en-US"/>
              <a:t>例</a:t>
            </a:r>
            <a:r>
              <a:rPr lang="en-US" altLang="zh-CN"/>
              <a:t>5.1】</a:t>
            </a:r>
            <a:r>
              <a:rPr lang="zh-CN" altLang="en-US"/>
              <a:t>设置</a:t>
            </a:r>
            <a:r>
              <a:rPr lang="en-US" altLang="zh-CN"/>
              <a:t>Graphics</a:t>
            </a:r>
            <a:r>
              <a:rPr lang="zh-CN" altLang="en-US"/>
              <a:t>对象画图，显示结果如图</a:t>
            </a:r>
            <a:r>
              <a:rPr lang="en-US" altLang="zh-CN"/>
              <a:t>5.1</a:t>
            </a:r>
            <a:r>
              <a:rPr lang="zh-CN" altLang="en-US"/>
              <a:t>所示。源程序代码如下：</a:t>
            </a:r>
          </a:p>
          <a:p>
            <a:pPr lvl="1" eaLnBrk="1" hangingPunct="1">
              <a:spcBef>
                <a:spcPct val="50000"/>
              </a:spcBef>
            </a:pPr>
            <a:r>
              <a:rPr lang="en-US" altLang="zh-CN"/>
              <a:t>//</a:t>
            </a:r>
            <a:r>
              <a:rPr lang="zh-CN" altLang="en-US"/>
              <a:t>程序文件名</a:t>
            </a:r>
            <a:r>
              <a:rPr lang="en-US" altLang="zh-CN"/>
              <a:t>SimpleGUI.java</a:t>
            </a:r>
          </a:p>
          <a:p>
            <a:pPr lvl="1" eaLnBrk="1" hangingPunct="1">
              <a:spcBef>
                <a:spcPct val="50000"/>
              </a:spcBef>
            </a:pPr>
            <a:r>
              <a:rPr lang="en-US" altLang="zh-CN"/>
              <a:t>import java.awt.*;</a:t>
            </a:r>
          </a:p>
          <a:p>
            <a:pPr lvl="1" eaLnBrk="1" hangingPunct="1">
              <a:spcBef>
                <a:spcPct val="50000"/>
              </a:spcBef>
            </a:pPr>
            <a:r>
              <a:rPr lang="en-US" altLang="zh-CN"/>
              <a:t>import java.applet.*;</a:t>
            </a:r>
          </a:p>
          <a:p>
            <a:pPr lvl="1" eaLnBrk="1" hangingPunct="1">
              <a:spcBef>
                <a:spcPct val="50000"/>
              </a:spcBef>
            </a:pPr>
            <a:r>
              <a:rPr lang="en-US" altLang="zh-CN"/>
              <a:t>public class SimpleGUI extends Applet</a:t>
            </a:r>
          </a:p>
          <a:p>
            <a:pPr lvl="1" eaLnBrk="1" hangingPunct="1">
              <a:spcBef>
                <a:spcPct val="50000"/>
              </a:spcBef>
            </a:pPr>
            <a:r>
              <a:rPr lang="en-US" altLang="zh-CN"/>
              <a:t>{</a:t>
            </a:r>
          </a:p>
          <a:p>
            <a:pPr lvl="1" eaLnBrk="1" hangingPunct="1">
              <a:spcBef>
                <a:spcPct val="50000"/>
              </a:spcBef>
            </a:pPr>
            <a:r>
              <a:rPr lang="en-US" altLang="zh-CN"/>
              <a:t>	Image samImage;</a:t>
            </a:r>
          </a:p>
          <a:p>
            <a:pPr lvl="1" eaLnBrk="1" hangingPunct="1">
              <a:spcBef>
                <a:spcPct val="50000"/>
              </a:spcBef>
            </a:pPr>
            <a:r>
              <a:rPr lang="en-US" altLang="zh-CN"/>
              <a:t>	public void init()</a:t>
            </a:r>
          </a:p>
          <a:p>
            <a:pPr lvl="1" eaLnBrk="1" hangingPunct="1">
              <a:spcBef>
                <a:spcPct val="50000"/>
              </a:spcBef>
            </a:pPr>
            <a:r>
              <a:rPr lang="en-US" altLang="zh-CN"/>
              <a:t>	{</a:t>
            </a:r>
          </a:p>
          <a:p>
            <a:pPr lvl="1" eaLnBrk="1" hangingPunct="1">
              <a:spcBef>
                <a:spcPct val="50000"/>
              </a:spcBef>
            </a:pPr>
            <a:r>
              <a:rPr lang="en-US" altLang="zh-CN"/>
              <a:t>	     samImage=getImage(getDocumentBase(),"sample.gif");</a:t>
            </a:r>
          </a:p>
        </p:txBody>
      </p:sp>
    </p:spTree>
  </p:cSld>
  <p:clrMapOvr>
    <a:masterClrMapping/>
  </p:clrMapOvr>
  <p:transition>
    <p:zoom dir="in"/>
  </p:transition>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2130" name="Text Box 2"/>
          <p:cNvSpPr txBox="1">
            <a:spLocks noChangeArrowheads="1"/>
          </p:cNvSpPr>
          <p:nvPr/>
        </p:nvSpPr>
        <p:spPr bwMode="auto">
          <a:xfrm>
            <a:off x="1143000" y="381000"/>
            <a:ext cx="5343525" cy="615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lnSpc>
                <a:spcPct val="130000"/>
              </a:lnSpc>
              <a:spcBef>
                <a:spcPct val="50000"/>
              </a:spcBef>
            </a:pPr>
            <a:r>
              <a:rPr lang="en-US" altLang="zh-CN"/>
              <a:t>}	</a:t>
            </a:r>
          </a:p>
          <a:p>
            <a:pPr lvl="1" eaLnBrk="1" hangingPunct="1">
              <a:lnSpc>
                <a:spcPct val="130000"/>
              </a:lnSpc>
              <a:spcBef>
                <a:spcPct val="50000"/>
              </a:spcBef>
            </a:pPr>
            <a:r>
              <a:rPr lang="en-US" altLang="zh-CN"/>
              <a:t>public void paint(Graphics g)</a:t>
            </a:r>
          </a:p>
          <a:p>
            <a:pPr lvl="1" eaLnBrk="1" hangingPunct="1">
              <a:lnSpc>
                <a:spcPct val="130000"/>
              </a:lnSpc>
              <a:spcBef>
                <a:spcPct val="50000"/>
              </a:spcBef>
            </a:pPr>
            <a:r>
              <a:rPr lang="en-US" altLang="zh-CN"/>
              <a:t>{</a:t>
            </a:r>
          </a:p>
          <a:p>
            <a:pPr eaLnBrk="1" hangingPunct="1">
              <a:lnSpc>
                <a:spcPct val="130000"/>
              </a:lnSpc>
            </a:pPr>
            <a:r>
              <a:rPr lang="en-US" altLang="zh-CN"/>
              <a:t>	//g.clipRect(50,50,180,180);</a:t>
            </a:r>
          </a:p>
          <a:p>
            <a:pPr eaLnBrk="1" hangingPunct="1">
              <a:lnSpc>
                <a:spcPct val="130000"/>
              </a:lnSpc>
            </a:pPr>
            <a:r>
              <a:rPr lang="en-US" altLang="zh-CN"/>
              <a:t>	//</a:t>
            </a:r>
            <a:r>
              <a:rPr lang="zh-CN" altLang="en-US"/>
              <a:t>画线</a:t>
            </a:r>
          </a:p>
          <a:p>
            <a:pPr eaLnBrk="1" hangingPunct="1">
              <a:lnSpc>
                <a:spcPct val="130000"/>
              </a:lnSpc>
            </a:pPr>
            <a:r>
              <a:rPr lang="zh-CN" altLang="en-US"/>
              <a:t>	</a:t>
            </a:r>
            <a:r>
              <a:rPr lang="en-US" altLang="zh-CN"/>
              <a:t>g.drawLine(0,0,20,30);</a:t>
            </a:r>
          </a:p>
          <a:p>
            <a:pPr eaLnBrk="1" hangingPunct="1">
              <a:lnSpc>
                <a:spcPct val="130000"/>
              </a:lnSpc>
            </a:pPr>
            <a:r>
              <a:rPr lang="en-US" altLang="zh-CN"/>
              <a:t>	//</a:t>
            </a:r>
            <a:r>
              <a:rPr lang="zh-CN" altLang="en-US"/>
              <a:t>输出字符串</a:t>
            </a:r>
          </a:p>
          <a:p>
            <a:pPr eaLnBrk="1" hangingPunct="1">
              <a:lnSpc>
                <a:spcPct val="130000"/>
              </a:lnSpc>
            </a:pPr>
            <a:r>
              <a:rPr lang="zh-CN" altLang="en-US"/>
              <a:t>	</a:t>
            </a:r>
            <a:r>
              <a:rPr lang="en-US" altLang="zh-CN"/>
              <a:t>g.drawString("</a:t>
            </a:r>
            <a:r>
              <a:rPr lang="zh-CN" altLang="en-US"/>
              <a:t>图形显示</a:t>
            </a:r>
            <a:r>
              <a:rPr lang="en-US" altLang="zh-CN"/>
              <a:t>",100,30);</a:t>
            </a:r>
          </a:p>
          <a:p>
            <a:pPr eaLnBrk="1" hangingPunct="1">
              <a:lnSpc>
                <a:spcPct val="130000"/>
              </a:lnSpc>
            </a:pPr>
            <a:r>
              <a:rPr lang="en-US" altLang="zh-CN"/>
              <a:t>	//</a:t>
            </a:r>
            <a:r>
              <a:rPr lang="zh-CN" altLang="en-US"/>
              <a:t>设置颜色</a:t>
            </a:r>
          </a:p>
          <a:p>
            <a:pPr eaLnBrk="1" hangingPunct="1">
              <a:lnSpc>
                <a:spcPct val="130000"/>
              </a:lnSpc>
            </a:pPr>
            <a:r>
              <a:rPr lang="zh-CN" altLang="en-US"/>
              <a:t>	</a:t>
            </a:r>
            <a:r>
              <a:rPr lang="en-US" altLang="zh-CN"/>
              <a:t>Color c = new Color(255,200,0);</a:t>
            </a:r>
          </a:p>
          <a:p>
            <a:pPr eaLnBrk="1" hangingPunct="1">
              <a:lnSpc>
                <a:spcPct val="130000"/>
              </a:lnSpc>
            </a:pPr>
            <a:r>
              <a:rPr lang="en-US" altLang="zh-CN"/>
              <a:t>	g.setColor(c);</a:t>
            </a:r>
          </a:p>
          <a:p>
            <a:pPr eaLnBrk="1" hangingPunct="1">
              <a:lnSpc>
                <a:spcPct val="130000"/>
              </a:lnSpc>
            </a:pPr>
            <a:r>
              <a:rPr lang="en-US" altLang="zh-CN"/>
              <a:t>	//</a:t>
            </a:r>
            <a:r>
              <a:rPr lang="zh-CN" altLang="en-US"/>
              <a:t>设置字体</a:t>
            </a:r>
          </a:p>
        </p:txBody>
      </p:sp>
    </p:spTree>
  </p:cSld>
  <p:clrMapOvr>
    <a:masterClrMapping/>
  </p:clrMapOvr>
  <p:transition>
    <p:zoom dir="in"/>
  </p:transition>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3154" name="Text Box 2"/>
          <p:cNvSpPr txBox="1">
            <a:spLocks noChangeArrowheads="1"/>
          </p:cNvSpPr>
          <p:nvPr/>
        </p:nvSpPr>
        <p:spPr bwMode="auto">
          <a:xfrm>
            <a:off x="609600" y="573088"/>
            <a:ext cx="8366125" cy="552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pPr>
            <a:r>
              <a:rPr lang="en-US" altLang="zh-CN"/>
              <a:t>Font f = new Font("TimesRoman",Font.BOLD+ Font.ITALIC,24);</a:t>
            </a:r>
          </a:p>
          <a:p>
            <a:pPr eaLnBrk="1" hangingPunct="1">
              <a:lnSpc>
                <a:spcPct val="135000"/>
              </a:lnSpc>
            </a:pPr>
            <a:r>
              <a:rPr lang="en-US" altLang="zh-CN"/>
              <a:t>g.setFont(f);</a:t>
            </a:r>
          </a:p>
          <a:p>
            <a:pPr eaLnBrk="1" hangingPunct="1">
              <a:lnSpc>
                <a:spcPct val="135000"/>
              </a:lnSpc>
            </a:pPr>
            <a:r>
              <a:rPr lang="en-US" altLang="zh-CN"/>
              <a:t>g.drawString("</a:t>
            </a:r>
            <a:r>
              <a:rPr lang="zh-CN" altLang="en-US"/>
              <a:t>图形显示</a:t>
            </a:r>
            <a:r>
              <a:rPr lang="en-US" altLang="zh-CN"/>
              <a:t>",180,30);</a:t>
            </a:r>
          </a:p>
          <a:p>
            <a:pPr eaLnBrk="1" hangingPunct="1">
              <a:lnSpc>
                <a:spcPct val="135000"/>
              </a:lnSpc>
            </a:pPr>
            <a:r>
              <a:rPr lang="en-US" altLang="zh-CN"/>
              <a:t>g.drawLine(20,20,100,50);</a:t>
            </a:r>
          </a:p>
          <a:p>
            <a:pPr eaLnBrk="1" hangingPunct="1">
              <a:lnSpc>
                <a:spcPct val="135000"/>
              </a:lnSpc>
            </a:pPr>
            <a:r>
              <a:rPr lang="en-US" altLang="zh-CN"/>
              <a:t>g.drawLine(20,20,50,100);</a:t>
            </a:r>
          </a:p>
          <a:p>
            <a:pPr eaLnBrk="1" hangingPunct="1">
              <a:lnSpc>
                <a:spcPct val="135000"/>
              </a:lnSpc>
            </a:pPr>
            <a:r>
              <a:rPr lang="en-US" altLang="zh-CN"/>
              <a:t>//</a:t>
            </a:r>
            <a:r>
              <a:rPr lang="zh-CN" altLang="en-US"/>
              <a:t>矩形</a:t>
            </a:r>
          </a:p>
          <a:p>
            <a:pPr eaLnBrk="1" hangingPunct="1">
              <a:lnSpc>
                <a:spcPct val="135000"/>
              </a:lnSpc>
            </a:pPr>
            <a:r>
              <a:rPr lang="en-US" altLang="zh-CN"/>
              <a:t>g.drawRect(40,40,40,40);</a:t>
            </a:r>
          </a:p>
          <a:p>
            <a:pPr eaLnBrk="1" hangingPunct="1">
              <a:lnSpc>
                <a:spcPct val="135000"/>
              </a:lnSpc>
            </a:pPr>
            <a:r>
              <a:rPr lang="en-US" altLang="zh-CN"/>
              <a:t>g.fillRect(60,60,40,40);</a:t>
            </a:r>
          </a:p>
          <a:p>
            <a:pPr eaLnBrk="1" hangingPunct="1">
              <a:lnSpc>
                <a:spcPct val="135000"/>
              </a:lnSpc>
            </a:pPr>
            <a:r>
              <a:rPr lang="en-US" altLang="zh-CN"/>
              <a:t>g.setColor(Color.red);</a:t>
            </a:r>
          </a:p>
          <a:p>
            <a:pPr eaLnBrk="1" hangingPunct="1">
              <a:lnSpc>
                <a:spcPct val="135000"/>
              </a:lnSpc>
            </a:pPr>
            <a:r>
              <a:rPr lang="en-US" altLang="zh-CN"/>
              <a:t>//3D</a:t>
            </a:r>
            <a:r>
              <a:rPr lang="zh-CN" altLang="en-US"/>
              <a:t>矩形</a:t>
            </a:r>
          </a:p>
          <a:p>
            <a:pPr eaLnBrk="1" hangingPunct="1">
              <a:lnSpc>
                <a:spcPct val="135000"/>
              </a:lnSpc>
            </a:pPr>
            <a:r>
              <a:rPr lang="en-US" altLang="zh-CN"/>
              <a:t>g.draw3DRect(80,80,40,40,true);</a:t>
            </a:r>
          </a:p>
        </p:txBody>
      </p:sp>
    </p:spTree>
  </p:cSld>
  <p:clrMapOvr>
    <a:masterClrMapping/>
  </p:clrMapOvr>
  <p:transition>
    <p:zoom dir="in"/>
  </p:transition>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4178" name="Text Box 2"/>
          <p:cNvSpPr txBox="1">
            <a:spLocks noChangeArrowheads="1"/>
          </p:cNvSpPr>
          <p:nvPr/>
        </p:nvSpPr>
        <p:spPr bwMode="auto">
          <a:xfrm>
            <a:off x="1663700" y="527050"/>
            <a:ext cx="5194300" cy="560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68000"/>
              </a:lnSpc>
            </a:pPr>
            <a:r>
              <a:rPr lang="en-US" altLang="zh-CN"/>
              <a:t>g.draw3DRect(100,100,40,40,false);</a:t>
            </a:r>
          </a:p>
          <a:p>
            <a:pPr eaLnBrk="1" hangingPunct="1">
              <a:lnSpc>
                <a:spcPct val="168000"/>
              </a:lnSpc>
            </a:pPr>
            <a:r>
              <a:rPr lang="en-US" altLang="zh-CN"/>
              <a:t>g.fill3DRect(120,120,40,40,true);</a:t>
            </a:r>
          </a:p>
          <a:p>
            <a:pPr eaLnBrk="1" hangingPunct="1">
              <a:lnSpc>
                <a:spcPct val="168000"/>
              </a:lnSpc>
            </a:pPr>
            <a:r>
              <a:rPr lang="en-US" altLang="zh-CN"/>
              <a:t>//</a:t>
            </a:r>
            <a:r>
              <a:rPr lang="zh-CN" altLang="en-US"/>
              <a:t>椭圆</a:t>
            </a:r>
          </a:p>
          <a:p>
            <a:pPr eaLnBrk="1" hangingPunct="1">
              <a:lnSpc>
                <a:spcPct val="168000"/>
              </a:lnSpc>
            </a:pPr>
            <a:r>
              <a:rPr lang="en-US" altLang="zh-CN"/>
              <a:t>g.drawOval(150,150,30,40);</a:t>
            </a:r>
          </a:p>
          <a:p>
            <a:pPr eaLnBrk="1" hangingPunct="1">
              <a:lnSpc>
                <a:spcPct val="168000"/>
              </a:lnSpc>
            </a:pPr>
            <a:r>
              <a:rPr lang="en-US" altLang="zh-CN"/>
              <a:t>g.fillOval(170,170,20,20);</a:t>
            </a:r>
          </a:p>
          <a:p>
            <a:pPr eaLnBrk="1" hangingPunct="1">
              <a:lnSpc>
                <a:spcPct val="168000"/>
              </a:lnSpc>
            </a:pPr>
            <a:r>
              <a:rPr lang="en-US" altLang="zh-CN"/>
              <a:t>g.setColor(Color.blue);</a:t>
            </a:r>
          </a:p>
          <a:p>
            <a:pPr eaLnBrk="1" hangingPunct="1">
              <a:lnSpc>
                <a:spcPct val="168000"/>
              </a:lnSpc>
            </a:pPr>
            <a:r>
              <a:rPr lang="en-US" altLang="zh-CN"/>
              <a:t>//</a:t>
            </a:r>
            <a:r>
              <a:rPr lang="zh-CN" altLang="en-US"/>
              <a:t>圆角矩形</a:t>
            </a:r>
          </a:p>
          <a:p>
            <a:pPr eaLnBrk="1" hangingPunct="1">
              <a:lnSpc>
                <a:spcPct val="168000"/>
              </a:lnSpc>
            </a:pPr>
            <a:r>
              <a:rPr lang="en-US" altLang="zh-CN"/>
              <a:t>g.drawRoundRect(180,180,40,40,20,20);</a:t>
            </a:r>
          </a:p>
          <a:p>
            <a:pPr eaLnBrk="1" hangingPunct="1">
              <a:lnSpc>
                <a:spcPct val="168000"/>
              </a:lnSpc>
            </a:pPr>
            <a:r>
              <a:rPr lang="en-US" altLang="zh-CN"/>
              <a:t>g.fillRoundRect(200,200,40,40,20,20);</a:t>
            </a:r>
          </a:p>
        </p:txBody>
      </p:sp>
    </p:spTree>
  </p:cSld>
  <p:clrMapOvr>
    <a:masterClrMapping/>
  </p:clrMapOvr>
  <p:transition>
    <p:zoom dir="in"/>
  </p:transition>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5202" name="Text Box 2"/>
          <p:cNvSpPr txBox="1">
            <a:spLocks noChangeArrowheads="1"/>
          </p:cNvSpPr>
          <p:nvPr/>
        </p:nvSpPr>
        <p:spPr bwMode="auto">
          <a:xfrm>
            <a:off x="1279525" y="708025"/>
            <a:ext cx="6122988"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3" eaLnBrk="1" hangingPunct="1">
              <a:lnSpc>
                <a:spcPct val="150000"/>
              </a:lnSpc>
            </a:pPr>
            <a:r>
              <a:rPr lang="en-US" altLang="zh-CN"/>
              <a:t>//</a:t>
            </a:r>
            <a:r>
              <a:rPr lang="zh-CN" altLang="en-US"/>
              <a:t>多边形</a:t>
            </a:r>
          </a:p>
          <a:p>
            <a:pPr lvl="3" eaLnBrk="1" hangingPunct="1">
              <a:lnSpc>
                <a:spcPct val="150000"/>
              </a:lnSpc>
            </a:pPr>
            <a:r>
              <a:rPr lang="en-US" altLang="zh-CN"/>
              <a:t>int xC[] = {242,260,254,297,242};</a:t>
            </a:r>
          </a:p>
          <a:p>
            <a:pPr lvl="3" eaLnBrk="1" hangingPunct="1">
              <a:lnSpc>
                <a:spcPct val="150000"/>
              </a:lnSpc>
            </a:pPr>
            <a:r>
              <a:rPr lang="en-US" altLang="zh-CN"/>
              <a:t>int yC[] = {240,243,290,300,270};</a:t>
            </a:r>
          </a:p>
          <a:p>
            <a:pPr lvl="3" eaLnBrk="1" hangingPunct="1">
              <a:lnSpc>
                <a:spcPct val="150000"/>
              </a:lnSpc>
            </a:pPr>
            <a:r>
              <a:rPr lang="en-US" altLang="zh-CN"/>
              <a:t>g.drawPolygon(xC,yC,5);</a:t>
            </a:r>
          </a:p>
          <a:p>
            <a:pPr lvl="3" eaLnBrk="1" hangingPunct="1">
              <a:lnSpc>
                <a:spcPct val="150000"/>
              </a:lnSpc>
            </a:pPr>
            <a:r>
              <a:rPr lang="en-US" altLang="zh-CN"/>
              <a:t>//</a:t>
            </a:r>
            <a:r>
              <a:rPr lang="zh-CN" altLang="en-US"/>
              <a:t>图片</a:t>
            </a:r>
          </a:p>
          <a:p>
            <a:pPr lvl="3" eaLnBrk="1" hangingPunct="1">
              <a:lnSpc>
                <a:spcPct val="150000"/>
              </a:lnSpc>
            </a:pPr>
            <a:r>
              <a:rPr lang="en-US" altLang="zh-CN"/>
              <a:t>g.drawImage(samImage,250,50,this);</a:t>
            </a:r>
          </a:p>
          <a:p>
            <a:pPr eaLnBrk="1" hangingPunct="1">
              <a:lnSpc>
                <a:spcPct val="150000"/>
              </a:lnSpc>
            </a:pPr>
            <a:r>
              <a:rPr lang="en-US" altLang="zh-CN"/>
              <a:t>	}</a:t>
            </a:r>
          </a:p>
          <a:p>
            <a:pPr eaLnBrk="1" hangingPunct="1">
              <a:lnSpc>
                <a:spcPct val="150000"/>
              </a:lnSpc>
            </a:pPr>
            <a:r>
              <a:rPr lang="en-US" altLang="zh-CN"/>
              <a:t>}</a:t>
            </a:r>
          </a:p>
        </p:txBody>
      </p:sp>
    </p:spTree>
  </p:cSld>
  <p:clrMapOvr>
    <a:masterClrMapping/>
  </p:clrMapOvr>
  <p:transition>
    <p:zoom dir="in"/>
  </p:transition>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5" name="Rectangle 2"/>
          <p:cNvSpPr>
            <a:spLocks noChangeArrowheads="1"/>
          </p:cNvSpPr>
          <p:nvPr/>
        </p:nvSpPr>
        <p:spPr bwMode="auto">
          <a:xfrm>
            <a:off x="3000375" y="5638800"/>
            <a:ext cx="3143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5.1  </a:t>
            </a:r>
            <a:r>
              <a:rPr lang="zh-CN" altLang="en-US"/>
              <a:t>简单的图形界面</a:t>
            </a:r>
          </a:p>
        </p:txBody>
      </p:sp>
      <p:graphicFrame>
        <p:nvGraphicFramePr>
          <p:cNvPr id="59394" name="Object 3"/>
          <p:cNvGraphicFramePr>
            <a:graphicFrameLocks noChangeAspect="1"/>
          </p:cNvGraphicFramePr>
          <p:nvPr/>
        </p:nvGraphicFramePr>
        <p:xfrm>
          <a:off x="2667000" y="838200"/>
          <a:ext cx="3767138" cy="4648200"/>
        </p:xfrm>
        <a:graphic>
          <a:graphicData uri="http://schemas.openxmlformats.org/presentationml/2006/ole">
            <mc:AlternateContent xmlns:mc="http://schemas.openxmlformats.org/markup-compatibility/2006">
              <mc:Choice xmlns:v="urn:schemas-microsoft-com:vml" Requires="v">
                <p:oleObj spid="_x0000_s59396" name="Bitmap Image" r:id="rId3" imgW="2324301" imgH="2865368" progId="Paint.Picture">
                  <p:embed/>
                </p:oleObj>
              </mc:Choice>
              <mc:Fallback>
                <p:oleObj name="Bitmap Image" r:id="rId3" imgW="2324301" imgH="2865368"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838200"/>
                        <a:ext cx="3767138" cy="464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9" name="Text Box 2"/>
          <p:cNvSpPr txBox="1">
            <a:spLocks noChangeArrowheads="1"/>
          </p:cNvSpPr>
          <p:nvPr/>
        </p:nvSpPr>
        <p:spPr bwMode="auto">
          <a:xfrm>
            <a:off x="304800" y="609600"/>
            <a:ext cx="86106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将例</a:t>
            </a:r>
            <a:r>
              <a:rPr lang="en-US" altLang="zh-CN"/>
              <a:t>5.1</a:t>
            </a:r>
            <a:r>
              <a:rPr lang="zh-CN" altLang="en-US"/>
              <a:t>注释的程序语句</a:t>
            </a:r>
          </a:p>
          <a:p>
            <a:pPr eaLnBrk="1" hangingPunct="1">
              <a:spcBef>
                <a:spcPct val="50000"/>
              </a:spcBef>
            </a:pPr>
            <a:r>
              <a:rPr lang="en-US" altLang="zh-CN"/>
              <a:t>// g.clipRect(50,50,180,180);</a:t>
            </a:r>
          </a:p>
          <a:p>
            <a:pPr eaLnBrk="1" hangingPunct="1">
              <a:spcBef>
                <a:spcPct val="50000"/>
              </a:spcBef>
            </a:pPr>
            <a:r>
              <a:rPr lang="zh-CN" altLang="en-US"/>
              <a:t>的注释符号去掉，重新编译执行，可以看见如图</a:t>
            </a:r>
            <a:r>
              <a:rPr lang="en-US" altLang="zh-CN"/>
              <a:t>5.2</a:t>
            </a:r>
            <a:r>
              <a:rPr lang="zh-CN" altLang="en-US"/>
              <a:t>所示的结果。</a:t>
            </a:r>
          </a:p>
        </p:txBody>
      </p:sp>
      <p:sp>
        <p:nvSpPr>
          <p:cNvPr id="60420" name="Rectangle 3"/>
          <p:cNvSpPr>
            <a:spLocks noChangeArrowheads="1"/>
          </p:cNvSpPr>
          <p:nvPr/>
        </p:nvSpPr>
        <p:spPr bwMode="auto">
          <a:xfrm>
            <a:off x="2847975" y="6400800"/>
            <a:ext cx="3489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图</a:t>
            </a:r>
            <a:r>
              <a:rPr lang="en-US" altLang="zh-CN" b="1"/>
              <a:t>5.2  </a:t>
            </a:r>
            <a:r>
              <a:rPr lang="zh-CN" altLang="en-US" b="1"/>
              <a:t>裁剪后的图形界面</a:t>
            </a:r>
          </a:p>
        </p:txBody>
      </p:sp>
      <p:graphicFrame>
        <p:nvGraphicFramePr>
          <p:cNvPr id="60418" name="Object 4"/>
          <p:cNvGraphicFramePr>
            <a:graphicFrameLocks noChangeAspect="1"/>
          </p:cNvGraphicFramePr>
          <p:nvPr/>
        </p:nvGraphicFramePr>
        <p:xfrm>
          <a:off x="2909888" y="2133600"/>
          <a:ext cx="3322637" cy="4106863"/>
        </p:xfrm>
        <a:graphic>
          <a:graphicData uri="http://schemas.openxmlformats.org/presentationml/2006/ole">
            <mc:AlternateContent xmlns:mc="http://schemas.openxmlformats.org/markup-compatibility/2006">
              <mc:Choice xmlns:v="urn:schemas-microsoft-com:vml" Requires="v">
                <p:oleObj spid="_x0000_s60422" name="Bitmap Image" r:id="rId3" imgW="2316681" imgH="2865368" progId="Paint.Picture">
                  <p:embed/>
                </p:oleObj>
              </mc:Choice>
              <mc:Fallback>
                <p:oleObj name="Bitmap Image" r:id="rId3" imgW="2316681" imgH="2865368"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888" y="2133600"/>
                        <a:ext cx="3322637" cy="4106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21" name="AutoShape 5">
            <a:hlinkClick r:id="" action="ppaction://hlinkshowjump?jump=firstslide" highlightClick="1"/>
          </p:cNvPr>
          <p:cNvSpPr>
            <a:spLocks noChangeArrowheads="1"/>
          </p:cNvSpPr>
          <p:nvPr/>
        </p:nvSpPr>
        <p:spPr bwMode="auto">
          <a:xfrm>
            <a:off x="8305800" y="6324600"/>
            <a:ext cx="838200" cy="5334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6226" name="Rectangle 2"/>
          <p:cNvSpPr>
            <a:spLocks noChangeArrowheads="1"/>
          </p:cNvSpPr>
          <p:nvPr/>
        </p:nvSpPr>
        <p:spPr bwMode="auto">
          <a:xfrm>
            <a:off x="3422650" y="838200"/>
            <a:ext cx="2298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5.4  Color</a:t>
            </a:r>
            <a:r>
              <a:rPr lang="zh-CN" altLang="en-US" sz="3200" b="1"/>
              <a:t>类</a:t>
            </a:r>
          </a:p>
        </p:txBody>
      </p:sp>
      <p:sp>
        <p:nvSpPr>
          <p:cNvPr id="436227" name="Text Box 3"/>
          <p:cNvSpPr txBox="1">
            <a:spLocks noChangeArrowheads="1"/>
          </p:cNvSpPr>
          <p:nvPr/>
        </p:nvSpPr>
        <p:spPr bwMode="auto">
          <a:xfrm>
            <a:off x="304800" y="1758950"/>
            <a:ext cx="8610600" cy="380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5000"/>
              </a:lnSpc>
              <a:spcBef>
                <a:spcPct val="50000"/>
              </a:spcBef>
            </a:pPr>
            <a:r>
              <a:rPr lang="en-US" altLang="zh-CN"/>
              <a:t>        Color</a:t>
            </a:r>
            <a:r>
              <a:rPr lang="zh-CN" altLang="en-US"/>
              <a:t>类是用来封装颜色的，在上面的例子中多次用到。使用</a:t>
            </a:r>
            <a:r>
              <a:rPr lang="en-US" altLang="zh-CN"/>
              <a:t>Color</a:t>
            </a:r>
            <a:r>
              <a:rPr lang="zh-CN" altLang="en-US"/>
              <a:t>对象较为简单的方法是直接使用</a:t>
            </a:r>
            <a:r>
              <a:rPr lang="en-US" altLang="zh-CN"/>
              <a:t>Color</a:t>
            </a:r>
            <a:r>
              <a:rPr lang="zh-CN" altLang="en-US"/>
              <a:t>类提供的预定义的颜色，像红色</a:t>
            </a:r>
            <a:r>
              <a:rPr lang="en-US" altLang="zh-CN"/>
              <a:t>Color.red</a:t>
            </a:r>
            <a:r>
              <a:rPr lang="zh-CN" altLang="en-US"/>
              <a:t>、橙色</a:t>
            </a:r>
            <a:r>
              <a:rPr lang="en-US" altLang="zh-CN"/>
              <a:t>Color.orange</a:t>
            </a:r>
            <a:r>
              <a:rPr lang="zh-CN" altLang="en-US"/>
              <a:t>等；也可以使用</a:t>
            </a:r>
            <a:r>
              <a:rPr lang="en-US" altLang="zh-CN"/>
              <a:t>RGB</a:t>
            </a:r>
            <a:r>
              <a:rPr lang="zh-CN" altLang="en-US"/>
              <a:t>颜色模式进行定义。所谓</a:t>
            </a:r>
            <a:r>
              <a:rPr lang="en-US" altLang="zh-CN"/>
              <a:t>RGB</a:t>
            </a:r>
            <a:r>
              <a:rPr lang="zh-CN" altLang="en-US"/>
              <a:t>颜色模式是指使用三种基色：红、绿、蓝，通过三种颜色的调整得出其它各种颜色，这三种基色的值范围为</a:t>
            </a:r>
            <a:r>
              <a:rPr lang="en-US" altLang="zh-CN"/>
              <a:t>0</a:t>
            </a:r>
            <a:r>
              <a:rPr lang="zh-CN" altLang="en-US"/>
              <a:t>～</a:t>
            </a:r>
            <a:r>
              <a:rPr lang="en-US" altLang="zh-CN"/>
              <a:t>255</a:t>
            </a:r>
            <a:r>
              <a:rPr lang="zh-CN" altLang="en-US"/>
              <a:t>。例如</a:t>
            </a:r>
            <a:r>
              <a:rPr lang="en-US" altLang="zh-CN"/>
              <a:t>Color c = new Color(255,200,0);</a:t>
            </a:r>
            <a:r>
              <a:rPr lang="zh-CN" altLang="en-US"/>
              <a:t>定义橙色。表</a:t>
            </a:r>
            <a:r>
              <a:rPr lang="en-US" altLang="zh-CN"/>
              <a:t>5.1</a:t>
            </a:r>
            <a:r>
              <a:rPr lang="zh-CN" altLang="en-US"/>
              <a:t>给出常用颜色的</a:t>
            </a:r>
            <a:r>
              <a:rPr lang="en-US" altLang="zh-CN"/>
              <a:t>RGB</a:t>
            </a:r>
            <a:r>
              <a:rPr lang="zh-CN" altLang="en-US"/>
              <a:t>值以及对应的类预定义参数。</a:t>
            </a:r>
          </a:p>
        </p:txBody>
      </p:sp>
    </p:spTree>
  </p:cSld>
  <p:clrMapOvr>
    <a:masterClrMapping/>
  </p:clrMapOvr>
  <p:transition>
    <p:zoom dir="in"/>
  </p:transition>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3" name="Rectangle 2"/>
          <p:cNvSpPr>
            <a:spLocks noChangeArrowheads="1"/>
          </p:cNvSpPr>
          <p:nvPr/>
        </p:nvSpPr>
        <p:spPr bwMode="auto">
          <a:xfrm>
            <a:off x="1174750" y="838200"/>
            <a:ext cx="6921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表</a:t>
            </a:r>
            <a:r>
              <a:rPr lang="en-US" altLang="zh-CN" b="1"/>
              <a:t>5.1  </a:t>
            </a:r>
            <a:r>
              <a:rPr lang="zh-CN" altLang="en-US" b="1"/>
              <a:t>常用颜色的</a:t>
            </a:r>
            <a:r>
              <a:rPr lang="en-US" altLang="zh-CN" b="1"/>
              <a:t>RGB</a:t>
            </a:r>
            <a:r>
              <a:rPr lang="zh-CN" altLang="en-US" b="1"/>
              <a:t>值以及对应的类预定义参数</a:t>
            </a:r>
          </a:p>
        </p:txBody>
      </p:sp>
      <p:graphicFrame>
        <p:nvGraphicFramePr>
          <p:cNvPr id="61442" name="Object 3"/>
          <p:cNvGraphicFramePr>
            <a:graphicFrameLocks noChangeAspect="1"/>
          </p:cNvGraphicFramePr>
          <p:nvPr/>
        </p:nvGraphicFramePr>
        <p:xfrm>
          <a:off x="0" y="1673225"/>
          <a:ext cx="9144000" cy="5184775"/>
        </p:xfrm>
        <a:graphic>
          <a:graphicData uri="http://schemas.openxmlformats.org/presentationml/2006/ole">
            <mc:AlternateContent xmlns:mc="http://schemas.openxmlformats.org/markup-compatibility/2006">
              <mc:Choice xmlns:v="urn:schemas-microsoft-com:vml" Requires="v">
                <p:oleObj spid="_x0000_s61444" name="Document" r:id="rId3" imgW="5419800" imgH="3073320" progId="Word.Document.8">
                  <p:embed/>
                </p:oleObj>
              </mc:Choice>
              <mc:Fallback>
                <p:oleObj name="Document" r:id="rId3" imgW="5419800" imgH="3073320"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73225"/>
                        <a:ext cx="9144000"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zoom dir="in"/>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Text Box 4"/>
          <p:cNvSpPr txBox="1">
            <a:spLocks noChangeArrowheads="1"/>
          </p:cNvSpPr>
          <p:nvPr/>
        </p:nvSpPr>
        <p:spPr bwMode="auto">
          <a:xfrm>
            <a:off x="304800" y="457200"/>
            <a:ext cx="8610600"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zh-CN" altLang="en-US"/>
              <a:t>小应用程序代码书写和编译完成后，无法独立运行，需要一个载体或者容器。下面的</a:t>
            </a:r>
            <a:r>
              <a:rPr lang="en-US" altLang="zh-CN"/>
              <a:t>HTML</a:t>
            </a:r>
            <a:r>
              <a:rPr lang="zh-CN" altLang="en-US"/>
              <a:t>网页代码就是小应用程序载入的容器。</a:t>
            </a:r>
          </a:p>
        </p:txBody>
      </p:sp>
      <p:sp>
        <p:nvSpPr>
          <p:cNvPr id="205827" name="Text Box 5"/>
          <p:cNvSpPr txBox="1">
            <a:spLocks noChangeArrowheads="1"/>
          </p:cNvSpPr>
          <p:nvPr/>
        </p:nvSpPr>
        <p:spPr bwMode="auto">
          <a:xfrm>
            <a:off x="1066800" y="1981200"/>
            <a:ext cx="4098925" cy="400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sz="2200"/>
              <a:t>&lt;!--</a:t>
            </a:r>
          </a:p>
          <a:p>
            <a:pPr eaLnBrk="1" hangingPunct="1">
              <a:lnSpc>
                <a:spcPct val="130000"/>
              </a:lnSpc>
            </a:pPr>
            <a:r>
              <a:rPr lang="zh-CN" altLang="en-US" sz="2200"/>
              <a:t>程序文件名称为</a:t>
            </a:r>
            <a:r>
              <a:rPr lang="en-US" altLang="zh-CN" sz="2200"/>
              <a:t>HelloApplet.html</a:t>
            </a:r>
          </a:p>
          <a:p>
            <a:pPr eaLnBrk="1" hangingPunct="1">
              <a:lnSpc>
                <a:spcPct val="130000"/>
              </a:lnSpc>
            </a:pPr>
            <a:r>
              <a:rPr lang="en-US" altLang="zh-CN" sz="2200"/>
              <a:t>--&gt;</a:t>
            </a:r>
          </a:p>
          <a:p>
            <a:pPr eaLnBrk="1" hangingPunct="1">
              <a:lnSpc>
                <a:spcPct val="130000"/>
              </a:lnSpc>
            </a:pPr>
            <a:r>
              <a:rPr lang="en-US" altLang="zh-CN" sz="2200"/>
              <a:t>&lt;HTML&gt;</a:t>
            </a:r>
          </a:p>
          <a:p>
            <a:pPr eaLnBrk="1" hangingPunct="1">
              <a:lnSpc>
                <a:spcPct val="130000"/>
              </a:lnSpc>
            </a:pPr>
            <a:r>
              <a:rPr lang="en-US" altLang="zh-CN" sz="2200"/>
              <a:t>&lt;HEAD&gt;</a:t>
            </a:r>
          </a:p>
          <a:p>
            <a:pPr eaLnBrk="1" hangingPunct="1">
              <a:lnSpc>
                <a:spcPct val="130000"/>
              </a:lnSpc>
            </a:pPr>
            <a:r>
              <a:rPr lang="en-US" altLang="zh-CN" sz="2200"/>
              <a:t>&lt;TITLE&gt;</a:t>
            </a:r>
          </a:p>
          <a:p>
            <a:pPr eaLnBrk="1" hangingPunct="1">
              <a:lnSpc>
                <a:spcPct val="130000"/>
              </a:lnSpc>
            </a:pPr>
            <a:r>
              <a:rPr lang="en-US" altLang="zh-CN" sz="2200"/>
              <a:t>HTML Test Page</a:t>
            </a:r>
          </a:p>
          <a:p>
            <a:pPr eaLnBrk="1" hangingPunct="1">
              <a:lnSpc>
                <a:spcPct val="130000"/>
              </a:lnSpc>
            </a:pPr>
            <a:r>
              <a:rPr lang="en-US" altLang="zh-CN" sz="2200"/>
              <a:t>&lt;/TITLE&gt;</a:t>
            </a:r>
          </a:p>
          <a:p>
            <a:pPr eaLnBrk="1" hangingPunct="1">
              <a:lnSpc>
                <a:spcPct val="130000"/>
              </a:lnSpc>
            </a:pPr>
            <a:r>
              <a:rPr lang="en-US" altLang="zh-CN" sz="2200"/>
              <a:t>&lt;/HEAD&gt;</a:t>
            </a:r>
          </a:p>
        </p:txBody>
      </p:sp>
    </p:spTree>
  </p:cSld>
  <p:clrMapOvr>
    <a:masterClrMapping/>
  </p:clrMapOvr>
  <p:transition>
    <p:blinds/>
  </p:transition>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7250" name="Text Box 2"/>
          <p:cNvSpPr txBox="1">
            <a:spLocks noChangeArrowheads="1"/>
          </p:cNvSpPr>
          <p:nvPr/>
        </p:nvSpPr>
        <p:spPr bwMode="auto">
          <a:xfrm>
            <a:off x="304800" y="774700"/>
            <a:ext cx="8534400"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a:t>        Color</a:t>
            </a:r>
            <a:r>
              <a:rPr lang="zh-CN" altLang="en-US"/>
              <a:t>还有一个构造函数，它构造的</a:t>
            </a:r>
            <a:r>
              <a:rPr lang="en-US" altLang="zh-CN"/>
              <a:t>Color</a:t>
            </a:r>
            <a:r>
              <a:rPr lang="zh-CN" altLang="en-US"/>
              <a:t>对象用于是否透明显示颜色。</a:t>
            </a:r>
          </a:p>
          <a:p>
            <a:pPr eaLnBrk="1" hangingPunct="1">
              <a:lnSpc>
                <a:spcPct val="138000"/>
              </a:lnSpc>
              <a:spcBef>
                <a:spcPct val="50000"/>
              </a:spcBef>
            </a:pPr>
            <a:r>
              <a:rPr lang="zh-CN" altLang="en-US"/>
              <a:t>        </a:t>
            </a:r>
            <a:r>
              <a:rPr lang="en-US" altLang="zh-CN"/>
              <a:t>public Color(int red, int green, int blue, int alpha)</a:t>
            </a:r>
          </a:p>
          <a:p>
            <a:pPr eaLnBrk="1" hangingPunct="1">
              <a:lnSpc>
                <a:spcPct val="138000"/>
              </a:lnSpc>
              <a:spcBef>
                <a:spcPct val="50000"/>
              </a:spcBef>
            </a:pPr>
            <a:r>
              <a:rPr lang="en-US" altLang="zh-CN"/>
              <a:t>       </a:t>
            </a:r>
            <a:r>
              <a:rPr lang="zh-CN" altLang="en-US"/>
              <a:t>其中：前三个分量即</a:t>
            </a:r>
            <a:r>
              <a:rPr lang="en-US" altLang="zh-CN"/>
              <a:t>RGB</a:t>
            </a:r>
            <a:r>
              <a:rPr lang="zh-CN" altLang="en-US"/>
              <a:t>颜色模式中的参数，第四个</a:t>
            </a:r>
            <a:r>
              <a:rPr lang="en-US" altLang="zh-CN"/>
              <a:t>alpha</a:t>
            </a:r>
            <a:r>
              <a:rPr lang="zh-CN" altLang="en-US"/>
              <a:t>分量指透明的程度。当</a:t>
            </a:r>
            <a:r>
              <a:rPr lang="en-US" altLang="zh-CN"/>
              <a:t>alpha</a:t>
            </a:r>
            <a:r>
              <a:rPr lang="zh-CN" altLang="en-US"/>
              <a:t>分量为</a:t>
            </a:r>
            <a:r>
              <a:rPr lang="en-US" altLang="zh-CN"/>
              <a:t>255</a:t>
            </a:r>
            <a:r>
              <a:rPr lang="zh-CN" altLang="en-US"/>
              <a:t>时，表示完全不透明，正常显示；当</a:t>
            </a:r>
            <a:r>
              <a:rPr lang="en-US" altLang="zh-CN"/>
              <a:t>alpha</a:t>
            </a:r>
            <a:r>
              <a:rPr lang="zh-CN" altLang="en-US"/>
              <a:t>分量为</a:t>
            </a:r>
            <a:r>
              <a:rPr lang="en-US" altLang="zh-CN"/>
              <a:t>0</a:t>
            </a:r>
            <a:r>
              <a:rPr lang="zh-CN" altLang="en-US"/>
              <a:t>时，表示完全透明，前三个分量不起作用，而介于</a:t>
            </a:r>
            <a:r>
              <a:rPr lang="en-US" altLang="zh-CN"/>
              <a:t>0</a:t>
            </a:r>
            <a:r>
              <a:rPr lang="zh-CN" altLang="en-US"/>
              <a:t>～</a:t>
            </a:r>
            <a:r>
              <a:rPr lang="en-US" altLang="zh-CN"/>
              <a:t>255</a:t>
            </a:r>
            <a:r>
              <a:rPr lang="zh-CN" altLang="en-US"/>
              <a:t>之间的值可以制造出颜色不同的层次效果。</a:t>
            </a:r>
          </a:p>
        </p:txBody>
      </p:sp>
    </p:spTree>
  </p:cSld>
  <p:clrMapOvr>
    <a:masterClrMapping/>
  </p:clrMapOvr>
  <p:transition>
    <p:zoom dir="in"/>
  </p:transition>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8274" name="Text Box 2"/>
          <p:cNvSpPr txBox="1">
            <a:spLocks noChangeArrowheads="1"/>
          </p:cNvSpPr>
          <p:nvPr/>
        </p:nvSpPr>
        <p:spPr bwMode="auto">
          <a:xfrm>
            <a:off x="381000" y="533400"/>
            <a:ext cx="853440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b="1"/>
              <a:t>【</a:t>
            </a:r>
            <a:r>
              <a:rPr lang="zh-CN" altLang="en-US" b="1"/>
              <a:t>例</a:t>
            </a:r>
            <a:r>
              <a:rPr lang="en-US" altLang="zh-CN" b="1"/>
              <a:t>5.2】</a:t>
            </a:r>
            <a:r>
              <a:rPr lang="zh-CN" altLang="en-US"/>
              <a:t>测试</a:t>
            </a:r>
            <a:r>
              <a:rPr lang="en-US" altLang="zh-CN"/>
              <a:t>Color</a:t>
            </a:r>
            <a:r>
              <a:rPr lang="zh-CN" altLang="en-US"/>
              <a:t>对象，界面如图</a:t>
            </a:r>
            <a:r>
              <a:rPr lang="en-US" altLang="zh-CN"/>
              <a:t>5.3</a:t>
            </a:r>
            <a:r>
              <a:rPr lang="zh-CN" altLang="en-US"/>
              <a:t>所示。源程序代码如下：</a:t>
            </a:r>
          </a:p>
          <a:p>
            <a:pPr lvl="1" eaLnBrk="1" hangingPunct="1">
              <a:lnSpc>
                <a:spcPct val="110000"/>
              </a:lnSpc>
              <a:spcBef>
                <a:spcPct val="50000"/>
              </a:spcBef>
            </a:pPr>
            <a:r>
              <a:rPr lang="en-US" altLang="zh-CN"/>
              <a:t>//</a:t>
            </a:r>
            <a:r>
              <a:rPr lang="zh-CN" altLang="en-US"/>
              <a:t>程序文件名</a:t>
            </a:r>
            <a:r>
              <a:rPr lang="en-US" altLang="zh-CN"/>
              <a:t>UseColor.java</a:t>
            </a:r>
          </a:p>
          <a:p>
            <a:pPr lvl="1" eaLnBrk="1" hangingPunct="1">
              <a:lnSpc>
                <a:spcPct val="110000"/>
              </a:lnSpc>
              <a:spcBef>
                <a:spcPct val="50000"/>
              </a:spcBef>
            </a:pPr>
            <a:r>
              <a:rPr lang="en-US" altLang="zh-CN"/>
              <a:t>import java.awt.*;</a:t>
            </a:r>
          </a:p>
          <a:p>
            <a:pPr lvl="1" eaLnBrk="1" hangingPunct="1">
              <a:lnSpc>
                <a:spcPct val="110000"/>
              </a:lnSpc>
              <a:spcBef>
                <a:spcPct val="50000"/>
              </a:spcBef>
            </a:pPr>
            <a:r>
              <a:rPr lang="en-US" altLang="zh-CN"/>
              <a:t>import java.applet.*;</a:t>
            </a:r>
          </a:p>
          <a:p>
            <a:pPr lvl="1" eaLnBrk="1" hangingPunct="1">
              <a:lnSpc>
                <a:spcPct val="110000"/>
              </a:lnSpc>
              <a:spcBef>
                <a:spcPct val="50000"/>
              </a:spcBef>
            </a:pPr>
            <a:r>
              <a:rPr lang="en-US" altLang="zh-CN"/>
              <a:t>import java.awt.geom.*;</a:t>
            </a:r>
          </a:p>
          <a:p>
            <a:pPr lvl="1" eaLnBrk="1" hangingPunct="1">
              <a:lnSpc>
                <a:spcPct val="110000"/>
              </a:lnSpc>
              <a:spcBef>
                <a:spcPct val="50000"/>
              </a:spcBef>
            </a:pPr>
            <a:r>
              <a:rPr lang="en-US" altLang="zh-CN"/>
              <a:t>public class UseColor extends Applet</a:t>
            </a:r>
          </a:p>
          <a:p>
            <a:pPr lvl="1" eaLnBrk="1" hangingPunct="1">
              <a:lnSpc>
                <a:spcPct val="110000"/>
              </a:lnSpc>
              <a:spcBef>
                <a:spcPct val="50000"/>
              </a:spcBef>
            </a:pPr>
            <a:r>
              <a:rPr lang="en-US" altLang="zh-CN"/>
              <a:t>{</a:t>
            </a:r>
          </a:p>
          <a:p>
            <a:pPr lvl="1" eaLnBrk="1" hangingPunct="1">
              <a:lnSpc>
                <a:spcPct val="110000"/>
              </a:lnSpc>
              <a:spcBef>
                <a:spcPct val="50000"/>
              </a:spcBef>
            </a:pPr>
            <a:r>
              <a:rPr lang="en-US" altLang="zh-CN"/>
              <a:t>	public void paint(Graphics oldg) </a:t>
            </a:r>
          </a:p>
          <a:p>
            <a:pPr lvl="1" eaLnBrk="1" hangingPunct="1">
              <a:lnSpc>
                <a:spcPct val="110000"/>
              </a:lnSpc>
              <a:spcBef>
                <a:spcPct val="50000"/>
              </a:spcBef>
            </a:pPr>
            <a:r>
              <a:rPr lang="en-US" altLang="zh-CN"/>
              <a:t>	{</a:t>
            </a:r>
          </a:p>
          <a:p>
            <a:pPr eaLnBrk="1" hangingPunct="1">
              <a:lnSpc>
                <a:spcPct val="110000"/>
              </a:lnSpc>
              <a:spcBef>
                <a:spcPct val="50000"/>
              </a:spcBef>
            </a:pPr>
            <a:r>
              <a:rPr lang="en-US" altLang="zh-CN"/>
              <a:t>	Graphics2D g = (Graphics2D)oldg;</a:t>
            </a:r>
          </a:p>
        </p:txBody>
      </p:sp>
    </p:spTree>
  </p:cSld>
  <p:clrMapOvr>
    <a:masterClrMapping/>
  </p:clrMapOvr>
  <p:transition>
    <p:zoom dir="in"/>
  </p:transition>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9298" name="Text Box 2"/>
          <p:cNvSpPr txBox="1">
            <a:spLocks noChangeArrowheads="1"/>
          </p:cNvSpPr>
          <p:nvPr/>
        </p:nvSpPr>
        <p:spPr bwMode="auto">
          <a:xfrm>
            <a:off x="838200" y="503238"/>
            <a:ext cx="7418388" cy="589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pPr>
            <a:r>
              <a:rPr lang="en-US" altLang="zh-CN"/>
              <a:t>		g.setColor(Color.blue);</a:t>
            </a:r>
          </a:p>
          <a:p>
            <a:pPr eaLnBrk="1" hangingPunct="1">
              <a:lnSpc>
                <a:spcPct val="110000"/>
              </a:lnSpc>
              <a:spcBef>
                <a:spcPct val="50000"/>
              </a:spcBef>
            </a:pPr>
            <a:r>
              <a:rPr lang="en-US" altLang="zh-CN"/>
              <a:t>		g.fill(new Ellipse2D.Float(50,50,150,150));</a:t>
            </a:r>
          </a:p>
          <a:p>
            <a:pPr eaLnBrk="1" hangingPunct="1">
              <a:lnSpc>
                <a:spcPct val="110000"/>
              </a:lnSpc>
            </a:pPr>
            <a:r>
              <a:rPr lang="en-US" altLang="zh-CN"/>
              <a:t>		g.setColor(new Color(255,0,0,0));</a:t>
            </a:r>
          </a:p>
          <a:p>
            <a:pPr eaLnBrk="1" hangingPunct="1">
              <a:lnSpc>
                <a:spcPct val="110000"/>
              </a:lnSpc>
            </a:pPr>
            <a:r>
              <a:rPr lang="en-US" altLang="zh-CN"/>
              <a:t>		g.fill(new Ellipse2D.Float(50,50,140,140));</a:t>
            </a:r>
          </a:p>
          <a:p>
            <a:pPr eaLnBrk="1" hangingPunct="1">
              <a:lnSpc>
                <a:spcPct val="110000"/>
              </a:lnSpc>
            </a:pPr>
            <a:r>
              <a:rPr lang="en-US" altLang="zh-CN"/>
              <a:t>		g.setColor(new Color(255,0,0,64));</a:t>
            </a:r>
          </a:p>
          <a:p>
            <a:pPr eaLnBrk="1" hangingPunct="1">
              <a:lnSpc>
                <a:spcPct val="110000"/>
              </a:lnSpc>
            </a:pPr>
            <a:r>
              <a:rPr lang="en-US" altLang="zh-CN"/>
              <a:t>		g.fill(new Ellipse2D.Float(50,50,130,130));</a:t>
            </a:r>
          </a:p>
          <a:p>
            <a:pPr eaLnBrk="1" hangingPunct="1">
              <a:lnSpc>
                <a:spcPct val="110000"/>
              </a:lnSpc>
            </a:pPr>
            <a:r>
              <a:rPr lang="en-US" altLang="zh-CN"/>
              <a:t>		g.setColor(new Color(255,0,0,128));</a:t>
            </a:r>
          </a:p>
          <a:p>
            <a:pPr eaLnBrk="1" hangingPunct="1">
              <a:lnSpc>
                <a:spcPct val="110000"/>
              </a:lnSpc>
            </a:pPr>
            <a:r>
              <a:rPr lang="en-US" altLang="zh-CN"/>
              <a:t>		g.fill(new Ellipse2D.Float(50,50,110,110)); </a:t>
            </a:r>
          </a:p>
          <a:p>
            <a:pPr eaLnBrk="1" hangingPunct="1">
              <a:lnSpc>
                <a:spcPct val="110000"/>
              </a:lnSpc>
            </a:pPr>
            <a:r>
              <a:rPr lang="en-US" altLang="zh-CN"/>
              <a:t>		g.setColor(new Color(255,0,0,255));</a:t>
            </a:r>
          </a:p>
          <a:p>
            <a:pPr eaLnBrk="1" hangingPunct="1">
              <a:lnSpc>
                <a:spcPct val="110000"/>
              </a:lnSpc>
            </a:pPr>
            <a:r>
              <a:rPr lang="en-US" altLang="zh-CN"/>
              <a:t>		g.fill(new Ellipse2D.Float(50,50,90,90));</a:t>
            </a:r>
          </a:p>
          <a:p>
            <a:pPr eaLnBrk="1" hangingPunct="1">
              <a:lnSpc>
                <a:spcPct val="110000"/>
              </a:lnSpc>
            </a:pPr>
            <a:r>
              <a:rPr lang="en-US" altLang="zh-CN"/>
              <a:t>		g.setColor(new Color(255,200,0));</a:t>
            </a:r>
          </a:p>
          <a:p>
            <a:pPr eaLnBrk="1" hangingPunct="1">
              <a:lnSpc>
                <a:spcPct val="110000"/>
              </a:lnSpc>
            </a:pPr>
            <a:r>
              <a:rPr lang="en-US" altLang="zh-CN"/>
              <a:t>		g.fill(new Ellipse2D.Float(50,50,70,70));</a:t>
            </a:r>
          </a:p>
          <a:p>
            <a:pPr eaLnBrk="1" hangingPunct="1">
              <a:lnSpc>
                <a:spcPct val="110000"/>
              </a:lnSpc>
            </a:pPr>
            <a:r>
              <a:rPr lang="en-US" altLang="zh-CN"/>
              <a:t>	}</a:t>
            </a:r>
          </a:p>
          <a:p>
            <a:pPr eaLnBrk="1" hangingPunct="1">
              <a:lnSpc>
                <a:spcPct val="110000"/>
              </a:lnSpc>
            </a:pPr>
            <a:r>
              <a:rPr lang="en-US" altLang="zh-CN"/>
              <a:t>}</a:t>
            </a:r>
          </a:p>
        </p:txBody>
      </p:sp>
    </p:spTree>
  </p:cSld>
  <p:clrMapOvr>
    <a:masterClrMapping/>
  </p:clrMapOvr>
  <p:transition>
    <p:zoom dir="in"/>
  </p:transition>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7" name="Rectangle 2"/>
          <p:cNvSpPr>
            <a:spLocks noChangeArrowheads="1"/>
          </p:cNvSpPr>
          <p:nvPr/>
        </p:nvSpPr>
        <p:spPr bwMode="auto">
          <a:xfrm>
            <a:off x="3146425" y="5638800"/>
            <a:ext cx="2851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5.3  </a:t>
            </a:r>
            <a:r>
              <a:rPr lang="zh-CN" altLang="en-US"/>
              <a:t>颜色测试界面</a:t>
            </a:r>
          </a:p>
        </p:txBody>
      </p:sp>
      <p:graphicFrame>
        <p:nvGraphicFramePr>
          <p:cNvPr id="62466" name="Object 3"/>
          <p:cNvGraphicFramePr>
            <a:graphicFrameLocks noChangeAspect="1"/>
          </p:cNvGraphicFramePr>
          <p:nvPr/>
        </p:nvGraphicFramePr>
        <p:xfrm>
          <a:off x="2438400" y="762000"/>
          <a:ext cx="4125913" cy="4800600"/>
        </p:xfrm>
        <a:graphic>
          <a:graphicData uri="http://schemas.openxmlformats.org/presentationml/2006/ole">
            <mc:AlternateContent xmlns:mc="http://schemas.openxmlformats.org/markup-compatibility/2006">
              <mc:Choice xmlns:v="urn:schemas-microsoft-com:vml" Requires="v">
                <p:oleObj spid="_x0000_s62469" name="Bitmap Image" r:id="rId3" imgW="1958510" imgH="2270957" progId="Paint.Picture">
                  <p:embed/>
                </p:oleObj>
              </mc:Choice>
              <mc:Fallback>
                <p:oleObj name="Bitmap Image" r:id="rId3" imgW="1958510" imgH="2270957"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762000"/>
                        <a:ext cx="4125913" cy="480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468" name="AutoShape 4">
            <a:hlinkClick r:id="" action="ppaction://hlinkshowjump?jump=firstslide" highlightClick="1"/>
          </p:cNvPr>
          <p:cNvSpPr>
            <a:spLocks noChangeArrowheads="1"/>
          </p:cNvSpPr>
          <p:nvPr/>
        </p:nvSpPr>
        <p:spPr bwMode="auto">
          <a:xfrm>
            <a:off x="8305800" y="6324600"/>
            <a:ext cx="838200" cy="5334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22" name="Rectangle 2"/>
          <p:cNvSpPr>
            <a:spLocks noChangeArrowheads="1"/>
          </p:cNvSpPr>
          <p:nvPr/>
        </p:nvSpPr>
        <p:spPr bwMode="auto">
          <a:xfrm>
            <a:off x="2868613" y="411163"/>
            <a:ext cx="34051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5.5  Graphics2D</a:t>
            </a:r>
            <a:r>
              <a:rPr lang="zh-CN" altLang="en-US" sz="3200" b="1"/>
              <a:t>类</a:t>
            </a:r>
          </a:p>
        </p:txBody>
      </p:sp>
      <p:sp>
        <p:nvSpPr>
          <p:cNvPr id="440323" name="Text Box 3"/>
          <p:cNvSpPr txBox="1">
            <a:spLocks noChangeArrowheads="1"/>
          </p:cNvSpPr>
          <p:nvPr/>
        </p:nvSpPr>
        <p:spPr bwMode="auto">
          <a:xfrm>
            <a:off x="152400" y="990600"/>
            <a:ext cx="8839200" cy="57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a:t>        Graphics2D</a:t>
            </a:r>
            <a:r>
              <a:rPr lang="zh-CN" altLang="en-US"/>
              <a:t>类继承于</a:t>
            </a:r>
            <a:r>
              <a:rPr lang="en-US" altLang="zh-CN"/>
              <a:t>Graphics</a:t>
            </a:r>
            <a:r>
              <a:rPr lang="zh-CN" altLang="en-US"/>
              <a:t>类，提供几何学、坐标变换、颜色管理以及文本排列等的更高级控制。</a:t>
            </a:r>
            <a:r>
              <a:rPr lang="en-US" altLang="zh-CN"/>
              <a:t>Graphics2D</a:t>
            </a:r>
            <a:r>
              <a:rPr lang="zh-CN" altLang="en-US"/>
              <a:t>类是</a:t>
            </a:r>
            <a:r>
              <a:rPr lang="en-US" altLang="zh-CN"/>
              <a:t>Java</a:t>
            </a:r>
            <a:r>
              <a:rPr lang="zh-CN" altLang="en-US"/>
              <a:t>平台上渲染二维图形、文字、以及图片的基础类，提供较好的对绘制形状、填充形状、旋转形状、绘制文本、绘制图像以及定义颜色的支持。</a:t>
            </a:r>
          </a:p>
          <a:p>
            <a:pPr eaLnBrk="1" hangingPunct="1">
              <a:spcBef>
                <a:spcPct val="50000"/>
              </a:spcBef>
            </a:pPr>
            <a:r>
              <a:rPr lang="zh-CN" altLang="en-US"/>
              <a:t>       在</a:t>
            </a:r>
            <a:r>
              <a:rPr lang="en-US" altLang="zh-CN"/>
              <a:t>AWT</a:t>
            </a:r>
            <a:r>
              <a:rPr lang="zh-CN" altLang="en-US"/>
              <a:t>编程接口中，用户通过</a:t>
            </a:r>
            <a:r>
              <a:rPr lang="en-US" altLang="zh-CN"/>
              <a:t>Paint</a:t>
            </a:r>
            <a:r>
              <a:rPr lang="zh-CN" altLang="en-US"/>
              <a:t>方法接收</a:t>
            </a:r>
            <a:r>
              <a:rPr lang="en-US" altLang="zh-CN"/>
              <a:t>Graphics</a:t>
            </a:r>
            <a:r>
              <a:rPr lang="zh-CN" altLang="en-US"/>
              <a:t>对象作为参数，若是使用</a:t>
            </a:r>
            <a:r>
              <a:rPr lang="en-US" altLang="zh-CN"/>
              <a:t>Graphics2D</a:t>
            </a:r>
            <a:r>
              <a:rPr lang="zh-CN" altLang="en-US"/>
              <a:t>类，就需要在</a:t>
            </a:r>
            <a:r>
              <a:rPr lang="en-US" altLang="zh-CN"/>
              <a:t>Paint</a:t>
            </a:r>
            <a:r>
              <a:rPr lang="zh-CN" altLang="en-US"/>
              <a:t>方法中进行强制转换。</a:t>
            </a:r>
          </a:p>
          <a:p>
            <a:pPr lvl="2" eaLnBrk="1" hangingPunct="1">
              <a:spcBef>
                <a:spcPct val="50000"/>
              </a:spcBef>
            </a:pPr>
            <a:r>
              <a:rPr lang="en-US" altLang="zh-CN"/>
              <a:t>Public void paint(Graphics old)</a:t>
            </a:r>
          </a:p>
          <a:p>
            <a:pPr lvl="2" eaLnBrk="1" hangingPunct="1">
              <a:spcBef>
                <a:spcPct val="50000"/>
              </a:spcBef>
            </a:pPr>
            <a:r>
              <a:rPr lang="en-US" altLang="zh-CN"/>
              <a:t>{</a:t>
            </a:r>
          </a:p>
          <a:p>
            <a:pPr lvl="2" eaLnBrk="1" hangingPunct="1">
              <a:spcBef>
                <a:spcPct val="50000"/>
              </a:spcBef>
            </a:pPr>
            <a:r>
              <a:rPr lang="en-US" altLang="zh-CN"/>
              <a:t>	Graphics2D new = (Graphics2D)old;</a:t>
            </a:r>
          </a:p>
          <a:p>
            <a:pPr lvl="2" eaLnBrk="1" hangingPunct="1">
              <a:spcBef>
                <a:spcPct val="50000"/>
              </a:spcBef>
            </a:pPr>
            <a:r>
              <a:rPr lang="en-US" altLang="zh-CN"/>
              <a:t>}</a:t>
            </a:r>
          </a:p>
        </p:txBody>
      </p:sp>
    </p:spTree>
  </p:cSld>
  <p:clrMapOvr>
    <a:masterClrMapping/>
  </p:clrMapOvr>
  <p:transition>
    <p:zoom dir="in"/>
  </p:transition>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1346" name="Text Box 2"/>
          <p:cNvSpPr txBox="1">
            <a:spLocks noChangeArrowheads="1"/>
          </p:cNvSpPr>
          <p:nvPr/>
        </p:nvSpPr>
        <p:spPr bwMode="auto">
          <a:xfrm>
            <a:off x="381000" y="762000"/>
            <a:ext cx="84582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5.5.1  </a:t>
            </a:r>
            <a:r>
              <a:rPr lang="zh-CN" altLang="en-US" b="1"/>
              <a:t>绘制形状</a:t>
            </a:r>
          </a:p>
          <a:p>
            <a:pPr lvl="1" eaLnBrk="1" hangingPunct="1">
              <a:lnSpc>
                <a:spcPct val="150000"/>
              </a:lnSpc>
              <a:spcBef>
                <a:spcPct val="50000"/>
              </a:spcBef>
            </a:pPr>
            <a:r>
              <a:rPr lang="zh-CN" altLang="en-US"/>
              <a:t>  </a:t>
            </a:r>
            <a:r>
              <a:rPr lang="en-US" altLang="zh-CN"/>
              <a:t>Graphics2D</a:t>
            </a:r>
            <a:r>
              <a:rPr lang="zh-CN" altLang="en-US"/>
              <a:t>提供以下两个方法进行形状的绘制：</a:t>
            </a:r>
          </a:p>
          <a:p>
            <a:pPr lvl="1" eaLnBrk="1" hangingPunct="1">
              <a:lnSpc>
                <a:spcPct val="150000"/>
              </a:lnSpc>
              <a:spcBef>
                <a:spcPct val="50000"/>
              </a:spcBef>
            </a:pPr>
            <a:r>
              <a:rPr lang="zh-CN" altLang="en-US"/>
              <a:t>  </a:t>
            </a:r>
            <a:r>
              <a:rPr lang="en-US" altLang="zh-CN"/>
              <a:t>public abstract void draw(Shape s) </a:t>
            </a:r>
          </a:p>
          <a:p>
            <a:pPr eaLnBrk="1" hangingPunct="1">
              <a:lnSpc>
                <a:spcPct val="150000"/>
              </a:lnSpc>
              <a:spcBef>
                <a:spcPct val="50000"/>
              </a:spcBef>
            </a:pPr>
            <a:r>
              <a:rPr lang="en-US" altLang="zh-CN"/>
              <a:t>        </a:t>
            </a:r>
            <a:r>
              <a:rPr lang="zh-CN" altLang="en-US"/>
              <a:t>根据</a:t>
            </a:r>
            <a:r>
              <a:rPr lang="en-US" altLang="zh-CN"/>
              <a:t>Graphics2D</a:t>
            </a:r>
            <a:r>
              <a:rPr lang="zh-CN" altLang="en-US"/>
              <a:t>的环境设置画出形状</a:t>
            </a:r>
            <a:r>
              <a:rPr lang="en-US" altLang="zh-CN"/>
              <a:t>s</a:t>
            </a:r>
            <a:r>
              <a:rPr lang="zh-CN" altLang="en-US"/>
              <a:t>，其中</a:t>
            </a:r>
            <a:r>
              <a:rPr lang="en-US" altLang="zh-CN"/>
              <a:t>Shape</a:t>
            </a:r>
            <a:r>
              <a:rPr lang="zh-CN" altLang="en-US"/>
              <a:t>接口包含的类如表</a:t>
            </a:r>
            <a:r>
              <a:rPr lang="en-US" altLang="zh-CN"/>
              <a:t>5.2</a:t>
            </a:r>
            <a:r>
              <a:rPr lang="zh-CN" altLang="en-US"/>
              <a:t>所示。</a:t>
            </a:r>
          </a:p>
          <a:p>
            <a:pPr eaLnBrk="1" hangingPunct="1">
              <a:lnSpc>
                <a:spcPct val="150000"/>
              </a:lnSpc>
              <a:spcBef>
                <a:spcPct val="50000"/>
              </a:spcBef>
            </a:pPr>
            <a:r>
              <a:rPr lang="zh-CN" altLang="en-US"/>
              <a:t>         </a:t>
            </a:r>
            <a:r>
              <a:rPr lang="en-US" altLang="zh-CN"/>
              <a:t>public abstract void fill(Shape s) </a:t>
            </a:r>
          </a:p>
          <a:p>
            <a:pPr eaLnBrk="1" hangingPunct="1">
              <a:lnSpc>
                <a:spcPct val="150000"/>
              </a:lnSpc>
              <a:spcBef>
                <a:spcPct val="50000"/>
              </a:spcBef>
            </a:pPr>
            <a:r>
              <a:rPr lang="en-US" altLang="zh-CN"/>
              <a:t>        </a:t>
            </a:r>
            <a:r>
              <a:rPr lang="zh-CN" altLang="en-US"/>
              <a:t>画实心形状</a:t>
            </a:r>
            <a:r>
              <a:rPr lang="en-US" altLang="zh-CN"/>
              <a:t>s</a:t>
            </a:r>
            <a:r>
              <a:rPr lang="zh-CN" altLang="en-US"/>
              <a:t>。</a:t>
            </a:r>
          </a:p>
        </p:txBody>
      </p:sp>
    </p:spTree>
  </p:cSld>
  <p:clrMapOvr>
    <a:masterClrMapping/>
  </p:clrMapOvr>
  <p:transition>
    <p:zoom dir="in"/>
  </p:transition>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1" name="Rectangle 2"/>
          <p:cNvSpPr>
            <a:spLocks noChangeArrowheads="1"/>
          </p:cNvSpPr>
          <p:nvPr/>
        </p:nvSpPr>
        <p:spPr bwMode="auto">
          <a:xfrm>
            <a:off x="2347913" y="1066800"/>
            <a:ext cx="4448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表</a:t>
            </a:r>
            <a:r>
              <a:rPr lang="en-US" altLang="zh-CN" b="1"/>
              <a:t>5.2  Graphics2D</a:t>
            </a:r>
            <a:r>
              <a:rPr lang="zh-CN" altLang="en-US" b="1"/>
              <a:t>绘制的图形类</a:t>
            </a:r>
          </a:p>
        </p:txBody>
      </p:sp>
      <p:graphicFrame>
        <p:nvGraphicFramePr>
          <p:cNvPr id="63490" name="Object 3"/>
          <p:cNvGraphicFramePr>
            <a:graphicFrameLocks noChangeAspect="1"/>
          </p:cNvGraphicFramePr>
          <p:nvPr/>
        </p:nvGraphicFramePr>
        <p:xfrm>
          <a:off x="-457200" y="2286000"/>
          <a:ext cx="10591800" cy="2808288"/>
        </p:xfrm>
        <a:graphic>
          <a:graphicData uri="http://schemas.openxmlformats.org/presentationml/2006/ole">
            <mc:AlternateContent xmlns:mc="http://schemas.openxmlformats.org/markup-compatibility/2006">
              <mc:Choice xmlns:v="urn:schemas-microsoft-com:vml" Requires="v">
                <p:oleObj spid="_x0000_s63492" name="Document" r:id="rId3" imgW="5419800" imgH="1437480" progId="Word.Document.8">
                  <p:embed/>
                </p:oleObj>
              </mc:Choice>
              <mc:Fallback>
                <p:oleObj name="Document" r:id="rId3" imgW="5419800" imgH="1437480"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286000"/>
                        <a:ext cx="10591800" cy="280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zoom dir="in"/>
  </p:transition>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2370" name="Text Box 2"/>
          <p:cNvSpPr txBox="1">
            <a:spLocks noChangeArrowheads="1"/>
          </p:cNvSpPr>
          <p:nvPr/>
        </p:nvSpPr>
        <p:spPr bwMode="auto">
          <a:xfrm>
            <a:off x="304800" y="685800"/>
            <a:ext cx="8686800" cy="516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zh-CN" altLang="en-US"/>
              <a:t>其中</a:t>
            </a:r>
            <a:r>
              <a:rPr lang="en-US" altLang="zh-CN"/>
              <a:t>GeneralPath</a:t>
            </a:r>
            <a:r>
              <a:rPr lang="zh-CN" altLang="en-US"/>
              <a:t>是一般的几何路径，它的构造函数为：</a:t>
            </a:r>
          </a:p>
          <a:p>
            <a:pPr eaLnBrk="1" hangingPunct="1">
              <a:lnSpc>
                <a:spcPct val="130000"/>
              </a:lnSpc>
              <a:spcBef>
                <a:spcPct val="50000"/>
              </a:spcBef>
            </a:pPr>
            <a:r>
              <a:rPr lang="en-US" altLang="zh-CN"/>
              <a:t>public GeneralPath()</a:t>
            </a:r>
          </a:p>
          <a:p>
            <a:pPr eaLnBrk="1" hangingPunct="1">
              <a:lnSpc>
                <a:spcPct val="130000"/>
              </a:lnSpc>
              <a:spcBef>
                <a:spcPct val="50000"/>
              </a:spcBef>
            </a:pPr>
            <a:r>
              <a:rPr lang="zh-CN" altLang="en-US"/>
              <a:t>构造一个空的对象。</a:t>
            </a:r>
          </a:p>
          <a:p>
            <a:pPr eaLnBrk="1" hangingPunct="1">
              <a:lnSpc>
                <a:spcPct val="130000"/>
              </a:lnSpc>
              <a:spcBef>
                <a:spcPct val="50000"/>
              </a:spcBef>
            </a:pPr>
            <a:r>
              <a:rPr lang="zh-CN" altLang="en-US"/>
              <a:t>常用的方法有四个，分别如下：</a:t>
            </a:r>
          </a:p>
          <a:p>
            <a:pPr eaLnBrk="1" hangingPunct="1">
              <a:lnSpc>
                <a:spcPct val="130000"/>
              </a:lnSpc>
              <a:spcBef>
                <a:spcPct val="50000"/>
              </a:spcBef>
            </a:pPr>
            <a:r>
              <a:rPr lang="en-US" altLang="zh-CN"/>
              <a:t>public void lineTo(float x, float y) </a:t>
            </a:r>
          </a:p>
          <a:p>
            <a:pPr eaLnBrk="1" hangingPunct="1">
              <a:lnSpc>
                <a:spcPct val="130000"/>
              </a:lnSpc>
              <a:spcBef>
                <a:spcPct val="50000"/>
              </a:spcBef>
            </a:pPr>
            <a:r>
              <a:rPr lang="zh-CN" altLang="en-US"/>
              <a:t>从当前坐标点到</a:t>
            </a:r>
            <a:r>
              <a:rPr lang="en-US" altLang="zh-CN"/>
              <a:t>(x</a:t>
            </a:r>
            <a:r>
              <a:rPr lang="zh-CN" altLang="en-US"/>
              <a:t>，</a:t>
            </a:r>
            <a:r>
              <a:rPr lang="en-US" altLang="zh-CN"/>
              <a:t>y)</a:t>
            </a:r>
            <a:r>
              <a:rPr lang="zh-CN" altLang="en-US"/>
              <a:t>坐标点画一条直线，将此点添加到路径上。</a:t>
            </a:r>
          </a:p>
          <a:p>
            <a:pPr eaLnBrk="1" hangingPunct="1">
              <a:lnSpc>
                <a:spcPct val="130000"/>
              </a:lnSpc>
              <a:spcBef>
                <a:spcPct val="50000"/>
              </a:spcBef>
            </a:pPr>
            <a:r>
              <a:rPr lang="en-US" altLang="zh-CN"/>
              <a:t>public void moveTo(float x, float y) </a:t>
            </a:r>
          </a:p>
          <a:p>
            <a:pPr eaLnBrk="1" hangingPunct="1">
              <a:lnSpc>
                <a:spcPct val="130000"/>
              </a:lnSpc>
              <a:spcBef>
                <a:spcPct val="50000"/>
              </a:spcBef>
            </a:pPr>
            <a:r>
              <a:rPr lang="zh-CN" altLang="en-US"/>
              <a:t>移动到坐标点</a:t>
            </a:r>
            <a:r>
              <a:rPr lang="en-US" altLang="zh-CN"/>
              <a:t>(x</a:t>
            </a:r>
            <a:r>
              <a:rPr lang="zh-CN" altLang="en-US"/>
              <a:t>，</a:t>
            </a:r>
            <a:r>
              <a:rPr lang="en-US" altLang="zh-CN"/>
              <a:t>y)</a:t>
            </a:r>
            <a:r>
              <a:rPr lang="zh-CN" altLang="en-US"/>
              <a:t>，在路径上添加此点。 </a:t>
            </a:r>
          </a:p>
        </p:txBody>
      </p:sp>
    </p:spTree>
  </p:cSld>
  <p:clrMapOvr>
    <a:masterClrMapping/>
  </p:clrMapOvr>
  <p:transition>
    <p:zoom dir="in"/>
  </p:transition>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3394" name="Text Box 2"/>
          <p:cNvSpPr txBox="1">
            <a:spLocks noChangeArrowheads="1"/>
          </p:cNvSpPr>
          <p:nvPr/>
        </p:nvSpPr>
        <p:spPr bwMode="auto">
          <a:xfrm>
            <a:off x="304800" y="762000"/>
            <a:ext cx="86106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public void quadTo(float x1, float y1, float x2, float y2) </a:t>
            </a:r>
          </a:p>
          <a:p>
            <a:pPr eaLnBrk="1" hangingPunct="1">
              <a:lnSpc>
                <a:spcPct val="150000"/>
              </a:lnSpc>
              <a:spcBef>
                <a:spcPct val="50000"/>
              </a:spcBef>
            </a:pPr>
            <a:r>
              <a:rPr lang="en-US" altLang="zh-CN"/>
              <a:t>        </a:t>
            </a:r>
            <a:r>
              <a:rPr lang="zh-CN" altLang="en-US"/>
              <a:t>以坐标点</a:t>
            </a:r>
            <a:r>
              <a:rPr lang="en-US" altLang="zh-CN"/>
              <a:t>(x1</a:t>
            </a:r>
            <a:r>
              <a:rPr lang="zh-CN" altLang="en-US"/>
              <a:t>，</a:t>
            </a:r>
            <a:r>
              <a:rPr lang="en-US" altLang="zh-CN"/>
              <a:t>y1)</a:t>
            </a:r>
            <a:r>
              <a:rPr lang="zh-CN" altLang="en-US"/>
              <a:t>为控制点，在当前坐标点和坐标点</a:t>
            </a:r>
            <a:r>
              <a:rPr lang="en-US" altLang="zh-CN"/>
              <a:t>(x2</a:t>
            </a:r>
            <a:r>
              <a:rPr lang="zh-CN" altLang="en-US"/>
              <a:t>，</a:t>
            </a:r>
            <a:r>
              <a:rPr lang="en-US" altLang="zh-CN"/>
              <a:t>y2)</a:t>
            </a:r>
            <a:r>
              <a:rPr lang="zh-CN" altLang="en-US"/>
              <a:t>之间插入二次曲线片断。 </a:t>
            </a:r>
          </a:p>
          <a:p>
            <a:pPr eaLnBrk="1" hangingPunct="1">
              <a:lnSpc>
                <a:spcPct val="150000"/>
              </a:lnSpc>
              <a:spcBef>
                <a:spcPct val="50000"/>
              </a:spcBef>
            </a:pPr>
            <a:r>
              <a:rPr lang="zh-CN" altLang="en-US"/>
              <a:t>        </a:t>
            </a:r>
            <a:r>
              <a:rPr lang="en-US" altLang="zh-CN"/>
              <a:t>public void curveTo(float x1, float y1, float x2, float y2, float x3, float y3) </a:t>
            </a:r>
          </a:p>
          <a:p>
            <a:pPr eaLnBrk="1" hangingPunct="1">
              <a:lnSpc>
                <a:spcPct val="150000"/>
              </a:lnSpc>
              <a:spcBef>
                <a:spcPct val="50000"/>
              </a:spcBef>
            </a:pPr>
            <a:r>
              <a:rPr lang="en-US" altLang="zh-CN"/>
              <a:t>        </a:t>
            </a:r>
            <a:r>
              <a:rPr lang="zh-CN" altLang="en-US"/>
              <a:t>以</a:t>
            </a:r>
            <a:r>
              <a:rPr lang="en-US" altLang="zh-CN"/>
              <a:t>(x1</a:t>
            </a:r>
            <a:r>
              <a:rPr lang="zh-CN" altLang="en-US"/>
              <a:t>，</a:t>
            </a:r>
            <a:r>
              <a:rPr lang="en-US" altLang="zh-CN"/>
              <a:t>y1)</a:t>
            </a:r>
            <a:r>
              <a:rPr lang="zh-CN" altLang="en-US"/>
              <a:t>和</a:t>
            </a:r>
            <a:r>
              <a:rPr lang="en-US" altLang="zh-CN"/>
              <a:t>(x2</a:t>
            </a:r>
            <a:r>
              <a:rPr lang="zh-CN" altLang="en-US"/>
              <a:t>，</a:t>
            </a:r>
            <a:r>
              <a:rPr lang="en-US" altLang="zh-CN"/>
              <a:t>y2)</a:t>
            </a:r>
            <a:r>
              <a:rPr lang="zh-CN" altLang="en-US"/>
              <a:t>为控制点，在当前坐标点和</a:t>
            </a:r>
            <a:r>
              <a:rPr lang="en-US" altLang="zh-CN"/>
              <a:t>(x3</a:t>
            </a:r>
            <a:r>
              <a:rPr lang="zh-CN" altLang="en-US"/>
              <a:t>，</a:t>
            </a:r>
            <a:r>
              <a:rPr lang="en-US" altLang="zh-CN"/>
              <a:t>y3)</a:t>
            </a:r>
            <a:r>
              <a:rPr lang="zh-CN" altLang="en-US"/>
              <a:t>之间插入曲线片断。 </a:t>
            </a:r>
          </a:p>
        </p:txBody>
      </p:sp>
    </p:spTree>
  </p:cSld>
  <p:clrMapOvr>
    <a:masterClrMapping/>
  </p:clrMapOvr>
  <p:transition>
    <p:zoom dir="in"/>
  </p:transition>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4418" name="Text Box 2"/>
          <p:cNvSpPr txBox="1">
            <a:spLocks noChangeArrowheads="1"/>
          </p:cNvSpPr>
          <p:nvPr/>
        </p:nvSpPr>
        <p:spPr bwMode="auto">
          <a:xfrm>
            <a:off x="228600" y="760413"/>
            <a:ext cx="8686800"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a:t>        </a:t>
            </a:r>
            <a:r>
              <a:rPr lang="zh-CN" altLang="en-US"/>
              <a:t>在</a:t>
            </a:r>
            <a:r>
              <a:rPr lang="en-US" altLang="zh-CN"/>
              <a:t>Draw</a:t>
            </a:r>
            <a:r>
              <a:rPr lang="zh-CN" altLang="en-US"/>
              <a:t>方法中提到</a:t>
            </a:r>
            <a:r>
              <a:rPr lang="en-US" altLang="zh-CN"/>
              <a:t>Graphics2D</a:t>
            </a:r>
            <a:r>
              <a:rPr lang="zh-CN" altLang="en-US"/>
              <a:t>的环境设置。所谓的环境设置是指设置画图的笔画和填充属性等，设置方法分别如下：</a:t>
            </a:r>
          </a:p>
          <a:p>
            <a:pPr eaLnBrk="1" hangingPunct="1">
              <a:lnSpc>
                <a:spcPct val="138000"/>
              </a:lnSpc>
              <a:spcBef>
                <a:spcPct val="50000"/>
              </a:spcBef>
            </a:pPr>
            <a:r>
              <a:rPr lang="zh-CN" altLang="en-US"/>
              <a:t>        </a:t>
            </a:r>
            <a:r>
              <a:rPr lang="en-US" altLang="zh-CN"/>
              <a:t>public abstract void setStroke(Stroke s) </a:t>
            </a:r>
          </a:p>
          <a:p>
            <a:pPr eaLnBrk="1" hangingPunct="1">
              <a:lnSpc>
                <a:spcPct val="138000"/>
              </a:lnSpc>
              <a:spcBef>
                <a:spcPct val="50000"/>
              </a:spcBef>
            </a:pPr>
            <a:r>
              <a:rPr lang="en-US" altLang="zh-CN"/>
              <a:t>        </a:t>
            </a:r>
            <a:r>
              <a:rPr lang="zh-CN" altLang="en-US"/>
              <a:t>设置笔画的粗细。其中</a:t>
            </a:r>
            <a:r>
              <a:rPr lang="en-US" altLang="zh-CN"/>
              <a:t>Stroke</a:t>
            </a:r>
            <a:r>
              <a:rPr lang="zh-CN" altLang="en-US"/>
              <a:t>接口中常用</a:t>
            </a:r>
            <a:r>
              <a:rPr lang="en-US" altLang="zh-CN"/>
              <a:t>BasicStroke</a:t>
            </a:r>
            <a:r>
              <a:rPr lang="zh-CN" altLang="en-US"/>
              <a:t>类来实现，一个较简单的构造函数为</a:t>
            </a:r>
          </a:p>
          <a:p>
            <a:pPr eaLnBrk="1" hangingPunct="1">
              <a:lnSpc>
                <a:spcPct val="138000"/>
              </a:lnSpc>
              <a:spcBef>
                <a:spcPct val="50000"/>
              </a:spcBef>
            </a:pPr>
            <a:r>
              <a:rPr lang="zh-CN" altLang="en-US"/>
              <a:t>        </a:t>
            </a:r>
            <a:r>
              <a:rPr lang="en-US" altLang="zh-CN"/>
              <a:t>public BasicStroke(float width) </a:t>
            </a:r>
          </a:p>
          <a:p>
            <a:pPr eaLnBrk="1" hangingPunct="1">
              <a:lnSpc>
                <a:spcPct val="138000"/>
              </a:lnSpc>
              <a:spcBef>
                <a:spcPct val="50000"/>
              </a:spcBef>
            </a:pPr>
            <a:r>
              <a:rPr lang="en-US" altLang="zh-CN"/>
              <a:t>        </a:t>
            </a:r>
            <a:r>
              <a:rPr lang="zh-CN" altLang="en-US"/>
              <a:t>创建实线笔画宽度为</a:t>
            </a:r>
            <a:r>
              <a:rPr lang="en-US" altLang="zh-CN"/>
              <a:t>width</a:t>
            </a:r>
            <a:r>
              <a:rPr lang="zh-CN" altLang="en-US"/>
              <a:t>。</a:t>
            </a:r>
          </a:p>
          <a:p>
            <a:pPr eaLnBrk="1" hangingPunct="1">
              <a:lnSpc>
                <a:spcPct val="138000"/>
              </a:lnSpc>
              <a:spcBef>
                <a:spcPct val="50000"/>
              </a:spcBef>
            </a:pPr>
            <a:r>
              <a:rPr lang="zh-CN" altLang="en-US"/>
              <a:t>        </a:t>
            </a:r>
            <a:r>
              <a:rPr lang="en-US" altLang="zh-CN"/>
              <a:t>public abstract void setPaint(Paint paint)</a:t>
            </a:r>
          </a:p>
        </p:txBody>
      </p:sp>
    </p:spTree>
  </p:cSld>
  <p:clrMapOvr>
    <a:masterClrMapping/>
  </p:clrMapOvr>
  <p:transition>
    <p:zoom dir="in"/>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6850" name="Text Box 4"/>
          <p:cNvSpPr txBox="1">
            <a:spLocks noChangeArrowheads="1"/>
          </p:cNvSpPr>
          <p:nvPr/>
        </p:nvSpPr>
        <p:spPr bwMode="auto">
          <a:xfrm>
            <a:off x="1279525" y="631825"/>
            <a:ext cx="7346950"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2200"/>
              <a:t>&lt;BODY&gt;</a:t>
            </a:r>
          </a:p>
          <a:p>
            <a:pPr eaLnBrk="1" hangingPunct="1">
              <a:lnSpc>
                <a:spcPct val="110000"/>
              </a:lnSpc>
            </a:pPr>
            <a:r>
              <a:rPr lang="en-US" altLang="zh-CN" sz="2200"/>
              <a:t>HelloApplet will appear below in a Java enabled browser.&lt;BR&gt;</a:t>
            </a:r>
          </a:p>
          <a:p>
            <a:pPr eaLnBrk="1" hangingPunct="1">
              <a:lnSpc>
                <a:spcPct val="110000"/>
              </a:lnSpc>
            </a:pPr>
            <a:r>
              <a:rPr lang="en-US" altLang="zh-CN" sz="2200"/>
              <a:t>&lt;APPLET</a:t>
            </a:r>
          </a:p>
          <a:p>
            <a:pPr eaLnBrk="1" hangingPunct="1">
              <a:lnSpc>
                <a:spcPct val="110000"/>
              </a:lnSpc>
            </a:pPr>
            <a:r>
              <a:rPr lang="en-US" altLang="zh-CN" sz="2200"/>
              <a:t>    CODEBASE = "."</a:t>
            </a:r>
          </a:p>
          <a:p>
            <a:pPr eaLnBrk="1" hangingPunct="1">
              <a:lnSpc>
                <a:spcPct val="110000"/>
              </a:lnSpc>
            </a:pPr>
            <a:r>
              <a:rPr lang="en-US" altLang="zh-CN" sz="2200"/>
              <a:t>    CODE = "HelloApplet.class"</a:t>
            </a:r>
          </a:p>
          <a:p>
            <a:pPr eaLnBrk="1" hangingPunct="1">
              <a:lnSpc>
                <a:spcPct val="110000"/>
              </a:lnSpc>
            </a:pPr>
            <a:r>
              <a:rPr lang="en-US" altLang="zh-CN" sz="2200"/>
              <a:t>    NAME = "TestApplet"</a:t>
            </a:r>
          </a:p>
          <a:p>
            <a:pPr eaLnBrk="1" hangingPunct="1">
              <a:lnSpc>
                <a:spcPct val="110000"/>
              </a:lnSpc>
            </a:pPr>
            <a:r>
              <a:rPr lang="en-US" altLang="zh-CN" sz="2200"/>
              <a:t>    WIDTH = 400</a:t>
            </a:r>
          </a:p>
          <a:p>
            <a:pPr eaLnBrk="1" hangingPunct="1">
              <a:lnSpc>
                <a:spcPct val="110000"/>
              </a:lnSpc>
            </a:pPr>
            <a:r>
              <a:rPr lang="en-US" altLang="zh-CN" sz="2200"/>
              <a:t>    HEIGHT = 300</a:t>
            </a:r>
          </a:p>
          <a:p>
            <a:pPr eaLnBrk="1" hangingPunct="1">
              <a:lnSpc>
                <a:spcPct val="110000"/>
              </a:lnSpc>
            </a:pPr>
            <a:r>
              <a:rPr lang="en-US" altLang="zh-CN" sz="2200"/>
              <a:t>    HSPACE = 0</a:t>
            </a:r>
          </a:p>
          <a:p>
            <a:pPr eaLnBrk="1" hangingPunct="1">
              <a:lnSpc>
                <a:spcPct val="110000"/>
              </a:lnSpc>
            </a:pPr>
            <a:r>
              <a:rPr lang="en-US" altLang="zh-CN" sz="2200"/>
              <a:t>    VSPACE = 0</a:t>
            </a:r>
          </a:p>
          <a:p>
            <a:pPr eaLnBrk="1" hangingPunct="1">
              <a:lnSpc>
                <a:spcPct val="110000"/>
              </a:lnSpc>
            </a:pPr>
            <a:r>
              <a:rPr lang="en-US" altLang="zh-CN" sz="2200"/>
              <a:t>    ALIGN = middle</a:t>
            </a:r>
          </a:p>
          <a:p>
            <a:pPr eaLnBrk="1" hangingPunct="1">
              <a:lnSpc>
                <a:spcPct val="110000"/>
              </a:lnSpc>
            </a:pPr>
            <a:r>
              <a:rPr lang="en-US" altLang="zh-CN" sz="2200"/>
              <a:t>&gt;</a:t>
            </a:r>
          </a:p>
          <a:p>
            <a:pPr eaLnBrk="1" hangingPunct="1">
              <a:lnSpc>
                <a:spcPct val="110000"/>
              </a:lnSpc>
            </a:pPr>
            <a:r>
              <a:rPr lang="en-US" altLang="zh-CN" sz="2200"/>
              <a:t>&lt;/APPLET&gt;</a:t>
            </a:r>
          </a:p>
          <a:p>
            <a:pPr eaLnBrk="1" hangingPunct="1">
              <a:lnSpc>
                <a:spcPct val="110000"/>
              </a:lnSpc>
            </a:pPr>
            <a:r>
              <a:rPr lang="en-US" altLang="zh-CN" sz="2200"/>
              <a:t>&lt;/BODY&gt;</a:t>
            </a:r>
          </a:p>
          <a:p>
            <a:pPr eaLnBrk="1" hangingPunct="1">
              <a:lnSpc>
                <a:spcPct val="110000"/>
              </a:lnSpc>
            </a:pPr>
            <a:r>
              <a:rPr lang="en-US" altLang="zh-CN" sz="2200"/>
              <a:t>&lt;/HTML&gt;</a:t>
            </a:r>
          </a:p>
        </p:txBody>
      </p:sp>
    </p:spTree>
  </p:cSld>
  <p:clrMapOvr>
    <a:masterClrMapping/>
  </p:clrMapOvr>
  <p:transition>
    <p:blinds/>
  </p:transition>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5442" name="Text Box 2"/>
          <p:cNvSpPr txBox="1">
            <a:spLocks noChangeArrowheads="1"/>
          </p:cNvSpPr>
          <p:nvPr/>
        </p:nvSpPr>
        <p:spPr bwMode="auto">
          <a:xfrm>
            <a:off x="304800" y="571500"/>
            <a:ext cx="86868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8000"/>
              </a:lnSpc>
              <a:spcBef>
                <a:spcPct val="50000"/>
              </a:spcBef>
            </a:pPr>
            <a:r>
              <a:rPr lang="en-US" altLang="zh-CN"/>
              <a:t>        </a:t>
            </a:r>
            <a:r>
              <a:rPr lang="zh-CN" altLang="en-US"/>
              <a:t>设置</a:t>
            </a:r>
            <a:r>
              <a:rPr lang="en-US" altLang="zh-CN"/>
              <a:t>Graphics2D</a:t>
            </a:r>
            <a:r>
              <a:rPr lang="zh-CN" altLang="en-US"/>
              <a:t>环境的填充属性。其中，</a:t>
            </a:r>
            <a:r>
              <a:rPr lang="en-US" altLang="zh-CN"/>
              <a:t>paint</a:t>
            </a:r>
            <a:r>
              <a:rPr lang="zh-CN" altLang="en-US"/>
              <a:t>的值可以为渐变填充类</a:t>
            </a:r>
            <a:r>
              <a:rPr lang="en-US" altLang="zh-CN"/>
              <a:t>java.awt.GradientPaint</a:t>
            </a:r>
            <a:r>
              <a:rPr lang="zh-CN" altLang="en-US"/>
              <a:t>，也可以为图形填充类</a:t>
            </a:r>
            <a:r>
              <a:rPr lang="en-US" altLang="zh-CN"/>
              <a:t>java.awt.TexturePaint</a:t>
            </a:r>
            <a:r>
              <a:rPr lang="zh-CN" altLang="en-US"/>
              <a:t>，后者将在</a:t>
            </a:r>
            <a:r>
              <a:rPr lang="en-US" altLang="zh-CN"/>
              <a:t>5.5.3</a:t>
            </a:r>
            <a:r>
              <a:rPr lang="zh-CN" altLang="en-US"/>
              <a:t>节绘制图像中讲到。渐变填充类常用构造函数为</a:t>
            </a:r>
          </a:p>
          <a:p>
            <a:pPr eaLnBrk="1" hangingPunct="1">
              <a:lnSpc>
                <a:spcPct val="158000"/>
              </a:lnSpc>
              <a:spcBef>
                <a:spcPct val="50000"/>
              </a:spcBef>
            </a:pPr>
            <a:r>
              <a:rPr lang="zh-CN" altLang="en-US"/>
              <a:t>        </a:t>
            </a:r>
            <a:r>
              <a:rPr lang="en-US" altLang="zh-CN"/>
              <a:t>public GradientPaint(float x1, float y1, Color color1, float x2, float y2, Color color2, boolean cyclic) </a:t>
            </a:r>
          </a:p>
          <a:p>
            <a:pPr eaLnBrk="1" hangingPunct="1">
              <a:lnSpc>
                <a:spcPct val="158000"/>
              </a:lnSpc>
              <a:spcBef>
                <a:spcPct val="50000"/>
              </a:spcBef>
            </a:pPr>
            <a:r>
              <a:rPr lang="en-US" altLang="zh-CN"/>
              <a:t>        </a:t>
            </a:r>
            <a:r>
              <a:rPr lang="zh-CN" altLang="en-US"/>
              <a:t>构建一个渐变</a:t>
            </a:r>
            <a:r>
              <a:rPr lang="en-US" altLang="zh-CN"/>
              <a:t>GradientPaint</a:t>
            </a:r>
            <a:r>
              <a:rPr lang="zh-CN" altLang="en-US"/>
              <a:t>对象，在起始坐标点到目标坐标点之间从颜色</a:t>
            </a:r>
            <a:r>
              <a:rPr lang="en-US" altLang="zh-CN"/>
              <a:t>color1</a:t>
            </a:r>
            <a:r>
              <a:rPr lang="zh-CN" altLang="en-US"/>
              <a:t>到</a:t>
            </a:r>
            <a:r>
              <a:rPr lang="en-US" altLang="zh-CN"/>
              <a:t>color2</a:t>
            </a:r>
            <a:r>
              <a:rPr lang="zh-CN" altLang="en-US"/>
              <a:t>渐变，</a:t>
            </a:r>
            <a:r>
              <a:rPr lang="en-US" altLang="zh-CN"/>
              <a:t>cyclic</a:t>
            </a:r>
            <a:r>
              <a:rPr lang="zh-CN" altLang="en-US"/>
              <a:t>为真，循环渐变。</a:t>
            </a:r>
          </a:p>
        </p:txBody>
      </p:sp>
    </p:spTree>
  </p:cSld>
  <p:clrMapOvr>
    <a:masterClrMapping/>
  </p:clrMapOvr>
  <p:transition>
    <p:zoom dir="in"/>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6466" name="Text Box 2"/>
          <p:cNvSpPr txBox="1">
            <a:spLocks noChangeArrowheads="1"/>
          </p:cNvSpPr>
          <p:nvPr/>
        </p:nvSpPr>
        <p:spPr bwMode="auto">
          <a:xfrm>
            <a:off x="228600" y="533400"/>
            <a:ext cx="8686800"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a:t>       【</a:t>
            </a:r>
            <a:r>
              <a:rPr lang="zh-CN" altLang="en-US"/>
              <a:t>例</a:t>
            </a:r>
            <a:r>
              <a:rPr lang="en-US" altLang="zh-CN"/>
              <a:t>5.3】</a:t>
            </a:r>
            <a:r>
              <a:rPr lang="zh-CN" altLang="en-US"/>
              <a:t>演示了几何形状、笔画变换以及颜色渐变显示。其中直线的笔画宽度为</a:t>
            </a:r>
            <a:r>
              <a:rPr lang="en-US" altLang="zh-CN"/>
              <a:t>10</a:t>
            </a:r>
            <a:r>
              <a:rPr lang="zh-CN" altLang="en-US"/>
              <a:t>，其它笔画宽度为</a:t>
            </a:r>
            <a:r>
              <a:rPr lang="en-US" altLang="zh-CN"/>
              <a:t>5</a:t>
            </a:r>
            <a:r>
              <a:rPr lang="zh-CN" altLang="en-US"/>
              <a:t>，中间三个图形实现绿色到蓝色的循环渐变，后三个图形实现红色到黄色的循环渐变，如图</a:t>
            </a:r>
            <a:r>
              <a:rPr lang="en-US" altLang="zh-CN"/>
              <a:t>5.4</a:t>
            </a:r>
            <a:r>
              <a:rPr lang="zh-CN" altLang="en-US"/>
              <a:t>所示。</a:t>
            </a:r>
          </a:p>
          <a:p>
            <a:pPr lvl="1" eaLnBrk="1" hangingPunct="1">
              <a:lnSpc>
                <a:spcPct val="120000"/>
              </a:lnSpc>
              <a:spcBef>
                <a:spcPct val="50000"/>
              </a:spcBef>
            </a:pPr>
            <a:r>
              <a:rPr lang="en-US" altLang="zh-CN"/>
              <a:t>//</a:t>
            </a:r>
            <a:r>
              <a:rPr lang="zh-CN" altLang="en-US"/>
              <a:t>程序文件名</a:t>
            </a:r>
            <a:r>
              <a:rPr lang="en-US" altLang="zh-CN"/>
              <a:t>GUI2D.java</a:t>
            </a:r>
          </a:p>
          <a:p>
            <a:pPr lvl="1" eaLnBrk="1" hangingPunct="1">
              <a:lnSpc>
                <a:spcPct val="120000"/>
              </a:lnSpc>
              <a:spcBef>
                <a:spcPct val="50000"/>
              </a:spcBef>
            </a:pPr>
            <a:r>
              <a:rPr lang="en-US" altLang="zh-CN"/>
              <a:t>import java.awt.*;</a:t>
            </a:r>
          </a:p>
          <a:p>
            <a:pPr lvl="1" eaLnBrk="1" hangingPunct="1">
              <a:lnSpc>
                <a:spcPct val="120000"/>
              </a:lnSpc>
              <a:spcBef>
                <a:spcPct val="50000"/>
              </a:spcBef>
            </a:pPr>
            <a:r>
              <a:rPr lang="en-US" altLang="zh-CN"/>
              <a:t>import java.applet.*;</a:t>
            </a:r>
          </a:p>
          <a:p>
            <a:pPr lvl="1" eaLnBrk="1" hangingPunct="1">
              <a:lnSpc>
                <a:spcPct val="120000"/>
              </a:lnSpc>
              <a:spcBef>
                <a:spcPct val="50000"/>
              </a:spcBef>
            </a:pPr>
            <a:r>
              <a:rPr lang="en-US" altLang="zh-CN"/>
              <a:t>import java.awt.geom.*;</a:t>
            </a:r>
          </a:p>
          <a:p>
            <a:pPr lvl="1" eaLnBrk="1" hangingPunct="1">
              <a:lnSpc>
                <a:spcPct val="120000"/>
              </a:lnSpc>
              <a:spcBef>
                <a:spcPct val="50000"/>
              </a:spcBef>
            </a:pPr>
            <a:r>
              <a:rPr lang="en-US" altLang="zh-CN"/>
              <a:t>public class GUI2D extends Applet</a:t>
            </a:r>
          </a:p>
          <a:p>
            <a:pPr lvl="1" eaLnBrk="1" hangingPunct="1">
              <a:lnSpc>
                <a:spcPct val="120000"/>
              </a:lnSpc>
              <a:spcBef>
                <a:spcPct val="50000"/>
              </a:spcBef>
            </a:pPr>
            <a:r>
              <a:rPr lang="en-US" altLang="zh-CN"/>
              <a:t>{</a:t>
            </a:r>
          </a:p>
        </p:txBody>
      </p:sp>
    </p:spTree>
  </p:cSld>
  <p:clrMapOvr>
    <a:masterClrMapping/>
  </p:clrMapOvr>
  <p:transition>
    <p:zoom dir="in"/>
  </p:transition>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7490" name="Text Box 2"/>
          <p:cNvSpPr txBox="1">
            <a:spLocks noChangeArrowheads="1"/>
          </p:cNvSpPr>
          <p:nvPr/>
        </p:nvSpPr>
        <p:spPr bwMode="auto">
          <a:xfrm>
            <a:off x="838200" y="539750"/>
            <a:ext cx="7445375" cy="562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pPr>
            <a:r>
              <a:rPr lang="en-US" altLang="zh-CN"/>
              <a:t>	public void paint(Graphics oldg)</a:t>
            </a:r>
          </a:p>
          <a:p>
            <a:pPr eaLnBrk="1" hangingPunct="1">
              <a:lnSpc>
                <a:spcPct val="138000"/>
              </a:lnSpc>
            </a:pPr>
            <a:r>
              <a:rPr lang="en-US" altLang="zh-CN"/>
              <a:t>	{</a:t>
            </a:r>
          </a:p>
          <a:p>
            <a:pPr eaLnBrk="1" hangingPunct="1">
              <a:lnSpc>
                <a:spcPct val="138000"/>
              </a:lnSpc>
            </a:pPr>
            <a:r>
              <a:rPr lang="en-US" altLang="zh-CN"/>
              <a:t>		Graphics2D g = (Graphics2D)oldg;</a:t>
            </a:r>
          </a:p>
          <a:p>
            <a:pPr eaLnBrk="1" hangingPunct="1">
              <a:lnSpc>
                <a:spcPct val="138000"/>
              </a:lnSpc>
            </a:pPr>
            <a:r>
              <a:rPr lang="en-US" altLang="zh-CN"/>
              <a:t>		//</a:t>
            </a:r>
            <a:r>
              <a:rPr lang="zh-CN" altLang="en-US"/>
              <a:t>设置笔画宽度</a:t>
            </a:r>
          </a:p>
          <a:p>
            <a:pPr eaLnBrk="1" hangingPunct="1">
              <a:lnSpc>
                <a:spcPct val="138000"/>
              </a:lnSpc>
            </a:pPr>
            <a:r>
              <a:rPr lang="zh-CN" altLang="en-US"/>
              <a:t>		</a:t>
            </a:r>
            <a:r>
              <a:rPr lang="en-US" altLang="zh-CN"/>
              <a:t>BasicStroke stroke = new BasicStroke(10);</a:t>
            </a:r>
          </a:p>
          <a:p>
            <a:pPr eaLnBrk="1" hangingPunct="1">
              <a:lnSpc>
                <a:spcPct val="138000"/>
              </a:lnSpc>
            </a:pPr>
            <a:r>
              <a:rPr lang="en-US" altLang="zh-CN"/>
              <a:t>		g.setStroke(stroke);</a:t>
            </a:r>
          </a:p>
          <a:p>
            <a:pPr eaLnBrk="1" hangingPunct="1">
              <a:lnSpc>
                <a:spcPct val="138000"/>
              </a:lnSpc>
            </a:pPr>
            <a:r>
              <a:rPr lang="en-US" altLang="zh-CN"/>
              <a:t>		//</a:t>
            </a:r>
            <a:r>
              <a:rPr lang="zh-CN" altLang="en-US"/>
              <a:t>画线</a:t>
            </a:r>
          </a:p>
          <a:p>
            <a:pPr eaLnBrk="1" hangingPunct="1">
              <a:lnSpc>
                <a:spcPct val="138000"/>
              </a:lnSpc>
            </a:pPr>
            <a:r>
              <a:rPr lang="zh-CN" altLang="en-US"/>
              <a:t>		</a:t>
            </a:r>
            <a:r>
              <a:rPr lang="en-US" altLang="zh-CN"/>
              <a:t>Line2D line = new Line2D.Float(0,0,20,30);</a:t>
            </a:r>
          </a:p>
          <a:p>
            <a:pPr eaLnBrk="1" hangingPunct="1">
              <a:lnSpc>
                <a:spcPct val="138000"/>
              </a:lnSpc>
            </a:pPr>
            <a:r>
              <a:rPr lang="en-US" altLang="zh-CN"/>
              <a:t>		g.draw(line);</a:t>
            </a:r>
          </a:p>
          <a:p>
            <a:pPr eaLnBrk="1" hangingPunct="1">
              <a:lnSpc>
                <a:spcPct val="138000"/>
              </a:lnSpc>
            </a:pPr>
            <a:r>
              <a:rPr lang="en-US" altLang="zh-CN"/>
              <a:t>		line = new Line2D.Float(50,50,100,50);</a:t>
            </a:r>
          </a:p>
          <a:p>
            <a:pPr eaLnBrk="1" hangingPunct="1">
              <a:lnSpc>
                <a:spcPct val="138000"/>
              </a:lnSpc>
            </a:pPr>
            <a:r>
              <a:rPr lang="en-US" altLang="zh-CN"/>
              <a:t>		g.draw(line);</a:t>
            </a:r>
          </a:p>
        </p:txBody>
      </p:sp>
    </p:spTree>
  </p:cSld>
  <p:clrMapOvr>
    <a:masterClrMapping/>
  </p:clrMapOvr>
  <p:transition>
    <p:zoom dir="in"/>
  </p:transition>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8514" name="Text Box 2"/>
          <p:cNvSpPr txBox="1">
            <a:spLocks noChangeArrowheads="1"/>
          </p:cNvSpPr>
          <p:nvPr/>
        </p:nvSpPr>
        <p:spPr bwMode="auto">
          <a:xfrm>
            <a:off x="0" y="533400"/>
            <a:ext cx="9144000"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		line = new Line2D.Float(50,50,50,100);</a:t>
            </a:r>
          </a:p>
          <a:p>
            <a:pPr eaLnBrk="1" hangingPunct="1">
              <a:lnSpc>
                <a:spcPct val="150000"/>
              </a:lnSpc>
            </a:pPr>
            <a:r>
              <a:rPr lang="en-US" altLang="zh-CN"/>
              <a:t>		g.draw(line);</a:t>
            </a:r>
          </a:p>
          <a:p>
            <a:pPr eaLnBrk="1" hangingPunct="1">
              <a:lnSpc>
                <a:spcPct val="150000"/>
              </a:lnSpc>
            </a:pPr>
            <a:r>
              <a:rPr lang="en-US" altLang="zh-CN"/>
              <a:t>		stroke = new BasicStroke(5);</a:t>
            </a:r>
          </a:p>
          <a:p>
            <a:pPr eaLnBrk="1" hangingPunct="1">
              <a:lnSpc>
                <a:spcPct val="150000"/>
              </a:lnSpc>
            </a:pPr>
            <a:r>
              <a:rPr lang="en-US" altLang="zh-CN"/>
              <a:t>		g.setStroke(stroke);</a:t>
            </a:r>
          </a:p>
          <a:p>
            <a:pPr eaLnBrk="1" hangingPunct="1">
              <a:lnSpc>
                <a:spcPct val="150000"/>
              </a:lnSpc>
            </a:pPr>
            <a:r>
              <a:rPr lang="en-US" altLang="zh-CN"/>
              <a:t>		//</a:t>
            </a:r>
            <a:r>
              <a:rPr lang="zh-CN" altLang="en-US"/>
              <a:t>设置渐变填充</a:t>
            </a:r>
          </a:p>
          <a:p>
            <a:pPr eaLnBrk="1" hangingPunct="1">
              <a:lnSpc>
                <a:spcPct val="150000"/>
              </a:lnSpc>
            </a:pPr>
            <a:r>
              <a:rPr lang="zh-CN" altLang="en-US"/>
              <a:t>		</a:t>
            </a:r>
            <a:r>
              <a:rPr lang="en-US" altLang="zh-CN"/>
              <a:t>GradientPaint gt = new GradientPaint(0,0,Color.green,50,30,Color.blue,true);</a:t>
            </a:r>
          </a:p>
          <a:p>
            <a:pPr eaLnBrk="1" hangingPunct="1">
              <a:lnSpc>
                <a:spcPct val="150000"/>
              </a:lnSpc>
            </a:pPr>
            <a:r>
              <a:rPr lang="en-US" altLang="zh-CN"/>
              <a:t>		g.setPaint((Paint)gt);</a:t>
            </a:r>
          </a:p>
          <a:p>
            <a:pPr eaLnBrk="1" hangingPunct="1">
              <a:lnSpc>
                <a:spcPct val="150000"/>
              </a:lnSpc>
            </a:pPr>
            <a:r>
              <a:rPr lang="en-US" altLang="zh-CN"/>
              <a:t>		//</a:t>
            </a:r>
            <a:r>
              <a:rPr lang="zh-CN" altLang="en-US"/>
              <a:t>画矩形</a:t>
            </a:r>
          </a:p>
          <a:p>
            <a:pPr eaLnBrk="1" hangingPunct="1">
              <a:lnSpc>
                <a:spcPct val="150000"/>
              </a:lnSpc>
            </a:pPr>
            <a:r>
              <a:rPr lang="zh-CN" altLang="en-US"/>
              <a:t>		</a:t>
            </a:r>
            <a:r>
              <a:rPr lang="en-US" altLang="zh-CN"/>
              <a:t>Rectangle2D rect = new Rectangle2D.Float(80,80,40,40);</a:t>
            </a:r>
          </a:p>
        </p:txBody>
      </p:sp>
    </p:spTree>
  </p:cSld>
  <p:clrMapOvr>
    <a:masterClrMapping/>
  </p:clrMapOvr>
  <p:transition>
    <p:zoom dir="in"/>
  </p:transition>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9538" name="Text Box 2"/>
          <p:cNvSpPr txBox="1">
            <a:spLocks noChangeArrowheads="1"/>
          </p:cNvSpPr>
          <p:nvPr/>
        </p:nvSpPr>
        <p:spPr bwMode="auto">
          <a:xfrm>
            <a:off x="228600" y="609600"/>
            <a:ext cx="88392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g.draw(rect);</a:t>
            </a:r>
          </a:p>
          <a:p>
            <a:pPr eaLnBrk="1" hangingPunct="1">
              <a:spcBef>
                <a:spcPct val="50000"/>
              </a:spcBef>
            </a:pPr>
            <a:r>
              <a:rPr lang="en-US" altLang="zh-CN"/>
              <a:t>	rect = new Rectangle2D.Float(100,100,40,40);</a:t>
            </a:r>
          </a:p>
          <a:p>
            <a:pPr eaLnBrk="1" hangingPunct="1">
              <a:spcBef>
                <a:spcPct val="50000"/>
              </a:spcBef>
            </a:pPr>
            <a:r>
              <a:rPr lang="en-US" altLang="zh-CN"/>
              <a:t>	g.fill(rect);</a:t>
            </a:r>
          </a:p>
          <a:p>
            <a:pPr eaLnBrk="1" hangingPunct="1">
              <a:spcBef>
                <a:spcPct val="50000"/>
              </a:spcBef>
            </a:pPr>
            <a:r>
              <a:rPr lang="en-US" altLang="zh-CN"/>
              <a:t>	//</a:t>
            </a:r>
            <a:r>
              <a:rPr lang="zh-CN" altLang="en-US"/>
              <a:t>画椭圆</a:t>
            </a:r>
          </a:p>
          <a:p>
            <a:pPr eaLnBrk="1" hangingPunct="1">
              <a:spcBef>
                <a:spcPct val="50000"/>
              </a:spcBef>
            </a:pPr>
            <a:r>
              <a:rPr lang="zh-CN" altLang="en-US"/>
              <a:t>	</a:t>
            </a:r>
            <a:r>
              <a:rPr lang="en-US" altLang="zh-CN"/>
              <a:t>Ellipse2D ellipse = new Ellipse2D.Float(120,120,30,40);</a:t>
            </a:r>
          </a:p>
          <a:p>
            <a:pPr eaLnBrk="1" hangingPunct="1">
              <a:spcBef>
                <a:spcPct val="50000"/>
              </a:spcBef>
            </a:pPr>
            <a:r>
              <a:rPr lang="en-US" altLang="zh-CN"/>
              <a:t>	g.draw(ellipse);</a:t>
            </a:r>
          </a:p>
          <a:p>
            <a:pPr eaLnBrk="1" hangingPunct="1">
              <a:spcBef>
                <a:spcPct val="50000"/>
              </a:spcBef>
            </a:pPr>
            <a:r>
              <a:rPr lang="en-US" altLang="zh-CN"/>
              <a:t>	gt = new GradientPaint(0,0,Color.red,30,30,Color.yellow,true);</a:t>
            </a:r>
          </a:p>
          <a:p>
            <a:pPr eaLnBrk="1" hangingPunct="1">
              <a:spcBef>
                <a:spcPct val="50000"/>
              </a:spcBef>
            </a:pPr>
            <a:r>
              <a:rPr lang="en-US" altLang="zh-CN"/>
              <a:t>	g.setPaint((Paint)gt);</a:t>
            </a:r>
          </a:p>
          <a:p>
            <a:pPr eaLnBrk="1" hangingPunct="1">
              <a:spcBef>
                <a:spcPct val="50000"/>
              </a:spcBef>
            </a:pPr>
            <a:r>
              <a:rPr lang="en-US" altLang="zh-CN"/>
              <a:t>	ellipse = new Ellipse2D.Float(140,140,20,20);</a:t>
            </a:r>
          </a:p>
          <a:p>
            <a:pPr eaLnBrk="1" hangingPunct="1">
              <a:spcBef>
                <a:spcPct val="50000"/>
              </a:spcBef>
            </a:pPr>
            <a:r>
              <a:rPr lang="en-US" altLang="zh-CN"/>
              <a:t>	g.fill(ellipse);</a:t>
            </a:r>
          </a:p>
        </p:txBody>
      </p:sp>
    </p:spTree>
  </p:cSld>
  <p:clrMapOvr>
    <a:masterClrMapping/>
  </p:clrMapOvr>
  <p:transition>
    <p:zoom dir="in"/>
  </p:transition>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62" name="Text Box 2"/>
          <p:cNvSpPr txBox="1">
            <a:spLocks noChangeArrowheads="1"/>
          </p:cNvSpPr>
          <p:nvPr/>
        </p:nvSpPr>
        <p:spPr bwMode="auto">
          <a:xfrm>
            <a:off x="914400" y="533400"/>
            <a:ext cx="8474075" cy="611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a:t>	//</a:t>
            </a:r>
            <a:r>
              <a:rPr lang="zh-CN" altLang="en-US"/>
              <a:t>画圆角矩形</a:t>
            </a:r>
          </a:p>
          <a:p>
            <a:pPr eaLnBrk="1" hangingPunct="1">
              <a:lnSpc>
                <a:spcPct val="110000"/>
              </a:lnSpc>
            </a:pPr>
            <a:r>
              <a:rPr lang="zh-CN" altLang="en-US"/>
              <a:t>	</a:t>
            </a:r>
            <a:r>
              <a:rPr lang="en-US" altLang="zh-CN"/>
              <a:t>RoundRectangle2D roundRect = new RoundRectangle2D.Float(160,160,40,40,20,20);</a:t>
            </a:r>
          </a:p>
          <a:p>
            <a:pPr eaLnBrk="1" hangingPunct="1">
              <a:lnSpc>
                <a:spcPct val="110000"/>
              </a:lnSpc>
            </a:pPr>
            <a:r>
              <a:rPr lang="en-US" altLang="zh-CN"/>
              <a:t>	g.draw(roundRect);</a:t>
            </a:r>
          </a:p>
          <a:p>
            <a:pPr eaLnBrk="1" hangingPunct="1">
              <a:lnSpc>
                <a:spcPct val="110000"/>
              </a:lnSpc>
            </a:pPr>
            <a:r>
              <a:rPr lang="en-US" altLang="zh-CN"/>
              <a:t>	roundRect = new RoundRectangle2D.Float(180,180,40,40,20,20);</a:t>
            </a:r>
          </a:p>
          <a:p>
            <a:pPr eaLnBrk="1" hangingPunct="1">
              <a:lnSpc>
                <a:spcPct val="110000"/>
              </a:lnSpc>
            </a:pPr>
            <a:r>
              <a:rPr lang="en-US" altLang="zh-CN"/>
              <a:t>	g.fill(roundRect);</a:t>
            </a:r>
          </a:p>
          <a:p>
            <a:pPr eaLnBrk="1" hangingPunct="1">
              <a:lnSpc>
                <a:spcPct val="110000"/>
              </a:lnSpc>
            </a:pPr>
            <a:r>
              <a:rPr lang="en-US" altLang="zh-CN"/>
              <a:t>	//</a:t>
            </a:r>
            <a:r>
              <a:rPr lang="zh-CN" altLang="en-US"/>
              <a:t>画几何图形</a:t>
            </a:r>
          </a:p>
          <a:p>
            <a:pPr eaLnBrk="1" hangingPunct="1">
              <a:lnSpc>
                <a:spcPct val="110000"/>
              </a:lnSpc>
            </a:pPr>
            <a:r>
              <a:rPr lang="zh-CN" altLang="en-US"/>
              <a:t>	</a:t>
            </a:r>
            <a:r>
              <a:rPr lang="en-US" altLang="zh-CN"/>
              <a:t>GeneralPath path = new GeneralPath();</a:t>
            </a:r>
          </a:p>
          <a:p>
            <a:pPr eaLnBrk="1" hangingPunct="1">
              <a:lnSpc>
                <a:spcPct val="110000"/>
              </a:lnSpc>
            </a:pPr>
            <a:r>
              <a:rPr lang="en-US" altLang="zh-CN"/>
              <a:t>	path.moveTo(150,0);</a:t>
            </a:r>
          </a:p>
          <a:p>
            <a:pPr eaLnBrk="1" hangingPunct="1">
              <a:lnSpc>
                <a:spcPct val="110000"/>
              </a:lnSpc>
            </a:pPr>
            <a:r>
              <a:rPr lang="en-US" altLang="zh-CN"/>
              <a:t>	path.lineTo(160,50);</a:t>
            </a:r>
          </a:p>
          <a:p>
            <a:pPr eaLnBrk="1" hangingPunct="1">
              <a:lnSpc>
                <a:spcPct val="110000"/>
              </a:lnSpc>
            </a:pPr>
            <a:r>
              <a:rPr lang="en-US" altLang="zh-CN"/>
              <a:t>	path.curveTo(190,200,240,140,200,100);</a:t>
            </a:r>
          </a:p>
          <a:p>
            <a:pPr eaLnBrk="1" hangingPunct="1">
              <a:lnSpc>
                <a:spcPct val="110000"/>
              </a:lnSpc>
            </a:pPr>
            <a:r>
              <a:rPr lang="en-US" altLang="zh-CN"/>
              <a:t>	g.fill(path);</a:t>
            </a:r>
          </a:p>
          <a:p>
            <a:pPr eaLnBrk="1" hangingPunct="1">
              <a:lnSpc>
                <a:spcPct val="110000"/>
              </a:lnSpc>
            </a:pPr>
            <a:r>
              <a:rPr lang="en-US" altLang="zh-CN"/>
              <a:t>       }</a:t>
            </a:r>
          </a:p>
          <a:p>
            <a:pPr eaLnBrk="1" hangingPunct="1">
              <a:lnSpc>
                <a:spcPct val="110000"/>
              </a:lnSpc>
            </a:pPr>
            <a:r>
              <a:rPr lang="en-US" altLang="zh-CN"/>
              <a:t>}</a:t>
            </a:r>
          </a:p>
        </p:txBody>
      </p:sp>
    </p:spTree>
  </p:cSld>
  <p:clrMapOvr>
    <a:masterClrMapping/>
  </p:clrMapOvr>
  <p:transition>
    <p:zoom dir="in"/>
  </p:transition>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5" name="Rectangle 2"/>
          <p:cNvSpPr>
            <a:spLocks noChangeArrowheads="1"/>
          </p:cNvSpPr>
          <p:nvPr/>
        </p:nvSpPr>
        <p:spPr bwMode="auto">
          <a:xfrm>
            <a:off x="2111375" y="5791200"/>
            <a:ext cx="4921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5.4  </a:t>
            </a:r>
            <a:r>
              <a:rPr lang="zh-CN" altLang="en-US"/>
              <a:t>通过</a:t>
            </a:r>
            <a:r>
              <a:rPr lang="en-US" altLang="zh-CN"/>
              <a:t>Graphics2D</a:t>
            </a:r>
            <a:r>
              <a:rPr lang="zh-CN" altLang="en-US"/>
              <a:t>对象绘制形状</a:t>
            </a:r>
          </a:p>
        </p:txBody>
      </p:sp>
      <p:graphicFrame>
        <p:nvGraphicFramePr>
          <p:cNvPr id="64514" name="Object 3"/>
          <p:cNvGraphicFramePr>
            <a:graphicFrameLocks noChangeAspect="1"/>
          </p:cNvGraphicFramePr>
          <p:nvPr/>
        </p:nvGraphicFramePr>
        <p:xfrm>
          <a:off x="2544763" y="609600"/>
          <a:ext cx="4054475" cy="5181600"/>
        </p:xfrm>
        <a:graphic>
          <a:graphicData uri="http://schemas.openxmlformats.org/presentationml/2006/ole">
            <mc:AlternateContent xmlns:mc="http://schemas.openxmlformats.org/markup-compatibility/2006">
              <mc:Choice xmlns:v="urn:schemas-microsoft-com:vml" Requires="v">
                <p:oleObj spid="_x0000_s64516" name="Bitmap Image" r:id="rId3" imgW="1783235" imgH="2278577" progId="Paint.Picture">
                  <p:embed/>
                </p:oleObj>
              </mc:Choice>
              <mc:Fallback>
                <p:oleObj name="Bitmap Image" r:id="rId3" imgW="1783235" imgH="2278577"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763" y="609600"/>
                        <a:ext cx="4054475" cy="518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1586" name="Text Box 2"/>
          <p:cNvSpPr txBox="1">
            <a:spLocks noChangeArrowheads="1"/>
          </p:cNvSpPr>
          <p:nvPr/>
        </p:nvSpPr>
        <p:spPr bwMode="auto">
          <a:xfrm>
            <a:off x="228600" y="533400"/>
            <a:ext cx="8686800" cy="557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50000"/>
              </a:spcBef>
            </a:pPr>
            <a:r>
              <a:rPr lang="en-US" altLang="zh-CN" b="1"/>
              <a:t>5.5.2  </a:t>
            </a:r>
            <a:r>
              <a:rPr lang="zh-CN" altLang="en-US" b="1"/>
              <a:t>绘制文本</a:t>
            </a:r>
          </a:p>
          <a:p>
            <a:pPr eaLnBrk="1" hangingPunct="1">
              <a:lnSpc>
                <a:spcPct val="115000"/>
              </a:lnSpc>
              <a:spcBef>
                <a:spcPct val="50000"/>
              </a:spcBef>
            </a:pPr>
            <a:r>
              <a:rPr lang="zh-CN" altLang="en-US"/>
              <a:t>        </a:t>
            </a:r>
            <a:r>
              <a:rPr lang="en-US" altLang="zh-CN"/>
              <a:t>Graphics2D</a:t>
            </a:r>
            <a:r>
              <a:rPr lang="zh-CN" altLang="en-US"/>
              <a:t>类提供一个文本布局</a:t>
            </a:r>
            <a:r>
              <a:rPr lang="en-US" altLang="zh-CN"/>
              <a:t>(TextLayout)</a:t>
            </a:r>
            <a:r>
              <a:rPr lang="zh-CN" altLang="en-US"/>
              <a:t>对象，用于实现各种字体或段落文本的绘制。其构造函数为：</a:t>
            </a:r>
          </a:p>
          <a:p>
            <a:pPr eaLnBrk="1" hangingPunct="1">
              <a:lnSpc>
                <a:spcPct val="115000"/>
              </a:lnSpc>
              <a:spcBef>
                <a:spcPct val="50000"/>
              </a:spcBef>
            </a:pPr>
            <a:r>
              <a:rPr lang="zh-CN" altLang="en-US"/>
              <a:t>     </a:t>
            </a:r>
            <a:r>
              <a:rPr lang="en-US" altLang="zh-CN"/>
              <a:t>public TextLayout(String string, Font font, FontRenderContext frc) </a:t>
            </a:r>
          </a:p>
          <a:p>
            <a:pPr eaLnBrk="1" hangingPunct="1">
              <a:lnSpc>
                <a:spcPct val="115000"/>
              </a:lnSpc>
              <a:spcBef>
                <a:spcPct val="50000"/>
              </a:spcBef>
            </a:pPr>
            <a:r>
              <a:rPr lang="en-US" altLang="zh-CN"/>
              <a:t>        </a:t>
            </a:r>
            <a:r>
              <a:rPr lang="zh-CN" altLang="en-US"/>
              <a:t>通过字符串</a:t>
            </a:r>
            <a:r>
              <a:rPr lang="en-US" altLang="zh-CN"/>
              <a:t>string</a:t>
            </a:r>
            <a:r>
              <a:rPr lang="zh-CN" altLang="en-US"/>
              <a:t>和字体</a:t>
            </a:r>
            <a:r>
              <a:rPr lang="en-US" altLang="zh-CN"/>
              <a:t>font</a:t>
            </a:r>
            <a:r>
              <a:rPr lang="zh-CN" altLang="en-US"/>
              <a:t>构造布局。</a:t>
            </a:r>
          </a:p>
          <a:p>
            <a:pPr eaLnBrk="1" hangingPunct="1">
              <a:lnSpc>
                <a:spcPct val="115000"/>
              </a:lnSpc>
              <a:spcBef>
                <a:spcPct val="50000"/>
              </a:spcBef>
            </a:pPr>
            <a:r>
              <a:rPr lang="zh-CN" altLang="en-US"/>
              <a:t>        </a:t>
            </a:r>
            <a:r>
              <a:rPr lang="en-US" altLang="zh-CN"/>
              <a:t>public void draw(Graphics2D g2, float x, float y) </a:t>
            </a:r>
          </a:p>
          <a:p>
            <a:pPr eaLnBrk="1" hangingPunct="1">
              <a:lnSpc>
                <a:spcPct val="115000"/>
              </a:lnSpc>
              <a:spcBef>
                <a:spcPct val="50000"/>
              </a:spcBef>
            </a:pPr>
            <a:r>
              <a:rPr lang="en-US" altLang="zh-CN"/>
              <a:t>        </a:t>
            </a:r>
            <a:r>
              <a:rPr lang="zh-CN" altLang="en-US"/>
              <a:t>将这个</a:t>
            </a:r>
            <a:r>
              <a:rPr lang="en-US" altLang="zh-CN"/>
              <a:t>TextLayout</a:t>
            </a:r>
            <a:r>
              <a:rPr lang="zh-CN" altLang="en-US"/>
              <a:t>对象画到</a:t>
            </a:r>
            <a:r>
              <a:rPr lang="en-US" altLang="zh-CN"/>
              <a:t>Graphics2D</a:t>
            </a:r>
            <a:r>
              <a:rPr lang="zh-CN" altLang="en-US"/>
              <a:t>对象</a:t>
            </a:r>
            <a:r>
              <a:rPr lang="en-US" altLang="zh-CN"/>
              <a:t>g2</a:t>
            </a:r>
            <a:r>
              <a:rPr lang="zh-CN" altLang="en-US"/>
              <a:t>上的</a:t>
            </a:r>
            <a:r>
              <a:rPr lang="en-US" altLang="zh-CN"/>
              <a:t>x</a:t>
            </a:r>
            <a:r>
              <a:rPr lang="zh-CN" altLang="en-US"/>
              <a:t>，</a:t>
            </a:r>
            <a:r>
              <a:rPr lang="en-US" altLang="zh-CN"/>
              <a:t>y</a:t>
            </a:r>
            <a:r>
              <a:rPr lang="zh-CN" altLang="en-US"/>
              <a:t>坐标处。</a:t>
            </a:r>
          </a:p>
          <a:p>
            <a:pPr eaLnBrk="1" hangingPunct="1">
              <a:lnSpc>
                <a:spcPct val="115000"/>
              </a:lnSpc>
              <a:spcBef>
                <a:spcPct val="50000"/>
              </a:spcBef>
            </a:pPr>
            <a:r>
              <a:rPr lang="zh-CN" altLang="en-US"/>
              <a:t>        </a:t>
            </a:r>
            <a:r>
              <a:rPr lang="en-US" altLang="zh-CN"/>
              <a:t>public Rectangle2D getBounds() </a:t>
            </a:r>
          </a:p>
          <a:p>
            <a:pPr eaLnBrk="1" hangingPunct="1">
              <a:lnSpc>
                <a:spcPct val="115000"/>
              </a:lnSpc>
              <a:spcBef>
                <a:spcPct val="50000"/>
              </a:spcBef>
            </a:pPr>
            <a:r>
              <a:rPr lang="en-US" altLang="zh-CN"/>
              <a:t>        </a:t>
            </a:r>
            <a:r>
              <a:rPr lang="zh-CN" altLang="en-US"/>
              <a:t>返回</a:t>
            </a:r>
            <a:r>
              <a:rPr lang="en-US" altLang="zh-CN"/>
              <a:t>TextLayout</a:t>
            </a:r>
            <a:r>
              <a:rPr lang="zh-CN" altLang="en-US"/>
              <a:t>对象的区域。</a:t>
            </a:r>
          </a:p>
        </p:txBody>
      </p:sp>
    </p:spTree>
  </p:cSld>
  <p:clrMapOvr>
    <a:masterClrMapping/>
  </p:clrMapOvr>
  <p:transition>
    <p:zoom dir="in"/>
  </p:transition>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2610" name="Text Box 2"/>
          <p:cNvSpPr txBox="1">
            <a:spLocks noChangeArrowheads="1"/>
          </p:cNvSpPr>
          <p:nvPr/>
        </p:nvSpPr>
        <p:spPr bwMode="auto">
          <a:xfrm>
            <a:off x="533400" y="663575"/>
            <a:ext cx="854075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a:t>【</a:t>
            </a:r>
            <a:r>
              <a:rPr lang="zh-CN" altLang="en-US"/>
              <a:t>例</a:t>
            </a:r>
            <a:r>
              <a:rPr lang="en-US" altLang="zh-CN"/>
              <a:t>5.4】</a:t>
            </a:r>
            <a:r>
              <a:rPr lang="zh-CN" altLang="en-US"/>
              <a:t>测试绘制文本功能，如图</a:t>
            </a:r>
            <a:r>
              <a:rPr lang="en-US" altLang="zh-CN"/>
              <a:t>5.5</a:t>
            </a:r>
            <a:r>
              <a:rPr lang="zh-CN" altLang="en-US"/>
              <a:t>所示。源程序代码如下：</a:t>
            </a:r>
          </a:p>
          <a:p>
            <a:pPr eaLnBrk="1" hangingPunct="1">
              <a:lnSpc>
                <a:spcPct val="140000"/>
              </a:lnSpc>
            </a:pPr>
            <a:r>
              <a:rPr lang="en-US" altLang="zh-CN"/>
              <a:t>//</a:t>
            </a:r>
            <a:r>
              <a:rPr lang="zh-CN" altLang="en-US"/>
              <a:t>程序文件</a:t>
            </a:r>
            <a:r>
              <a:rPr lang="en-US" altLang="zh-CN"/>
              <a:t>GUIText.java</a:t>
            </a:r>
          </a:p>
          <a:p>
            <a:pPr eaLnBrk="1" hangingPunct="1">
              <a:lnSpc>
                <a:spcPct val="140000"/>
              </a:lnSpc>
            </a:pPr>
            <a:r>
              <a:rPr lang="en-US" altLang="zh-CN"/>
              <a:t>import java.awt.*;</a:t>
            </a:r>
          </a:p>
          <a:p>
            <a:pPr eaLnBrk="1" hangingPunct="1">
              <a:lnSpc>
                <a:spcPct val="140000"/>
              </a:lnSpc>
            </a:pPr>
            <a:r>
              <a:rPr lang="en-US" altLang="zh-CN"/>
              <a:t>import java.applet.*;</a:t>
            </a:r>
          </a:p>
          <a:p>
            <a:pPr eaLnBrk="1" hangingPunct="1">
              <a:lnSpc>
                <a:spcPct val="140000"/>
              </a:lnSpc>
            </a:pPr>
            <a:r>
              <a:rPr lang="en-US" altLang="zh-CN"/>
              <a:t>import java.awt.geom.*;</a:t>
            </a:r>
          </a:p>
          <a:p>
            <a:pPr eaLnBrk="1" hangingPunct="1">
              <a:lnSpc>
                <a:spcPct val="140000"/>
              </a:lnSpc>
            </a:pPr>
            <a:r>
              <a:rPr lang="en-US" altLang="zh-CN"/>
              <a:t>import java.awt.font.*;</a:t>
            </a:r>
          </a:p>
          <a:p>
            <a:pPr eaLnBrk="1" hangingPunct="1">
              <a:lnSpc>
                <a:spcPct val="140000"/>
              </a:lnSpc>
            </a:pPr>
            <a:r>
              <a:rPr lang="en-US" altLang="zh-CN"/>
              <a:t>public class GUIText extends Applet</a:t>
            </a:r>
          </a:p>
          <a:p>
            <a:pPr eaLnBrk="1" hangingPunct="1">
              <a:lnSpc>
                <a:spcPct val="140000"/>
              </a:lnSpc>
            </a:pPr>
            <a:r>
              <a:rPr lang="en-US" altLang="zh-CN"/>
              <a:t>{</a:t>
            </a:r>
          </a:p>
          <a:p>
            <a:pPr eaLnBrk="1" hangingPunct="1">
              <a:lnSpc>
                <a:spcPct val="140000"/>
              </a:lnSpc>
            </a:pPr>
            <a:r>
              <a:rPr lang="en-US" altLang="zh-CN"/>
              <a:t>	public void paint(Graphics oldg)</a:t>
            </a:r>
          </a:p>
          <a:p>
            <a:pPr eaLnBrk="1" hangingPunct="1">
              <a:lnSpc>
                <a:spcPct val="140000"/>
              </a:lnSpc>
            </a:pPr>
            <a:r>
              <a:rPr lang="en-US" altLang="zh-CN"/>
              <a:t>	{</a:t>
            </a:r>
          </a:p>
        </p:txBody>
      </p:sp>
    </p:spTree>
  </p:cSld>
  <p:clrMapOvr>
    <a:masterClrMapping/>
  </p:clrMapOvr>
  <p:transition>
    <p:zoom dir="in"/>
  </p:transition>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3634" name="Text Box 2"/>
          <p:cNvSpPr txBox="1">
            <a:spLocks noChangeArrowheads="1"/>
          </p:cNvSpPr>
          <p:nvPr/>
        </p:nvSpPr>
        <p:spPr bwMode="auto">
          <a:xfrm>
            <a:off x="609600" y="609600"/>
            <a:ext cx="8062913"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a:t>	Graphics2D g = (Graphics2D)oldg;</a:t>
            </a:r>
          </a:p>
          <a:p>
            <a:pPr eaLnBrk="1" hangingPunct="1">
              <a:lnSpc>
                <a:spcPct val="140000"/>
              </a:lnSpc>
            </a:pPr>
            <a:r>
              <a:rPr lang="en-US" altLang="zh-CN"/>
              <a:t>	//</a:t>
            </a:r>
            <a:r>
              <a:rPr lang="zh-CN" altLang="en-US"/>
              <a:t>设置字体</a:t>
            </a:r>
          </a:p>
          <a:p>
            <a:pPr eaLnBrk="1" hangingPunct="1">
              <a:lnSpc>
                <a:spcPct val="140000"/>
              </a:lnSpc>
            </a:pPr>
            <a:r>
              <a:rPr lang="zh-CN" altLang="en-US"/>
              <a:t>	</a:t>
            </a:r>
            <a:r>
              <a:rPr lang="en-US" altLang="zh-CN"/>
              <a:t>Font f1 = new Font("Courier",Font.PLAIN,24);</a:t>
            </a:r>
          </a:p>
          <a:p>
            <a:pPr eaLnBrk="1" hangingPunct="1">
              <a:lnSpc>
                <a:spcPct val="140000"/>
              </a:lnSpc>
            </a:pPr>
            <a:r>
              <a:rPr lang="en-US" altLang="zh-CN"/>
              <a:t>	Font f2 = new Font("helvetica",Font.BOLD,24);</a:t>
            </a:r>
          </a:p>
          <a:p>
            <a:pPr eaLnBrk="1" hangingPunct="1">
              <a:lnSpc>
                <a:spcPct val="140000"/>
              </a:lnSpc>
            </a:pPr>
            <a:r>
              <a:rPr lang="en-US" altLang="zh-CN"/>
              <a:t>	FontRenderContext frc = g.getFontRenderContext();</a:t>
            </a:r>
          </a:p>
          <a:p>
            <a:pPr eaLnBrk="1" hangingPunct="1">
              <a:lnSpc>
                <a:spcPct val="140000"/>
              </a:lnSpc>
            </a:pPr>
            <a:r>
              <a:rPr lang="en-US" altLang="zh-CN"/>
              <a:t>	String str = new String("</a:t>
            </a:r>
            <a:r>
              <a:rPr lang="zh-CN" altLang="en-US"/>
              <a:t>这是一个文本布局类的实现</a:t>
            </a:r>
            <a:r>
              <a:rPr lang="en-US" altLang="zh-CN"/>
              <a:t>");</a:t>
            </a:r>
          </a:p>
          <a:p>
            <a:pPr eaLnBrk="1" hangingPunct="1">
              <a:lnSpc>
                <a:spcPct val="140000"/>
              </a:lnSpc>
            </a:pPr>
            <a:r>
              <a:rPr lang="en-US" altLang="zh-CN"/>
              <a:t>	String str2 = new String("</a:t>
            </a:r>
            <a:r>
              <a:rPr lang="zh-CN" altLang="en-US"/>
              <a:t>扩充绘制文本的功能</a:t>
            </a:r>
            <a:r>
              <a:rPr lang="en-US" altLang="zh-CN"/>
              <a:t>");</a:t>
            </a:r>
          </a:p>
          <a:p>
            <a:pPr eaLnBrk="1" hangingPunct="1">
              <a:lnSpc>
                <a:spcPct val="140000"/>
              </a:lnSpc>
            </a:pPr>
            <a:r>
              <a:rPr lang="en-US" altLang="zh-CN"/>
              <a:t>	//</a:t>
            </a:r>
            <a:r>
              <a:rPr lang="zh-CN" altLang="en-US"/>
              <a:t>构造文本布局对象</a:t>
            </a:r>
          </a:p>
          <a:p>
            <a:pPr eaLnBrk="1" hangingPunct="1">
              <a:lnSpc>
                <a:spcPct val="140000"/>
              </a:lnSpc>
            </a:pPr>
            <a:r>
              <a:rPr lang="zh-CN" altLang="en-US"/>
              <a:t>	</a:t>
            </a:r>
            <a:r>
              <a:rPr lang="en-US" altLang="zh-CN"/>
              <a:t>TextLayout layout = new TextLayout(str, f1, frc);	</a:t>
            </a:r>
          </a:p>
          <a:p>
            <a:pPr eaLnBrk="1" hangingPunct="1">
              <a:lnSpc>
                <a:spcPct val="140000"/>
              </a:lnSpc>
            </a:pPr>
            <a:r>
              <a:rPr lang="en-US" altLang="zh-CN"/>
              <a:t>	Point2D loc = new Point2D.Float(20,50);</a:t>
            </a:r>
          </a:p>
        </p:txBody>
      </p:sp>
    </p:spTree>
  </p:cSld>
  <p:clrMapOvr>
    <a:masterClrMapping/>
  </p:clrMapOvr>
  <p:transition>
    <p:zoom dir="in"/>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5" name="Rectangle 4"/>
          <p:cNvSpPr>
            <a:spLocks noChangeArrowheads="1"/>
          </p:cNvSpPr>
          <p:nvPr/>
        </p:nvSpPr>
        <p:spPr bwMode="auto">
          <a:xfrm>
            <a:off x="2289175" y="5715000"/>
            <a:ext cx="4565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1.8  Applet</a:t>
            </a:r>
            <a:r>
              <a:rPr lang="zh-CN" altLang="en-US"/>
              <a:t>显示“</a:t>
            </a:r>
            <a:r>
              <a:rPr lang="en-US" altLang="zh-CN"/>
              <a:t>Hello World</a:t>
            </a:r>
            <a:r>
              <a:rPr lang="zh-CN" altLang="en-US"/>
              <a:t>！”</a:t>
            </a:r>
          </a:p>
        </p:txBody>
      </p:sp>
      <p:graphicFrame>
        <p:nvGraphicFramePr>
          <p:cNvPr id="8194" name="Object 5"/>
          <p:cNvGraphicFramePr>
            <a:graphicFrameLocks noChangeAspect="1"/>
          </p:cNvGraphicFramePr>
          <p:nvPr/>
        </p:nvGraphicFramePr>
        <p:xfrm>
          <a:off x="1981200" y="762000"/>
          <a:ext cx="5181600" cy="4794250"/>
        </p:xfrm>
        <a:graphic>
          <a:graphicData uri="http://schemas.openxmlformats.org/presentationml/2006/ole">
            <mc:AlternateContent xmlns:mc="http://schemas.openxmlformats.org/markup-compatibility/2006">
              <mc:Choice xmlns:v="urn:schemas-microsoft-com:vml" Requires="v">
                <p:oleObj spid="_x0000_s8196" name="Bitmap Image" r:id="rId3" imgW="3093988" imgH="2872989" progId="Paint.Picture">
                  <p:embed/>
                </p:oleObj>
              </mc:Choice>
              <mc:Fallback>
                <p:oleObj name="Bitmap Image" r:id="rId3" imgW="3093988" imgH="2872989"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762000"/>
                        <a:ext cx="5181600" cy="4794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blinds/>
  </p:transition>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4658" name="Text Box 2"/>
          <p:cNvSpPr txBox="1">
            <a:spLocks noChangeArrowheads="1"/>
          </p:cNvSpPr>
          <p:nvPr/>
        </p:nvSpPr>
        <p:spPr bwMode="auto">
          <a:xfrm>
            <a:off x="552450" y="468313"/>
            <a:ext cx="729615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a:t>	//</a:t>
            </a:r>
            <a:r>
              <a:rPr lang="zh-CN" altLang="en-US"/>
              <a:t>绘制文本</a:t>
            </a:r>
          </a:p>
          <a:p>
            <a:pPr eaLnBrk="1" hangingPunct="1">
              <a:lnSpc>
                <a:spcPct val="110000"/>
              </a:lnSpc>
            </a:pPr>
            <a:r>
              <a:rPr lang="zh-CN" altLang="en-US"/>
              <a:t>	</a:t>
            </a:r>
            <a:r>
              <a:rPr lang="en-US" altLang="zh-CN"/>
              <a:t>layout.draw(g, (float)loc.getX(), (float)loc.getY());</a:t>
            </a:r>
          </a:p>
          <a:p>
            <a:pPr eaLnBrk="1" hangingPunct="1">
              <a:lnSpc>
                <a:spcPct val="110000"/>
              </a:lnSpc>
            </a:pPr>
            <a:r>
              <a:rPr lang="en-US" altLang="zh-CN"/>
              <a:t>	//</a:t>
            </a:r>
            <a:r>
              <a:rPr lang="zh-CN" altLang="en-US"/>
              <a:t>设置边框</a:t>
            </a:r>
          </a:p>
          <a:p>
            <a:pPr eaLnBrk="1" hangingPunct="1">
              <a:lnSpc>
                <a:spcPct val="110000"/>
              </a:lnSpc>
            </a:pPr>
            <a:r>
              <a:rPr lang="zh-CN" altLang="en-US"/>
              <a:t>	</a:t>
            </a:r>
            <a:r>
              <a:rPr lang="en-US" altLang="zh-CN"/>
              <a:t>Rectangle2D bounds = layout.getBounds();</a:t>
            </a:r>
          </a:p>
          <a:p>
            <a:pPr eaLnBrk="1" hangingPunct="1">
              <a:lnSpc>
                <a:spcPct val="110000"/>
              </a:lnSpc>
            </a:pPr>
            <a:r>
              <a:rPr lang="en-US" altLang="zh-CN"/>
              <a:t>	bounds.setRect(bounds.getX()+loc.getX(),</a:t>
            </a:r>
          </a:p>
          <a:p>
            <a:pPr eaLnBrk="1" hangingPunct="1">
              <a:lnSpc>
                <a:spcPct val="110000"/>
              </a:lnSpc>
            </a:pPr>
            <a:r>
              <a:rPr lang="en-US" altLang="zh-CN"/>
              <a:t>			   bounds.getY()+loc.getY(),</a:t>
            </a:r>
          </a:p>
          <a:p>
            <a:pPr eaLnBrk="1" hangingPunct="1">
              <a:lnSpc>
                <a:spcPct val="110000"/>
              </a:lnSpc>
            </a:pPr>
            <a:r>
              <a:rPr lang="en-US" altLang="zh-CN"/>
              <a:t>			   bounds.getWidth(),</a:t>
            </a:r>
          </a:p>
          <a:p>
            <a:pPr eaLnBrk="1" hangingPunct="1">
              <a:lnSpc>
                <a:spcPct val="110000"/>
              </a:lnSpc>
            </a:pPr>
            <a:r>
              <a:rPr lang="en-US" altLang="zh-CN"/>
              <a:t>			   bounds.getHeight());</a:t>
            </a:r>
          </a:p>
          <a:p>
            <a:pPr eaLnBrk="1" hangingPunct="1">
              <a:lnSpc>
                <a:spcPct val="110000"/>
              </a:lnSpc>
            </a:pPr>
            <a:r>
              <a:rPr lang="en-US" altLang="zh-CN"/>
              <a:t>	g.draw(bounds);</a:t>
            </a:r>
          </a:p>
          <a:p>
            <a:pPr eaLnBrk="1" hangingPunct="1">
              <a:lnSpc>
                <a:spcPct val="110000"/>
              </a:lnSpc>
            </a:pPr>
            <a:r>
              <a:rPr lang="en-US" altLang="zh-CN"/>
              <a:t>	layout = new TextLayout(str2,f2,frc);</a:t>
            </a:r>
          </a:p>
          <a:p>
            <a:pPr eaLnBrk="1" hangingPunct="1">
              <a:lnSpc>
                <a:spcPct val="110000"/>
              </a:lnSpc>
            </a:pPr>
            <a:r>
              <a:rPr lang="en-US" altLang="zh-CN"/>
              <a:t>	g.setColor(Color.red);</a:t>
            </a:r>
          </a:p>
          <a:p>
            <a:pPr eaLnBrk="1" hangingPunct="1">
              <a:lnSpc>
                <a:spcPct val="110000"/>
              </a:lnSpc>
            </a:pPr>
            <a:r>
              <a:rPr lang="en-US" altLang="zh-CN"/>
              <a:t>	layout.draw(g,20,80);</a:t>
            </a:r>
          </a:p>
          <a:p>
            <a:pPr eaLnBrk="1" hangingPunct="1">
              <a:lnSpc>
                <a:spcPct val="110000"/>
              </a:lnSpc>
            </a:pPr>
            <a:r>
              <a:rPr lang="en-US" altLang="zh-CN"/>
              <a:t>       }</a:t>
            </a:r>
          </a:p>
          <a:p>
            <a:pPr eaLnBrk="1" hangingPunct="1">
              <a:lnSpc>
                <a:spcPct val="110000"/>
              </a:lnSpc>
            </a:pPr>
            <a:r>
              <a:rPr lang="en-US" altLang="zh-CN"/>
              <a:t>}</a:t>
            </a:r>
          </a:p>
        </p:txBody>
      </p:sp>
    </p:spTree>
  </p:cSld>
  <p:clrMapOvr>
    <a:masterClrMapping/>
  </p:clrMapOvr>
  <p:transition>
    <p:zoom dir="in"/>
  </p:transition>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9" name="Rectangle 2"/>
          <p:cNvSpPr>
            <a:spLocks noChangeArrowheads="1"/>
          </p:cNvSpPr>
          <p:nvPr/>
        </p:nvSpPr>
        <p:spPr bwMode="auto">
          <a:xfrm>
            <a:off x="2413000" y="5181600"/>
            <a:ext cx="431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5.5  Graphics2D</a:t>
            </a:r>
            <a:r>
              <a:rPr lang="zh-CN" altLang="en-US"/>
              <a:t>对象绘制文本</a:t>
            </a:r>
          </a:p>
        </p:txBody>
      </p:sp>
      <p:graphicFrame>
        <p:nvGraphicFramePr>
          <p:cNvPr id="65538" name="Object 3"/>
          <p:cNvGraphicFramePr>
            <a:graphicFrameLocks noChangeAspect="1"/>
          </p:cNvGraphicFramePr>
          <p:nvPr/>
        </p:nvGraphicFramePr>
        <p:xfrm>
          <a:off x="1524000" y="1371600"/>
          <a:ext cx="6096000" cy="2976563"/>
        </p:xfrm>
        <a:graphic>
          <a:graphicData uri="http://schemas.openxmlformats.org/presentationml/2006/ole">
            <mc:AlternateContent xmlns:mc="http://schemas.openxmlformats.org/markup-compatibility/2006">
              <mc:Choice xmlns:v="urn:schemas-microsoft-com:vml" Requires="v">
                <p:oleObj spid="_x0000_s65540" name="Bitmap Image" r:id="rId3" imgW="2507197" imgH="1226926" progId="Paint.Picture">
                  <p:embed/>
                </p:oleObj>
              </mc:Choice>
              <mc:Fallback>
                <p:oleObj name="Bitmap Image" r:id="rId3" imgW="2507197" imgH="1226926"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371600"/>
                        <a:ext cx="6096000" cy="297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5682" name="Text Box 2"/>
          <p:cNvSpPr txBox="1">
            <a:spLocks noChangeArrowheads="1"/>
          </p:cNvSpPr>
          <p:nvPr/>
        </p:nvSpPr>
        <p:spPr bwMode="auto">
          <a:xfrm>
            <a:off x="304800" y="754063"/>
            <a:ext cx="8610600" cy="465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5.5.3  </a:t>
            </a:r>
            <a:r>
              <a:rPr lang="zh-CN" altLang="en-US" b="1"/>
              <a:t>绘制图像</a:t>
            </a:r>
          </a:p>
          <a:p>
            <a:pPr eaLnBrk="1" hangingPunct="1">
              <a:lnSpc>
                <a:spcPct val="150000"/>
              </a:lnSpc>
              <a:spcBef>
                <a:spcPct val="50000"/>
              </a:spcBef>
            </a:pPr>
            <a:r>
              <a:rPr lang="zh-CN" altLang="en-US"/>
              <a:t>        绘制图像用到</a:t>
            </a:r>
            <a:r>
              <a:rPr lang="en-US" altLang="zh-CN"/>
              <a:t>BufferedImage</a:t>
            </a:r>
            <a:r>
              <a:rPr lang="zh-CN" altLang="en-US"/>
              <a:t>类，</a:t>
            </a:r>
            <a:r>
              <a:rPr lang="en-US" altLang="zh-CN"/>
              <a:t>BufferedImage</a:t>
            </a:r>
            <a:r>
              <a:rPr lang="zh-CN" altLang="en-US"/>
              <a:t>类是指存放图像数据的可访问的缓冲。其构造函数为：</a:t>
            </a:r>
          </a:p>
          <a:p>
            <a:pPr eaLnBrk="1" hangingPunct="1">
              <a:lnSpc>
                <a:spcPct val="150000"/>
              </a:lnSpc>
              <a:spcBef>
                <a:spcPct val="50000"/>
              </a:spcBef>
            </a:pPr>
            <a:r>
              <a:rPr lang="zh-CN" altLang="en-US"/>
              <a:t>         </a:t>
            </a:r>
            <a:r>
              <a:rPr lang="en-US" altLang="zh-CN"/>
              <a:t>public BufferedImage(int width, int height, int imageType) </a:t>
            </a:r>
          </a:p>
          <a:p>
            <a:pPr eaLnBrk="1" hangingPunct="1">
              <a:lnSpc>
                <a:spcPct val="150000"/>
              </a:lnSpc>
              <a:spcBef>
                <a:spcPct val="50000"/>
              </a:spcBef>
            </a:pPr>
            <a:r>
              <a:rPr lang="en-US" altLang="zh-CN"/>
              <a:t>         </a:t>
            </a:r>
            <a:r>
              <a:rPr lang="zh-CN" altLang="en-US"/>
              <a:t>使用宽度</a:t>
            </a:r>
            <a:r>
              <a:rPr lang="en-US" altLang="zh-CN"/>
              <a:t>(width)</a:t>
            </a:r>
            <a:r>
              <a:rPr lang="zh-CN" altLang="en-US"/>
              <a:t>、高度</a:t>
            </a:r>
            <a:r>
              <a:rPr lang="en-US" altLang="zh-CN"/>
              <a:t>(height)</a:t>
            </a:r>
            <a:r>
              <a:rPr lang="zh-CN" altLang="en-US"/>
              <a:t>和</a:t>
            </a:r>
            <a:r>
              <a:rPr lang="en-US" altLang="zh-CN"/>
              <a:t>imageType</a:t>
            </a:r>
            <a:r>
              <a:rPr lang="zh-CN" altLang="en-US"/>
              <a:t>类型构造</a:t>
            </a:r>
            <a:r>
              <a:rPr lang="en-US" altLang="zh-CN"/>
              <a:t>BufferedImage</a:t>
            </a:r>
            <a:r>
              <a:rPr lang="zh-CN" altLang="en-US"/>
              <a:t>对象。</a:t>
            </a:r>
          </a:p>
          <a:p>
            <a:pPr eaLnBrk="1" hangingPunct="1">
              <a:lnSpc>
                <a:spcPct val="150000"/>
              </a:lnSpc>
              <a:spcBef>
                <a:spcPct val="50000"/>
              </a:spcBef>
            </a:pPr>
            <a:r>
              <a:rPr lang="zh-CN" altLang="en-US"/>
              <a:t>          </a:t>
            </a:r>
            <a:r>
              <a:rPr lang="en-US" altLang="zh-CN"/>
              <a:t>public Graphics2D createGraphics() </a:t>
            </a:r>
          </a:p>
        </p:txBody>
      </p:sp>
    </p:spTree>
  </p:cSld>
  <p:clrMapOvr>
    <a:masterClrMapping/>
  </p:clrMapOvr>
  <p:transition>
    <p:zoom dir="in"/>
  </p:transition>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6706" name="Text Box 2"/>
          <p:cNvSpPr txBox="1">
            <a:spLocks noChangeArrowheads="1"/>
          </p:cNvSpPr>
          <p:nvPr/>
        </p:nvSpPr>
        <p:spPr bwMode="auto">
          <a:xfrm>
            <a:off x="381000" y="617538"/>
            <a:ext cx="8763000" cy="502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a:t>用图片填充椭圆的具体过程如下：</a:t>
            </a:r>
          </a:p>
          <a:p>
            <a:pPr eaLnBrk="1" hangingPunct="1">
              <a:lnSpc>
                <a:spcPct val="150000"/>
              </a:lnSpc>
            </a:pPr>
            <a:r>
              <a:rPr lang="en-US" altLang="zh-CN"/>
              <a:t>(1) </a:t>
            </a:r>
            <a:r>
              <a:rPr lang="zh-CN" altLang="en-US"/>
              <a:t>创建一个</a:t>
            </a:r>
            <a:r>
              <a:rPr lang="en-US" altLang="zh-CN"/>
              <a:t>Graphics2D</a:t>
            </a:r>
            <a:r>
              <a:rPr lang="zh-CN" altLang="en-US"/>
              <a:t>，可以画到</a:t>
            </a:r>
            <a:r>
              <a:rPr lang="en-US" altLang="zh-CN"/>
              <a:t>BufferedImage</a:t>
            </a:r>
            <a:r>
              <a:rPr lang="zh-CN" altLang="en-US"/>
              <a:t>中。</a:t>
            </a:r>
          </a:p>
          <a:p>
            <a:pPr eaLnBrk="1" hangingPunct="1">
              <a:lnSpc>
                <a:spcPct val="150000"/>
              </a:lnSpc>
            </a:pPr>
            <a:r>
              <a:rPr lang="zh-CN" altLang="en-US"/>
              <a:t>例如构建一个</a:t>
            </a:r>
            <a:r>
              <a:rPr lang="en-US" altLang="zh-CN"/>
              <a:t>BufferedImage</a:t>
            </a:r>
            <a:r>
              <a:rPr lang="zh-CN" altLang="en-US"/>
              <a:t>对象</a:t>
            </a:r>
            <a:r>
              <a:rPr lang="en-US" altLang="zh-CN"/>
              <a:t>buf</a:t>
            </a:r>
            <a:r>
              <a:rPr lang="zh-CN" altLang="en-US"/>
              <a:t>。</a:t>
            </a:r>
          </a:p>
          <a:p>
            <a:pPr eaLnBrk="1" hangingPunct="1">
              <a:lnSpc>
                <a:spcPct val="150000"/>
              </a:lnSpc>
            </a:pPr>
            <a:r>
              <a:rPr lang="en-US" altLang="zh-CN"/>
              <a:t>BufferedImage buf = new BufferedImage (img.getWidth(this),</a:t>
            </a:r>
          </a:p>
          <a:p>
            <a:pPr eaLnBrk="1" hangingPunct="1">
              <a:lnSpc>
                <a:spcPct val="150000"/>
              </a:lnSpc>
            </a:pPr>
            <a:r>
              <a:rPr lang="en-US" altLang="zh-CN"/>
              <a:t>img.getHeight(this),BufferedImage.TYPE_INT_ARGB);</a:t>
            </a:r>
          </a:p>
          <a:p>
            <a:pPr eaLnBrk="1" hangingPunct="1">
              <a:lnSpc>
                <a:spcPct val="150000"/>
              </a:lnSpc>
            </a:pPr>
            <a:r>
              <a:rPr lang="zh-CN" altLang="en-US"/>
              <a:t>创建一个临时</a:t>
            </a:r>
            <a:r>
              <a:rPr lang="en-US" altLang="zh-CN"/>
              <a:t>Graphics2D</a:t>
            </a:r>
            <a:r>
              <a:rPr lang="zh-CN" altLang="en-US"/>
              <a:t>对象：</a:t>
            </a:r>
          </a:p>
          <a:p>
            <a:pPr eaLnBrk="1" hangingPunct="1">
              <a:lnSpc>
                <a:spcPct val="150000"/>
              </a:lnSpc>
            </a:pPr>
            <a:r>
              <a:rPr lang="en-US" altLang="zh-CN"/>
              <a:t>Graphics tmpG = buf.createGraphics();</a:t>
            </a:r>
          </a:p>
          <a:p>
            <a:pPr eaLnBrk="1" hangingPunct="1">
              <a:lnSpc>
                <a:spcPct val="150000"/>
              </a:lnSpc>
            </a:pPr>
            <a:r>
              <a:rPr lang="zh-CN" altLang="en-US"/>
              <a:t>将图像画入临时缓冲：</a:t>
            </a:r>
          </a:p>
          <a:p>
            <a:pPr eaLnBrk="1" hangingPunct="1">
              <a:lnSpc>
                <a:spcPct val="150000"/>
              </a:lnSpc>
            </a:pPr>
            <a:r>
              <a:rPr lang="en-US" altLang="zh-CN"/>
              <a:t>tmpG.drawImage(img,10,10,this);</a:t>
            </a:r>
          </a:p>
        </p:txBody>
      </p:sp>
    </p:spTree>
  </p:cSld>
  <p:clrMapOvr>
    <a:masterClrMapping/>
  </p:clrMapOvr>
  <p:transition>
    <p:zoom dir="in"/>
  </p:transition>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7730" name="Text Box 2"/>
          <p:cNvSpPr txBox="1">
            <a:spLocks noChangeArrowheads="1"/>
          </p:cNvSpPr>
          <p:nvPr/>
        </p:nvSpPr>
        <p:spPr bwMode="auto">
          <a:xfrm>
            <a:off x="457200" y="520700"/>
            <a:ext cx="8799513"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70000"/>
              </a:lnSpc>
            </a:pPr>
            <a:r>
              <a:rPr lang="en-US" altLang="zh-CN"/>
              <a:t>(2)  </a:t>
            </a:r>
            <a:r>
              <a:rPr lang="zh-CN" altLang="en-US"/>
              <a:t>用</a:t>
            </a:r>
            <a:r>
              <a:rPr lang="en-US" altLang="zh-CN"/>
              <a:t>TexturePaint</a:t>
            </a:r>
            <a:r>
              <a:rPr lang="zh-CN" altLang="en-US"/>
              <a:t>类进行填充：</a:t>
            </a:r>
          </a:p>
          <a:p>
            <a:pPr eaLnBrk="1" hangingPunct="1">
              <a:lnSpc>
                <a:spcPct val="170000"/>
              </a:lnSpc>
            </a:pPr>
            <a:r>
              <a:rPr lang="en-US" altLang="zh-CN"/>
              <a:t>public TexturePaint(BufferedImage txtr, Rectangle2D anchor)</a:t>
            </a:r>
          </a:p>
          <a:p>
            <a:pPr eaLnBrk="1" hangingPunct="1">
              <a:lnSpc>
                <a:spcPct val="170000"/>
              </a:lnSpc>
            </a:pPr>
            <a:r>
              <a:rPr lang="zh-CN" altLang="en-US"/>
              <a:t>构造</a:t>
            </a:r>
            <a:r>
              <a:rPr lang="en-US" altLang="zh-CN"/>
              <a:t>TexturePaint</a:t>
            </a:r>
            <a:r>
              <a:rPr lang="zh-CN" altLang="en-US"/>
              <a:t>对象，需要一个</a:t>
            </a:r>
            <a:r>
              <a:rPr lang="en-US" altLang="zh-CN"/>
              <a:t>Rectangle2D</a:t>
            </a:r>
            <a:r>
              <a:rPr lang="zh-CN" altLang="en-US"/>
              <a:t>对象来存放该对象：</a:t>
            </a:r>
          </a:p>
          <a:p>
            <a:pPr eaLnBrk="1" hangingPunct="1">
              <a:lnSpc>
                <a:spcPct val="170000"/>
              </a:lnSpc>
            </a:pPr>
            <a:r>
              <a:rPr lang="en-US" altLang="zh-CN"/>
              <a:t>Rectangle2D rect = new Rectangle2D.Float(0,0,h,w);</a:t>
            </a:r>
          </a:p>
          <a:p>
            <a:pPr eaLnBrk="1" hangingPunct="1">
              <a:lnSpc>
                <a:spcPct val="170000"/>
              </a:lnSpc>
            </a:pPr>
            <a:r>
              <a:rPr lang="en-US" altLang="zh-CN"/>
              <a:t>TexturePaint t = new TexturePaint(buf,rect);</a:t>
            </a:r>
          </a:p>
          <a:p>
            <a:pPr eaLnBrk="1" hangingPunct="1">
              <a:lnSpc>
                <a:spcPct val="170000"/>
              </a:lnSpc>
            </a:pPr>
            <a:r>
              <a:rPr lang="en-US" altLang="zh-CN"/>
              <a:t>(3) </a:t>
            </a:r>
            <a:r>
              <a:rPr lang="zh-CN" altLang="en-US"/>
              <a:t>然后设置填充模式，并进行填充：</a:t>
            </a:r>
          </a:p>
          <a:p>
            <a:pPr eaLnBrk="1" hangingPunct="1">
              <a:lnSpc>
                <a:spcPct val="170000"/>
              </a:lnSpc>
            </a:pPr>
            <a:r>
              <a:rPr lang="en-US" altLang="zh-CN"/>
              <a:t>g.setPaint(t);</a:t>
            </a:r>
          </a:p>
          <a:p>
            <a:pPr eaLnBrk="1" hangingPunct="1">
              <a:lnSpc>
                <a:spcPct val="170000"/>
              </a:lnSpc>
            </a:pPr>
            <a:r>
              <a:rPr lang="en-US" altLang="zh-CN"/>
              <a:t>g.fill(new Ellipse2D.Float(100,50,60,60));</a:t>
            </a:r>
          </a:p>
        </p:txBody>
      </p:sp>
    </p:spTree>
  </p:cSld>
  <p:clrMapOvr>
    <a:masterClrMapping/>
  </p:clrMapOvr>
  <p:transition>
    <p:zoom dir="in"/>
  </p:transition>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8754" name="Text Box 2"/>
          <p:cNvSpPr txBox="1">
            <a:spLocks noChangeArrowheads="1"/>
          </p:cNvSpPr>
          <p:nvPr/>
        </p:nvSpPr>
        <p:spPr bwMode="auto">
          <a:xfrm>
            <a:off x="304800" y="533400"/>
            <a:ext cx="8534400" cy="564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zh-CN" altLang="en-US"/>
              <a:t>例</a:t>
            </a:r>
            <a:r>
              <a:rPr lang="en-US" altLang="zh-CN"/>
              <a:t>5.5】</a:t>
            </a:r>
            <a:r>
              <a:rPr lang="zh-CN" altLang="en-US"/>
              <a:t>完成图像显示，并将区域蓝色透明显示，然后进行图片填充，如图</a:t>
            </a:r>
            <a:r>
              <a:rPr lang="en-US" altLang="zh-CN"/>
              <a:t>5.6</a:t>
            </a:r>
            <a:r>
              <a:rPr lang="zh-CN" altLang="en-US"/>
              <a:t>所示。源程序代码如下：</a:t>
            </a:r>
          </a:p>
          <a:p>
            <a:pPr lvl="1" eaLnBrk="1" hangingPunct="1">
              <a:lnSpc>
                <a:spcPct val="130000"/>
              </a:lnSpc>
              <a:spcBef>
                <a:spcPct val="50000"/>
              </a:spcBef>
            </a:pPr>
            <a:r>
              <a:rPr lang="en-US" altLang="zh-CN"/>
              <a:t>//</a:t>
            </a:r>
            <a:r>
              <a:rPr lang="zh-CN" altLang="en-US"/>
              <a:t>程序文件名</a:t>
            </a:r>
            <a:r>
              <a:rPr lang="en-US" altLang="zh-CN"/>
              <a:t>GUIImage.java</a:t>
            </a:r>
          </a:p>
          <a:p>
            <a:pPr lvl="1" eaLnBrk="1" hangingPunct="1">
              <a:lnSpc>
                <a:spcPct val="130000"/>
              </a:lnSpc>
              <a:spcBef>
                <a:spcPct val="50000"/>
              </a:spcBef>
            </a:pPr>
            <a:r>
              <a:rPr lang="en-US" altLang="zh-CN"/>
              <a:t>import java.awt.*;</a:t>
            </a:r>
          </a:p>
          <a:p>
            <a:pPr lvl="1" eaLnBrk="1" hangingPunct="1">
              <a:lnSpc>
                <a:spcPct val="130000"/>
              </a:lnSpc>
              <a:spcBef>
                <a:spcPct val="50000"/>
              </a:spcBef>
            </a:pPr>
            <a:r>
              <a:rPr lang="en-US" altLang="zh-CN"/>
              <a:t>import java.applet.*;</a:t>
            </a:r>
          </a:p>
          <a:p>
            <a:pPr lvl="1" eaLnBrk="1" hangingPunct="1">
              <a:lnSpc>
                <a:spcPct val="130000"/>
              </a:lnSpc>
              <a:spcBef>
                <a:spcPct val="50000"/>
              </a:spcBef>
            </a:pPr>
            <a:r>
              <a:rPr lang="en-US" altLang="zh-CN"/>
              <a:t>import java.awt.geom.*;</a:t>
            </a:r>
          </a:p>
          <a:p>
            <a:pPr lvl="1" eaLnBrk="1" hangingPunct="1">
              <a:lnSpc>
                <a:spcPct val="130000"/>
              </a:lnSpc>
              <a:spcBef>
                <a:spcPct val="50000"/>
              </a:spcBef>
            </a:pPr>
            <a:r>
              <a:rPr lang="en-US" altLang="zh-CN"/>
              <a:t>import java.awt.font.*;</a:t>
            </a:r>
          </a:p>
          <a:p>
            <a:pPr lvl="1" eaLnBrk="1" hangingPunct="1">
              <a:lnSpc>
                <a:spcPct val="130000"/>
              </a:lnSpc>
              <a:spcBef>
                <a:spcPct val="50000"/>
              </a:spcBef>
            </a:pPr>
            <a:r>
              <a:rPr lang="en-US" altLang="zh-CN"/>
              <a:t>import java.awt.image.*;</a:t>
            </a:r>
          </a:p>
          <a:p>
            <a:pPr lvl="1" eaLnBrk="1" hangingPunct="1">
              <a:lnSpc>
                <a:spcPct val="130000"/>
              </a:lnSpc>
              <a:spcBef>
                <a:spcPct val="50000"/>
              </a:spcBef>
            </a:pPr>
            <a:r>
              <a:rPr lang="en-US" altLang="zh-CN"/>
              <a:t>import java.net.*;</a:t>
            </a:r>
          </a:p>
        </p:txBody>
      </p:sp>
    </p:spTree>
  </p:cSld>
  <p:clrMapOvr>
    <a:masterClrMapping/>
  </p:clrMapOvr>
  <p:transition>
    <p:zoom dir="in"/>
  </p:transition>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9778" name="Text Box 2"/>
          <p:cNvSpPr txBox="1">
            <a:spLocks noChangeArrowheads="1"/>
          </p:cNvSpPr>
          <p:nvPr/>
        </p:nvSpPr>
        <p:spPr bwMode="auto">
          <a:xfrm>
            <a:off x="609600" y="468313"/>
            <a:ext cx="8355013" cy="562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pPr>
            <a:r>
              <a:rPr lang="en-US" altLang="zh-CN"/>
              <a:t>public class GUIImage extends Applet </a:t>
            </a:r>
          </a:p>
          <a:p>
            <a:pPr eaLnBrk="1" hangingPunct="1">
              <a:lnSpc>
                <a:spcPct val="138000"/>
              </a:lnSpc>
            </a:pPr>
            <a:r>
              <a:rPr lang="en-US" altLang="zh-CN"/>
              <a:t>{</a:t>
            </a:r>
          </a:p>
          <a:p>
            <a:pPr eaLnBrk="1" hangingPunct="1">
              <a:lnSpc>
                <a:spcPct val="138000"/>
              </a:lnSpc>
            </a:pPr>
            <a:r>
              <a:rPr lang="en-US" altLang="zh-CN"/>
              <a:t>     public void paint(Graphics oldg) </a:t>
            </a:r>
          </a:p>
          <a:p>
            <a:pPr eaLnBrk="1" hangingPunct="1">
              <a:lnSpc>
                <a:spcPct val="138000"/>
              </a:lnSpc>
            </a:pPr>
            <a:r>
              <a:rPr lang="en-US" altLang="zh-CN"/>
              <a:t>     {</a:t>
            </a:r>
          </a:p>
          <a:p>
            <a:pPr eaLnBrk="1" hangingPunct="1">
              <a:lnSpc>
                <a:spcPct val="138000"/>
              </a:lnSpc>
            </a:pPr>
            <a:r>
              <a:rPr lang="en-US" altLang="zh-CN"/>
              <a:t>	Graphics2D g = (Graphics2D)oldg;</a:t>
            </a:r>
          </a:p>
          <a:p>
            <a:pPr eaLnBrk="1" hangingPunct="1">
              <a:lnSpc>
                <a:spcPct val="138000"/>
              </a:lnSpc>
            </a:pPr>
            <a:r>
              <a:rPr lang="en-US" altLang="zh-CN"/>
              <a:t>	try</a:t>
            </a:r>
          </a:p>
          <a:p>
            <a:pPr eaLnBrk="1" hangingPunct="1">
              <a:lnSpc>
                <a:spcPct val="138000"/>
              </a:lnSpc>
            </a:pPr>
            <a:r>
              <a:rPr lang="en-US" altLang="zh-CN"/>
              <a:t>	{</a:t>
            </a:r>
          </a:p>
          <a:p>
            <a:pPr eaLnBrk="1" hangingPunct="1">
              <a:lnSpc>
                <a:spcPct val="138000"/>
              </a:lnSpc>
            </a:pPr>
            <a:r>
              <a:rPr lang="en-US" altLang="zh-CN"/>
              <a:t>		</a:t>
            </a:r>
            <a:r>
              <a:rPr lang="en-US" altLang="zh-CN" sz="2000"/>
              <a:t>URL imgURL = new URL(getDocumentBase(),"sample.gif");</a:t>
            </a:r>
          </a:p>
          <a:p>
            <a:pPr eaLnBrk="1" hangingPunct="1">
              <a:lnSpc>
                <a:spcPct val="138000"/>
              </a:lnSpc>
            </a:pPr>
            <a:r>
              <a:rPr lang="en-US" altLang="zh-CN"/>
              <a:t>		Image img = getImage(imgURL);</a:t>
            </a:r>
          </a:p>
          <a:p>
            <a:pPr eaLnBrk="1" hangingPunct="1">
              <a:lnSpc>
                <a:spcPct val="138000"/>
              </a:lnSpc>
            </a:pPr>
            <a:r>
              <a:rPr lang="en-US" altLang="zh-CN"/>
              <a:t>		int h = img.getHeight(this);</a:t>
            </a:r>
          </a:p>
          <a:p>
            <a:pPr eaLnBrk="1" hangingPunct="1">
              <a:lnSpc>
                <a:spcPct val="138000"/>
              </a:lnSpc>
            </a:pPr>
            <a:r>
              <a:rPr lang="en-US" altLang="zh-CN"/>
              <a:t>		int w = img.getWidth(this);</a:t>
            </a:r>
          </a:p>
        </p:txBody>
      </p:sp>
    </p:spTree>
  </p:cSld>
  <p:clrMapOvr>
    <a:masterClrMapping/>
  </p:clrMapOvr>
  <p:transition>
    <p:zoom dir="in"/>
  </p:transition>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02" name="Text Box 2"/>
          <p:cNvSpPr txBox="1">
            <a:spLocks noChangeArrowheads="1"/>
          </p:cNvSpPr>
          <p:nvPr/>
        </p:nvSpPr>
        <p:spPr bwMode="auto">
          <a:xfrm>
            <a:off x="593725" y="457200"/>
            <a:ext cx="84740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a:t>	//</a:t>
            </a:r>
            <a:r>
              <a:rPr lang="zh-CN" altLang="en-US"/>
              <a:t>构造缓冲图像对象</a:t>
            </a:r>
          </a:p>
          <a:p>
            <a:pPr eaLnBrk="1" hangingPunct="1">
              <a:lnSpc>
                <a:spcPct val="140000"/>
              </a:lnSpc>
            </a:pPr>
            <a:r>
              <a:rPr lang="zh-CN" altLang="en-US"/>
              <a:t>	</a:t>
            </a:r>
            <a:r>
              <a:rPr lang="en-US" altLang="zh-CN"/>
              <a:t>BufferedImage buf = new BufferedImage(w,h,BufferedImage.TYPE_INT_ARGB);</a:t>
            </a:r>
          </a:p>
          <a:p>
            <a:pPr eaLnBrk="1" hangingPunct="1">
              <a:lnSpc>
                <a:spcPct val="140000"/>
              </a:lnSpc>
            </a:pPr>
            <a:r>
              <a:rPr lang="en-US" altLang="zh-CN"/>
              <a:t>	//</a:t>
            </a:r>
            <a:r>
              <a:rPr lang="zh-CN" altLang="en-US"/>
              <a:t>放入临时图形类</a:t>
            </a:r>
          </a:p>
          <a:p>
            <a:pPr eaLnBrk="1" hangingPunct="1">
              <a:lnSpc>
                <a:spcPct val="140000"/>
              </a:lnSpc>
            </a:pPr>
            <a:r>
              <a:rPr lang="zh-CN" altLang="en-US"/>
              <a:t>	</a:t>
            </a:r>
            <a:r>
              <a:rPr lang="en-US" altLang="zh-CN"/>
              <a:t>Graphics tmpG = buf.createGraphics();</a:t>
            </a:r>
          </a:p>
          <a:p>
            <a:pPr eaLnBrk="1" hangingPunct="1">
              <a:lnSpc>
                <a:spcPct val="140000"/>
              </a:lnSpc>
            </a:pPr>
            <a:r>
              <a:rPr lang="en-US" altLang="zh-CN"/>
              <a:t>	tmpG.drawImage(img,10,10,this);</a:t>
            </a:r>
          </a:p>
          <a:p>
            <a:pPr eaLnBrk="1" hangingPunct="1">
              <a:lnSpc>
                <a:spcPct val="140000"/>
              </a:lnSpc>
            </a:pPr>
            <a:r>
              <a:rPr lang="en-US" altLang="zh-CN"/>
              <a:t>	g.drawImage(buf,10,20,this);</a:t>
            </a:r>
          </a:p>
          <a:p>
            <a:pPr eaLnBrk="1" hangingPunct="1">
              <a:lnSpc>
                <a:spcPct val="140000"/>
              </a:lnSpc>
            </a:pPr>
            <a:r>
              <a:rPr lang="en-US" altLang="zh-CN"/>
              <a:t>	//</a:t>
            </a:r>
            <a:r>
              <a:rPr lang="zh-CN" altLang="en-US"/>
              <a:t>设置透明颜色对象              </a:t>
            </a:r>
          </a:p>
          <a:p>
            <a:pPr eaLnBrk="1" hangingPunct="1">
              <a:lnSpc>
                <a:spcPct val="140000"/>
              </a:lnSpc>
            </a:pPr>
            <a:r>
              <a:rPr lang="zh-CN" altLang="en-US"/>
              <a:t>	</a:t>
            </a:r>
            <a:r>
              <a:rPr lang="en-US" altLang="zh-CN"/>
              <a:t>Color transBlue = new Color(0,0,255,100);</a:t>
            </a:r>
          </a:p>
          <a:p>
            <a:pPr eaLnBrk="1" hangingPunct="1">
              <a:lnSpc>
                <a:spcPct val="140000"/>
              </a:lnSpc>
            </a:pPr>
            <a:r>
              <a:rPr lang="en-US" altLang="zh-CN"/>
              <a:t>	g.setColor(transBlue);</a:t>
            </a:r>
          </a:p>
          <a:p>
            <a:pPr eaLnBrk="1" hangingPunct="1">
              <a:lnSpc>
                <a:spcPct val="140000"/>
              </a:lnSpc>
            </a:pPr>
            <a:r>
              <a:rPr lang="en-US" altLang="zh-CN"/>
              <a:t>	GeneralPath path = new GeneralPath();</a:t>
            </a:r>
          </a:p>
        </p:txBody>
      </p:sp>
    </p:spTree>
  </p:cSld>
  <p:clrMapOvr>
    <a:masterClrMapping/>
  </p:clrMapOvr>
  <p:transition>
    <p:zoom dir="in"/>
  </p:transition>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1826" name="Text Box 2"/>
          <p:cNvSpPr txBox="1">
            <a:spLocks noChangeArrowheads="1"/>
          </p:cNvSpPr>
          <p:nvPr/>
        </p:nvSpPr>
        <p:spPr bwMode="auto">
          <a:xfrm>
            <a:off x="746125" y="512763"/>
            <a:ext cx="7612063" cy="527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8000"/>
              </a:lnSpc>
            </a:pPr>
            <a:r>
              <a:rPr lang="en-US" altLang="zh-CN"/>
              <a:t>	path.moveTo(60,0);</a:t>
            </a:r>
          </a:p>
          <a:p>
            <a:pPr eaLnBrk="1" hangingPunct="1">
              <a:lnSpc>
                <a:spcPct val="158000"/>
              </a:lnSpc>
            </a:pPr>
            <a:r>
              <a:rPr lang="en-US" altLang="zh-CN"/>
              <a:t>	path.lineTo(50,100);</a:t>
            </a:r>
          </a:p>
          <a:p>
            <a:pPr eaLnBrk="1" hangingPunct="1">
              <a:lnSpc>
                <a:spcPct val="158000"/>
              </a:lnSpc>
            </a:pPr>
            <a:r>
              <a:rPr lang="en-US" altLang="zh-CN"/>
              <a:t>	path.curveTo(160,230,240,140,200,100);</a:t>
            </a:r>
          </a:p>
          <a:p>
            <a:pPr eaLnBrk="1" hangingPunct="1">
              <a:lnSpc>
                <a:spcPct val="158000"/>
              </a:lnSpc>
            </a:pPr>
            <a:r>
              <a:rPr lang="en-US" altLang="zh-CN"/>
              <a:t>	g.fill(path);</a:t>
            </a:r>
          </a:p>
          <a:p>
            <a:pPr eaLnBrk="1" hangingPunct="1">
              <a:lnSpc>
                <a:spcPct val="158000"/>
              </a:lnSpc>
            </a:pPr>
            <a:r>
              <a:rPr lang="en-US" altLang="zh-CN"/>
              <a:t>	transBlue = new Color(0,0,255,240);</a:t>
            </a:r>
          </a:p>
          <a:p>
            <a:pPr eaLnBrk="1" hangingPunct="1">
              <a:lnSpc>
                <a:spcPct val="158000"/>
              </a:lnSpc>
            </a:pPr>
            <a:r>
              <a:rPr lang="en-US" altLang="zh-CN"/>
              <a:t>	g.fill(new Ellipse2D.Float(100,100,50,50));</a:t>
            </a:r>
          </a:p>
          <a:p>
            <a:pPr eaLnBrk="1" hangingPunct="1">
              <a:lnSpc>
                <a:spcPct val="158000"/>
              </a:lnSpc>
            </a:pPr>
            <a:r>
              <a:rPr lang="en-US" altLang="zh-CN"/>
              <a:t>	Rectangle2D rect = new Rectangle2D.Float(0,0,h,w);</a:t>
            </a:r>
          </a:p>
          <a:p>
            <a:pPr eaLnBrk="1" hangingPunct="1">
              <a:lnSpc>
                <a:spcPct val="158000"/>
              </a:lnSpc>
            </a:pPr>
            <a:r>
              <a:rPr lang="en-US" altLang="zh-CN"/>
              <a:t>	//</a:t>
            </a:r>
            <a:r>
              <a:rPr lang="zh-CN" altLang="en-US"/>
              <a:t>图片填充</a:t>
            </a:r>
          </a:p>
          <a:p>
            <a:pPr eaLnBrk="1" hangingPunct="1">
              <a:lnSpc>
                <a:spcPct val="158000"/>
              </a:lnSpc>
            </a:pPr>
            <a:r>
              <a:rPr lang="zh-CN" altLang="en-US"/>
              <a:t>	</a:t>
            </a:r>
            <a:r>
              <a:rPr lang="en-US" altLang="zh-CN"/>
              <a:t>TexturePaint t = new TexturePaint(buf,rect);</a:t>
            </a:r>
          </a:p>
        </p:txBody>
      </p:sp>
    </p:spTree>
  </p:cSld>
  <p:clrMapOvr>
    <a:masterClrMapping/>
  </p:clrMapOvr>
  <p:transition>
    <p:zoom dir="in"/>
  </p:transition>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2850" name="Text Box 2"/>
          <p:cNvSpPr txBox="1">
            <a:spLocks noChangeArrowheads="1"/>
          </p:cNvSpPr>
          <p:nvPr/>
        </p:nvSpPr>
        <p:spPr bwMode="auto">
          <a:xfrm>
            <a:off x="990600" y="444500"/>
            <a:ext cx="7700963" cy="567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70000"/>
              </a:lnSpc>
            </a:pPr>
            <a:r>
              <a:rPr lang="en-US" altLang="zh-CN"/>
              <a:t>	g.setPaint(t);</a:t>
            </a:r>
          </a:p>
          <a:p>
            <a:pPr eaLnBrk="1" hangingPunct="1">
              <a:lnSpc>
                <a:spcPct val="170000"/>
              </a:lnSpc>
            </a:pPr>
            <a:r>
              <a:rPr lang="en-US" altLang="zh-CN"/>
              <a:t>	g.fill(new Ellipse2D.Float(100,50,60,60));</a:t>
            </a:r>
          </a:p>
          <a:p>
            <a:pPr eaLnBrk="1" hangingPunct="1">
              <a:lnSpc>
                <a:spcPct val="170000"/>
              </a:lnSpc>
            </a:pPr>
            <a:r>
              <a:rPr lang="en-US" altLang="zh-CN"/>
              <a:t>	}</a:t>
            </a:r>
          </a:p>
          <a:p>
            <a:pPr eaLnBrk="1" hangingPunct="1">
              <a:lnSpc>
                <a:spcPct val="170000"/>
              </a:lnSpc>
            </a:pPr>
            <a:r>
              <a:rPr lang="en-US" altLang="zh-CN"/>
              <a:t>	catch(Exception e)</a:t>
            </a:r>
          </a:p>
          <a:p>
            <a:pPr eaLnBrk="1" hangingPunct="1">
              <a:lnSpc>
                <a:spcPct val="170000"/>
              </a:lnSpc>
            </a:pPr>
            <a:r>
              <a:rPr lang="en-US" altLang="zh-CN"/>
              <a:t>	{</a:t>
            </a:r>
          </a:p>
          <a:p>
            <a:pPr eaLnBrk="1" hangingPunct="1">
              <a:lnSpc>
                <a:spcPct val="170000"/>
              </a:lnSpc>
            </a:pPr>
            <a:r>
              <a:rPr lang="en-US" altLang="zh-CN"/>
              <a:t>		System.out.println("Error:" + e.getMessage());</a:t>
            </a:r>
          </a:p>
          <a:p>
            <a:pPr eaLnBrk="1" hangingPunct="1">
              <a:lnSpc>
                <a:spcPct val="170000"/>
              </a:lnSpc>
            </a:pPr>
            <a:r>
              <a:rPr lang="en-US" altLang="zh-CN"/>
              <a:t>	}</a:t>
            </a:r>
          </a:p>
          <a:p>
            <a:pPr eaLnBrk="1" hangingPunct="1">
              <a:lnSpc>
                <a:spcPct val="170000"/>
              </a:lnSpc>
            </a:pPr>
            <a:r>
              <a:rPr lang="en-US" altLang="zh-CN"/>
              <a:t>       }</a:t>
            </a:r>
          </a:p>
          <a:p>
            <a:pPr eaLnBrk="1" hangingPunct="1">
              <a:lnSpc>
                <a:spcPct val="170000"/>
              </a:lnSpc>
            </a:pPr>
            <a:r>
              <a:rPr lang="en-US" altLang="zh-CN"/>
              <a:t>}</a:t>
            </a:r>
          </a:p>
        </p:txBody>
      </p:sp>
    </p:spTree>
  </p:cSld>
  <p:clrMapOvr>
    <a:masterClrMapping/>
  </p:clrMapOvr>
  <p:transition>
    <p:zoom dir="in"/>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7874" name="Rectangle 4"/>
          <p:cNvSpPr>
            <a:spLocks noChangeArrowheads="1"/>
          </p:cNvSpPr>
          <p:nvPr/>
        </p:nvSpPr>
        <p:spPr bwMode="auto">
          <a:xfrm>
            <a:off x="3917950" y="868363"/>
            <a:ext cx="1308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习   题</a:t>
            </a:r>
          </a:p>
        </p:txBody>
      </p:sp>
      <p:sp>
        <p:nvSpPr>
          <p:cNvPr id="207875" name="Text Box 5"/>
          <p:cNvSpPr txBox="1">
            <a:spLocks noChangeArrowheads="1"/>
          </p:cNvSpPr>
          <p:nvPr/>
        </p:nvSpPr>
        <p:spPr bwMode="auto">
          <a:xfrm>
            <a:off x="898525" y="1803400"/>
            <a:ext cx="7396163"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80000"/>
              </a:lnSpc>
            </a:pPr>
            <a:r>
              <a:rPr lang="en-US" altLang="zh-CN"/>
              <a:t>1. </a:t>
            </a:r>
            <a:r>
              <a:rPr lang="zh-CN" altLang="en-US"/>
              <a:t>简述</a:t>
            </a:r>
            <a:r>
              <a:rPr lang="en-US" altLang="zh-CN"/>
              <a:t>Java</a:t>
            </a:r>
            <a:r>
              <a:rPr lang="zh-CN" altLang="en-US"/>
              <a:t>的特点。</a:t>
            </a:r>
          </a:p>
          <a:p>
            <a:pPr eaLnBrk="1" hangingPunct="1">
              <a:lnSpc>
                <a:spcPct val="180000"/>
              </a:lnSpc>
            </a:pPr>
            <a:r>
              <a:rPr lang="en-US" altLang="zh-CN"/>
              <a:t>2. </a:t>
            </a:r>
            <a:r>
              <a:rPr lang="zh-CN" altLang="en-US"/>
              <a:t>简述</a:t>
            </a:r>
            <a:r>
              <a:rPr lang="en-US" altLang="zh-CN"/>
              <a:t>Java</a:t>
            </a:r>
            <a:r>
              <a:rPr lang="zh-CN" altLang="en-US"/>
              <a:t>的分类情况。</a:t>
            </a:r>
          </a:p>
          <a:p>
            <a:pPr eaLnBrk="1" hangingPunct="1">
              <a:lnSpc>
                <a:spcPct val="180000"/>
              </a:lnSpc>
            </a:pPr>
            <a:r>
              <a:rPr lang="en-US" altLang="zh-CN"/>
              <a:t>3. </a:t>
            </a:r>
            <a:r>
              <a:rPr lang="zh-CN" altLang="en-US"/>
              <a:t>进行</a:t>
            </a:r>
            <a:r>
              <a:rPr lang="en-US" altLang="zh-CN"/>
              <a:t>Java</a:t>
            </a:r>
            <a:r>
              <a:rPr lang="zh-CN" altLang="en-US"/>
              <a:t>环境的安装和配置。</a:t>
            </a:r>
          </a:p>
          <a:p>
            <a:pPr eaLnBrk="1" hangingPunct="1">
              <a:lnSpc>
                <a:spcPct val="180000"/>
              </a:lnSpc>
            </a:pPr>
            <a:r>
              <a:rPr lang="en-US" altLang="zh-CN"/>
              <a:t>4. </a:t>
            </a:r>
            <a:r>
              <a:rPr lang="zh-CN" altLang="en-US"/>
              <a:t>编写应用程序，屏幕上输出“欢迎来到</a:t>
            </a:r>
            <a:r>
              <a:rPr lang="en-US" altLang="zh-CN"/>
              <a:t>Java</a:t>
            </a:r>
            <a:r>
              <a:rPr lang="zh-CN" altLang="en-US"/>
              <a:t>世界！”。</a:t>
            </a:r>
          </a:p>
          <a:p>
            <a:pPr eaLnBrk="1" hangingPunct="1">
              <a:lnSpc>
                <a:spcPct val="180000"/>
              </a:lnSpc>
            </a:pPr>
            <a:r>
              <a:rPr lang="en-US" altLang="zh-CN"/>
              <a:t>5. </a:t>
            </a:r>
            <a:r>
              <a:rPr lang="zh-CN" altLang="en-US"/>
              <a:t>编写</a:t>
            </a:r>
            <a:r>
              <a:rPr lang="en-US" altLang="zh-CN"/>
              <a:t>Applet</a:t>
            </a:r>
            <a:r>
              <a:rPr lang="zh-CN" altLang="en-US"/>
              <a:t>，输出“欢迎来到</a:t>
            </a:r>
            <a:r>
              <a:rPr lang="en-US" altLang="zh-CN"/>
              <a:t>Java</a:t>
            </a:r>
            <a:r>
              <a:rPr lang="zh-CN" altLang="en-US"/>
              <a:t>世界！”。</a:t>
            </a:r>
          </a:p>
        </p:txBody>
      </p:sp>
    </p:spTree>
  </p:cSld>
  <p:clrMapOvr>
    <a:masterClrMapping/>
  </p:clrMapOvr>
  <p:transition>
    <p:blinds/>
  </p:transition>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3" name="Rectangle 2"/>
          <p:cNvSpPr>
            <a:spLocks noChangeArrowheads="1"/>
          </p:cNvSpPr>
          <p:nvPr/>
        </p:nvSpPr>
        <p:spPr bwMode="auto">
          <a:xfrm>
            <a:off x="1905000" y="5410200"/>
            <a:ext cx="492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5.6  </a:t>
            </a:r>
            <a:r>
              <a:rPr lang="zh-CN" altLang="en-US"/>
              <a:t>通过</a:t>
            </a:r>
            <a:r>
              <a:rPr lang="en-US" altLang="zh-CN"/>
              <a:t>Graphics2D</a:t>
            </a:r>
            <a:r>
              <a:rPr lang="zh-CN" altLang="en-US"/>
              <a:t>对象绘制图像</a:t>
            </a:r>
          </a:p>
        </p:txBody>
      </p:sp>
      <p:graphicFrame>
        <p:nvGraphicFramePr>
          <p:cNvPr id="66562" name="Object 3"/>
          <p:cNvGraphicFramePr>
            <a:graphicFrameLocks noChangeAspect="1"/>
          </p:cNvGraphicFramePr>
          <p:nvPr/>
        </p:nvGraphicFramePr>
        <p:xfrm>
          <a:off x="2455863" y="685800"/>
          <a:ext cx="4232275" cy="4724400"/>
        </p:xfrm>
        <a:graphic>
          <a:graphicData uri="http://schemas.openxmlformats.org/presentationml/2006/ole">
            <mc:AlternateContent xmlns:mc="http://schemas.openxmlformats.org/markup-compatibility/2006">
              <mc:Choice xmlns:v="urn:schemas-microsoft-com:vml" Requires="v">
                <p:oleObj spid="_x0000_s66565" name="Bitmap Image" r:id="rId3" imgW="1684166" imgH="1874682" progId="Paint.Picture">
                  <p:embed/>
                </p:oleObj>
              </mc:Choice>
              <mc:Fallback>
                <p:oleObj name="Bitmap Image" r:id="rId3" imgW="1684166" imgH="1874682"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5863" y="685800"/>
                        <a:ext cx="4232275" cy="472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564" name="AutoShape 4">
            <a:hlinkClick r:id="" action="ppaction://hlinkshowjump?jump=firstslide" highlightClick="1"/>
          </p:cNvPr>
          <p:cNvSpPr>
            <a:spLocks noChangeArrowheads="1"/>
          </p:cNvSpPr>
          <p:nvPr/>
        </p:nvSpPr>
        <p:spPr bwMode="auto">
          <a:xfrm>
            <a:off x="8305800" y="6324600"/>
            <a:ext cx="838200" cy="5334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3874" name="Rectangle 2"/>
          <p:cNvSpPr>
            <a:spLocks noChangeArrowheads="1"/>
          </p:cNvSpPr>
          <p:nvPr/>
        </p:nvSpPr>
        <p:spPr bwMode="auto">
          <a:xfrm>
            <a:off x="3867150" y="685800"/>
            <a:ext cx="1409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习    题</a:t>
            </a:r>
          </a:p>
        </p:txBody>
      </p:sp>
      <p:sp>
        <p:nvSpPr>
          <p:cNvPr id="463875" name="Text Box 3"/>
          <p:cNvSpPr txBox="1">
            <a:spLocks noChangeArrowheads="1"/>
          </p:cNvSpPr>
          <p:nvPr/>
        </p:nvSpPr>
        <p:spPr bwMode="auto">
          <a:xfrm>
            <a:off x="304800" y="1371600"/>
            <a:ext cx="86106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1. </a:t>
            </a:r>
            <a:r>
              <a:rPr lang="zh-CN" altLang="en-US"/>
              <a:t>使用</a:t>
            </a:r>
            <a:r>
              <a:rPr lang="en-US" altLang="zh-CN"/>
              <a:t>Graphics</a:t>
            </a:r>
            <a:r>
              <a:rPr lang="zh-CN" altLang="en-US"/>
              <a:t>类进行图形绘制，要求绘制深蓝色矩形和红色椭圆形，然后分别进行填充。</a:t>
            </a:r>
          </a:p>
          <a:p>
            <a:pPr eaLnBrk="1" hangingPunct="1">
              <a:lnSpc>
                <a:spcPct val="150000"/>
              </a:lnSpc>
              <a:spcBef>
                <a:spcPct val="50000"/>
              </a:spcBef>
            </a:pPr>
            <a:r>
              <a:rPr lang="zh-CN" altLang="en-US"/>
              <a:t>        </a:t>
            </a:r>
            <a:r>
              <a:rPr lang="en-US" altLang="zh-CN"/>
              <a:t>2. </a:t>
            </a:r>
            <a:r>
              <a:rPr lang="zh-CN" altLang="en-US"/>
              <a:t>使用</a:t>
            </a:r>
            <a:r>
              <a:rPr lang="en-US" altLang="zh-CN"/>
              <a:t>Graphics2D</a:t>
            </a:r>
            <a:r>
              <a:rPr lang="zh-CN" altLang="en-US"/>
              <a:t>类绘制粉红色到蓝色的渐变，填充到圆角矩形、多边形，笔画宽度为</a:t>
            </a:r>
            <a:r>
              <a:rPr lang="en-US" altLang="zh-CN"/>
              <a:t>10</a:t>
            </a:r>
            <a:r>
              <a:rPr lang="zh-CN" altLang="en-US"/>
              <a:t>。</a:t>
            </a:r>
          </a:p>
          <a:p>
            <a:pPr eaLnBrk="1" hangingPunct="1">
              <a:lnSpc>
                <a:spcPct val="150000"/>
              </a:lnSpc>
              <a:spcBef>
                <a:spcPct val="50000"/>
              </a:spcBef>
            </a:pPr>
            <a:r>
              <a:rPr lang="zh-CN" altLang="en-US"/>
              <a:t>        </a:t>
            </a:r>
            <a:r>
              <a:rPr lang="en-US" altLang="zh-CN"/>
              <a:t>3. </a:t>
            </a:r>
            <a:r>
              <a:rPr lang="zh-CN" altLang="en-US"/>
              <a:t>绘制文本“欢迎来到</a:t>
            </a:r>
            <a:r>
              <a:rPr lang="en-US" altLang="zh-CN"/>
              <a:t>Java</a:t>
            </a:r>
            <a:r>
              <a:rPr lang="zh-CN" altLang="en-US"/>
              <a:t>世界”，其中“欢迎来到”为蓝色显示，而“</a:t>
            </a:r>
            <a:r>
              <a:rPr lang="en-US" altLang="zh-CN"/>
              <a:t>Java</a:t>
            </a:r>
            <a:r>
              <a:rPr lang="zh-CN" altLang="en-US"/>
              <a:t>世界”为橙色显示，文本用矩形框起来，底色为黄色。</a:t>
            </a:r>
          </a:p>
          <a:p>
            <a:pPr eaLnBrk="1" hangingPunct="1">
              <a:lnSpc>
                <a:spcPct val="150000"/>
              </a:lnSpc>
              <a:spcBef>
                <a:spcPct val="50000"/>
              </a:spcBef>
            </a:pPr>
            <a:r>
              <a:rPr lang="zh-CN" altLang="en-US"/>
              <a:t>        </a:t>
            </a:r>
            <a:r>
              <a:rPr lang="en-US" altLang="zh-CN"/>
              <a:t>4. </a:t>
            </a:r>
            <a:r>
              <a:rPr lang="zh-CN" altLang="en-US"/>
              <a:t>画一个三角形区域，然后用图片进行填充。</a:t>
            </a:r>
          </a:p>
        </p:txBody>
      </p:sp>
      <p:sp>
        <p:nvSpPr>
          <p:cNvPr id="463876" name="AutoShape 4">
            <a:hlinkClick r:id="" action="ppaction://hlinkshowjump?jump=firstslide" highlightClick="1"/>
          </p:cNvPr>
          <p:cNvSpPr>
            <a:spLocks noChangeArrowheads="1"/>
          </p:cNvSpPr>
          <p:nvPr/>
        </p:nvSpPr>
        <p:spPr bwMode="auto">
          <a:xfrm>
            <a:off x="8305800" y="6324600"/>
            <a:ext cx="838200" cy="5334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4898" name="Text Box 2"/>
          <p:cNvSpPr txBox="1">
            <a:spLocks noChangeArrowheads="1"/>
          </p:cNvSpPr>
          <p:nvPr/>
        </p:nvSpPr>
        <p:spPr bwMode="auto">
          <a:xfrm>
            <a:off x="1828800" y="990600"/>
            <a:ext cx="5597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4000">
                <a:latin typeface="华文行楷" pitchFamily="2" charset="-122"/>
                <a:ea typeface="华文行楷" pitchFamily="2" charset="-122"/>
              </a:rPr>
              <a:t>第</a:t>
            </a:r>
            <a:r>
              <a:rPr lang="en-US" altLang="zh-CN" sz="4000">
                <a:latin typeface="华文行楷" pitchFamily="2" charset="-122"/>
                <a:ea typeface="华文行楷" pitchFamily="2" charset="-122"/>
              </a:rPr>
              <a:t>6</a:t>
            </a:r>
            <a:r>
              <a:rPr lang="zh-CN" altLang="en-US" sz="4000">
                <a:latin typeface="华文行楷" pitchFamily="2" charset="-122"/>
                <a:ea typeface="华文行楷" pitchFamily="2" charset="-122"/>
              </a:rPr>
              <a:t>章  </a:t>
            </a:r>
            <a:r>
              <a:rPr lang="en-US" altLang="zh-CN" sz="4000">
                <a:latin typeface="华文行楷" pitchFamily="2" charset="-122"/>
                <a:ea typeface="华文行楷" pitchFamily="2" charset="-122"/>
              </a:rPr>
              <a:t>Java</a:t>
            </a:r>
            <a:r>
              <a:rPr lang="zh-CN" altLang="en-US" sz="4000">
                <a:latin typeface="华文行楷" pitchFamily="2" charset="-122"/>
                <a:ea typeface="华文行楷" pitchFamily="2" charset="-122"/>
              </a:rPr>
              <a:t>用户界面技术 </a:t>
            </a:r>
          </a:p>
        </p:txBody>
      </p:sp>
      <p:sp>
        <p:nvSpPr>
          <p:cNvPr id="464899" name="Text Box 3"/>
          <p:cNvSpPr txBox="1">
            <a:spLocks noChangeArrowheads="1"/>
          </p:cNvSpPr>
          <p:nvPr/>
        </p:nvSpPr>
        <p:spPr bwMode="auto">
          <a:xfrm>
            <a:off x="3321050" y="1957388"/>
            <a:ext cx="26416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b="1">
                <a:hlinkClick r:id="rId2" action="ppaction://hlinksldjump"/>
              </a:rPr>
              <a:t>6.1  </a:t>
            </a:r>
            <a:r>
              <a:rPr lang="zh-CN" altLang="en-US" b="1">
                <a:hlinkClick r:id="rId2" action="ppaction://hlinksldjump"/>
              </a:rPr>
              <a:t>用户界面对象 </a:t>
            </a:r>
            <a:endParaRPr lang="zh-CN" altLang="en-US" b="1"/>
          </a:p>
          <a:p>
            <a:pPr eaLnBrk="1" hangingPunct="1">
              <a:lnSpc>
                <a:spcPct val="200000"/>
              </a:lnSpc>
            </a:pPr>
            <a:r>
              <a:rPr lang="en-US" altLang="zh-CN" b="1">
                <a:hlinkClick r:id="rId3" action="ppaction://hlinksldjump"/>
              </a:rPr>
              <a:t>6.2  </a:t>
            </a:r>
            <a:r>
              <a:rPr lang="zh-CN" altLang="en-US" b="1">
                <a:hlinkClick r:id="rId3" action="ppaction://hlinksldjump"/>
              </a:rPr>
              <a:t>布局 </a:t>
            </a:r>
            <a:endParaRPr lang="zh-CN" altLang="en-US" b="1"/>
          </a:p>
          <a:p>
            <a:pPr eaLnBrk="1" hangingPunct="1">
              <a:lnSpc>
                <a:spcPct val="200000"/>
              </a:lnSpc>
            </a:pPr>
            <a:r>
              <a:rPr lang="en-US" altLang="zh-CN" b="1">
                <a:hlinkClick r:id="rId4" action="ppaction://hlinksldjump"/>
              </a:rPr>
              <a:t>6.3  java.swing</a:t>
            </a:r>
            <a:r>
              <a:rPr lang="zh-CN" altLang="en-US" b="1">
                <a:hlinkClick r:id="rId4" action="ppaction://hlinksldjump"/>
              </a:rPr>
              <a:t>包 </a:t>
            </a:r>
            <a:endParaRPr lang="zh-CN" altLang="en-US" b="1"/>
          </a:p>
          <a:p>
            <a:pPr eaLnBrk="1" hangingPunct="1">
              <a:lnSpc>
                <a:spcPct val="200000"/>
              </a:lnSpc>
            </a:pPr>
            <a:r>
              <a:rPr lang="zh-CN" altLang="en-US" b="1">
                <a:ea typeface="黑体" panose="02010609060101010101" pitchFamily="49" charset="-122"/>
                <a:hlinkClick r:id="rId5" action="ppaction://hlinksldjump"/>
              </a:rPr>
              <a:t>习   题</a:t>
            </a:r>
            <a:r>
              <a:rPr lang="zh-CN" altLang="en-US" b="1">
                <a:hlinkClick r:id="rId5" action="ppaction://hlinksldjump"/>
              </a:rPr>
              <a:t> </a:t>
            </a:r>
            <a:endParaRPr lang="zh-CN" altLang="en-US" b="1"/>
          </a:p>
        </p:txBody>
      </p:sp>
      <p:pic>
        <p:nvPicPr>
          <p:cNvPr id="464900" name="Picture 4" descr="E:\课件素材\GIF动画插件1\GIF014.GIF">
            <a:hlinkClick r:id="rId6" action="ppaction://hlinkpres?slideindex=2&amp;slidetitle=PowerPoint 演示文稿"/>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8058150" y="6286500"/>
            <a:ext cx="10858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5922" name="Rectangle 2"/>
          <p:cNvSpPr>
            <a:spLocks noChangeArrowheads="1"/>
          </p:cNvSpPr>
          <p:nvPr/>
        </p:nvSpPr>
        <p:spPr bwMode="auto">
          <a:xfrm>
            <a:off x="2895600" y="762000"/>
            <a:ext cx="3352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6.1  </a:t>
            </a:r>
            <a:r>
              <a:rPr lang="zh-CN" altLang="en-US" sz="3200" b="1"/>
              <a:t>用户界面对象</a:t>
            </a:r>
          </a:p>
        </p:txBody>
      </p:sp>
      <p:sp>
        <p:nvSpPr>
          <p:cNvPr id="465923" name="Text Box 3"/>
          <p:cNvSpPr txBox="1">
            <a:spLocks noChangeArrowheads="1"/>
          </p:cNvSpPr>
          <p:nvPr/>
        </p:nvSpPr>
        <p:spPr bwMode="auto">
          <a:xfrm>
            <a:off x="304800" y="1519238"/>
            <a:ext cx="8610600" cy="472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zh-CN" altLang="en-US"/>
              <a:t>用户界面上经常用到的组件对象有</a:t>
            </a:r>
            <a:r>
              <a:rPr lang="en-US" altLang="zh-CN"/>
              <a:t>Button(</a:t>
            </a:r>
            <a:r>
              <a:rPr lang="zh-CN" altLang="en-US"/>
              <a:t>按钮</a:t>
            </a:r>
            <a:r>
              <a:rPr lang="en-US" altLang="zh-CN"/>
              <a:t>)</a:t>
            </a:r>
            <a:r>
              <a:rPr lang="zh-CN" altLang="en-US"/>
              <a:t>、</a:t>
            </a:r>
            <a:r>
              <a:rPr lang="en-US" altLang="zh-CN"/>
              <a:t>Checkbox(</a:t>
            </a:r>
            <a:r>
              <a:rPr lang="zh-CN" altLang="en-US"/>
              <a:t>复选框</a:t>
            </a:r>
            <a:r>
              <a:rPr lang="en-US" altLang="zh-CN"/>
              <a:t>)</a:t>
            </a:r>
            <a:r>
              <a:rPr lang="zh-CN" altLang="en-US"/>
              <a:t>、</a:t>
            </a:r>
            <a:r>
              <a:rPr lang="en-US" altLang="zh-CN"/>
              <a:t>Choice(</a:t>
            </a:r>
            <a:r>
              <a:rPr lang="zh-CN" altLang="en-US"/>
              <a:t>组合框</a:t>
            </a:r>
            <a:r>
              <a:rPr lang="en-US" altLang="zh-CN"/>
              <a:t>)</a:t>
            </a:r>
            <a:r>
              <a:rPr lang="zh-CN" altLang="en-US"/>
              <a:t>、</a:t>
            </a:r>
            <a:r>
              <a:rPr lang="en-US" altLang="zh-CN"/>
              <a:t>Label(</a:t>
            </a:r>
            <a:r>
              <a:rPr lang="zh-CN" altLang="en-US"/>
              <a:t>标签</a:t>
            </a:r>
            <a:r>
              <a:rPr lang="en-US" altLang="zh-CN"/>
              <a:t>)</a:t>
            </a:r>
            <a:r>
              <a:rPr lang="zh-CN" altLang="en-US"/>
              <a:t>、</a:t>
            </a:r>
            <a:r>
              <a:rPr lang="en-US" altLang="zh-CN"/>
              <a:t>List(</a:t>
            </a:r>
            <a:r>
              <a:rPr lang="zh-CN" altLang="en-US"/>
              <a:t>列表</a:t>
            </a:r>
            <a:r>
              <a:rPr lang="en-US" altLang="zh-CN"/>
              <a:t>)</a:t>
            </a:r>
            <a:r>
              <a:rPr lang="zh-CN" altLang="en-US"/>
              <a:t>、</a:t>
            </a:r>
            <a:r>
              <a:rPr lang="en-US" altLang="zh-CN"/>
              <a:t>Scrollbar(</a:t>
            </a:r>
            <a:r>
              <a:rPr lang="zh-CN" altLang="en-US"/>
              <a:t>滚动条</a:t>
            </a:r>
            <a:r>
              <a:rPr lang="en-US" altLang="zh-CN"/>
              <a:t>)</a:t>
            </a:r>
            <a:r>
              <a:rPr lang="zh-CN" altLang="en-US"/>
              <a:t>、</a:t>
            </a:r>
            <a:r>
              <a:rPr lang="en-US" altLang="zh-CN"/>
              <a:t>TextComponent(TextArea(</a:t>
            </a:r>
            <a:r>
              <a:rPr lang="zh-CN" altLang="en-US"/>
              <a:t>文本区域</a:t>
            </a:r>
            <a:r>
              <a:rPr lang="en-US" altLang="zh-CN"/>
              <a:t>)</a:t>
            </a:r>
            <a:r>
              <a:rPr lang="zh-CN" altLang="en-US"/>
              <a:t>、</a:t>
            </a:r>
            <a:r>
              <a:rPr lang="en-US" altLang="zh-CN"/>
              <a:t>TextField(</a:t>
            </a:r>
            <a:r>
              <a:rPr lang="zh-CN" altLang="en-US"/>
              <a:t>文本框</a:t>
            </a:r>
            <a:r>
              <a:rPr lang="en-US" altLang="zh-CN"/>
              <a:t>))</a:t>
            </a:r>
            <a:r>
              <a:rPr lang="zh-CN" altLang="en-US"/>
              <a:t>和</a:t>
            </a:r>
            <a:r>
              <a:rPr lang="en-US" altLang="zh-CN"/>
              <a:t>Panel(</a:t>
            </a:r>
            <a:r>
              <a:rPr lang="zh-CN" altLang="en-US"/>
              <a:t>面板</a:t>
            </a:r>
            <a:r>
              <a:rPr lang="en-US" altLang="zh-CN"/>
              <a:t>)</a:t>
            </a:r>
            <a:r>
              <a:rPr lang="zh-CN" altLang="en-US"/>
              <a:t>。这些组件类的继承情况如下：</a:t>
            </a:r>
          </a:p>
          <a:p>
            <a:pPr lvl="1" eaLnBrk="1" hangingPunct="1">
              <a:spcBef>
                <a:spcPct val="50000"/>
              </a:spcBef>
            </a:pPr>
            <a:r>
              <a:rPr lang="en-US" altLang="zh-CN"/>
              <a:t>java.lang.Object</a:t>
            </a:r>
          </a:p>
          <a:p>
            <a:pPr lvl="1" eaLnBrk="1" hangingPunct="1">
              <a:spcBef>
                <a:spcPct val="50000"/>
              </a:spcBef>
            </a:pPr>
            <a:r>
              <a:rPr lang="en-US" altLang="zh-CN"/>
              <a:t>  |</a:t>
            </a:r>
          </a:p>
          <a:p>
            <a:pPr lvl="1" eaLnBrk="1" hangingPunct="1">
              <a:spcBef>
                <a:spcPct val="50000"/>
              </a:spcBef>
            </a:pPr>
            <a:r>
              <a:rPr lang="en-US" altLang="zh-CN"/>
              <a:t>  +--java.awt.BorderLayout</a:t>
            </a:r>
          </a:p>
          <a:p>
            <a:pPr lvl="1" eaLnBrk="1" hangingPunct="1">
              <a:spcBef>
                <a:spcPct val="50000"/>
              </a:spcBef>
            </a:pPr>
            <a:r>
              <a:rPr lang="en-US" altLang="zh-CN"/>
              <a:t>  +--java.awt.FlowLayout</a:t>
            </a:r>
          </a:p>
          <a:p>
            <a:pPr lvl="1" eaLnBrk="1" hangingPunct="1">
              <a:spcBef>
                <a:spcPct val="50000"/>
              </a:spcBef>
            </a:pPr>
            <a:r>
              <a:rPr lang="en-US" altLang="zh-CN"/>
              <a:t>  +--java.awt.Component</a:t>
            </a:r>
          </a:p>
        </p:txBody>
      </p:sp>
    </p:spTree>
  </p:cSld>
  <p:clrMapOvr>
    <a:masterClrMapping/>
  </p:clrMapOvr>
  <p:transition>
    <p:zoom/>
  </p:transition>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6946" name="Text Box 2"/>
          <p:cNvSpPr txBox="1">
            <a:spLocks noChangeArrowheads="1"/>
          </p:cNvSpPr>
          <p:nvPr/>
        </p:nvSpPr>
        <p:spPr bwMode="auto">
          <a:xfrm>
            <a:off x="1447800" y="427038"/>
            <a:ext cx="4668838" cy="611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a:t>            |</a:t>
            </a:r>
          </a:p>
          <a:p>
            <a:pPr eaLnBrk="1" hangingPunct="1">
              <a:lnSpc>
                <a:spcPct val="110000"/>
              </a:lnSpc>
            </a:pPr>
            <a:r>
              <a:rPr lang="en-US" altLang="zh-CN"/>
              <a:t>            +--java.awt.Button</a:t>
            </a:r>
          </a:p>
          <a:p>
            <a:pPr eaLnBrk="1" hangingPunct="1">
              <a:lnSpc>
                <a:spcPct val="110000"/>
              </a:lnSpc>
            </a:pPr>
            <a:r>
              <a:rPr lang="en-US" altLang="zh-CN"/>
              <a:t>            +--java.awt.Canvas</a:t>
            </a:r>
          </a:p>
          <a:p>
            <a:pPr eaLnBrk="1" hangingPunct="1">
              <a:lnSpc>
                <a:spcPct val="110000"/>
              </a:lnSpc>
            </a:pPr>
            <a:r>
              <a:rPr lang="en-US" altLang="zh-CN"/>
              <a:t>	+--java.awt.Checkbox</a:t>
            </a:r>
          </a:p>
          <a:p>
            <a:pPr eaLnBrk="1" hangingPunct="1">
              <a:lnSpc>
                <a:spcPct val="110000"/>
              </a:lnSpc>
            </a:pPr>
            <a:r>
              <a:rPr lang="en-US" altLang="zh-CN"/>
              <a:t>	+--java.awt.Choice</a:t>
            </a:r>
          </a:p>
          <a:p>
            <a:pPr eaLnBrk="1" hangingPunct="1">
              <a:lnSpc>
                <a:spcPct val="110000"/>
              </a:lnSpc>
            </a:pPr>
            <a:r>
              <a:rPr lang="en-US" altLang="zh-CN"/>
              <a:t>	+--java.awt.Container</a:t>
            </a:r>
          </a:p>
          <a:p>
            <a:pPr eaLnBrk="1" hangingPunct="1">
              <a:lnSpc>
                <a:spcPct val="110000"/>
              </a:lnSpc>
            </a:pPr>
            <a:r>
              <a:rPr lang="en-US" altLang="zh-CN"/>
              <a:t>		|</a:t>
            </a:r>
          </a:p>
          <a:p>
            <a:pPr eaLnBrk="1" hangingPunct="1">
              <a:lnSpc>
                <a:spcPct val="110000"/>
              </a:lnSpc>
            </a:pPr>
            <a:r>
              <a:rPr lang="en-US" altLang="zh-CN"/>
              <a:t>	+--java.awt.Panel</a:t>
            </a:r>
          </a:p>
          <a:p>
            <a:pPr eaLnBrk="1" hangingPunct="1">
              <a:lnSpc>
                <a:spcPct val="110000"/>
              </a:lnSpc>
            </a:pPr>
            <a:r>
              <a:rPr lang="en-US" altLang="zh-CN"/>
              <a:t>	+--java.awt.Label</a:t>
            </a:r>
          </a:p>
          <a:p>
            <a:pPr eaLnBrk="1" hangingPunct="1">
              <a:lnSpc>
                <a:spcPct val="110000"/>
              </a:lnSpc>
            </a:pPr>
            <a:r>
              <a:rPr lang="en-US" altLang="zh-CN"/>
              <a:t>	+--java.awt.List</a:t>
            </a:r>
          </a:p>
          <a:p>
            <a:pPr eaLnBrk="1" hangingPunct="1">
              <a:lnSpc>
                <a:spcPct val="110000"/>
              </a:lnSpc>
            </a:pPr>
            <a:r>
              <a:rPr lang="en-US" altLang="zh-CN"/>
              <a:t>	+--java.awt.Scrollbar</a:t>
            </a:r>
          </a:p>
          <a:p>
            <a:pPr eaLnBrk="1" hangingPunct="1">
              <a:lnSpc>
                <a:spcPct val="110000"/>
              </a:lnSpc>
            </a:pPr>
            <a:r>
              <a:rPr lang="en-US" altLang="zh-CN"/>
              <a:t>	+--java.awt.TextComponent</a:t>
            </a:r>
          </a:p>
          <a:p>
            <a:pPr eaLnBrk="1" hangingPunct="1">
              <a:lnSpc>
                <a:spcPct val="110000"/>
              </a:lnSpc>
            </a:pPr>
            <a:r>
              <a:rPr lang="en-US" altLang="zh-CN"/>
              <a:t>	            |</a:t>
            </a:r>
          </a:p>
          <a:p>
            <a:pPr eaLnBrk="1" hangingPunct="1">
              <a:lnSpc>
                <a:spcPct val="110000"/>
              </a:lnSpc>
            </a:pPr>
            <a:r>
              <a:rPr lang="en-US" altLang="zh-CN"/>
              <a:t>          		+--java.awt.TextArea</a:t>
            </a:r>
          </a:p>
          <a:p>
            <a:pPr eaLnBrk="1" hangingPunct="1">
              <a:lnSpc>
                <a:spcPct val="110000"/>
              </a:lnSpc>
            </a:pPr>
            <a:r>
              <a:rPr lang="en-US" altLang="zh-CN"/>
              <a:t>          		+--java.awt.TextField</a:t>
            </a:r>
          </a:p>
        </p:txBody>
      </p:sp>
    </p:spTree>
  </p:cSld>
  <p:clrMapOvr>
    <a:masterClrMapping/>
  </p:clrMapOvr>
  <p:transition>
    <p:zoom/>
  </p:transition>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7970" name="Text Box 2"/>
          <p:cNvSpPr txBox="1">
            <a:spLocks noChangeArrowheads="1"/>
          </p:cNvSpPr>
          <p:nvPr/>
        </p:nvSpPr>
        <p:spPr bwMode="auto">
          <a:xfrm>
            <a:off x="304800" y="512763"/>
            <a:ext cx="8610600" cy="611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6.1.1  </a:t>
            </a:r>
            <a:r>
              <a:rPr lang="zh-CN" altLang="en-US" b="1"/>
              <a:t>按钮</a:t>
            </a:r>
          </a:p>
          <a:p>
            <a:pPr eaLnBrk="1" hangingPunct="1">
              <a:spcBef>
                <a:spcPct val="50000"/>
              </a:spcBef>
            </a:pPr>
            <a:r>
              <a:rPr lang="zh-CN" altLang="en-US"/>
              <a:t>        </a:t>
            </a:r>
            <a:r>
              <a:rPr lang="en-US" altLang="zh-CN"/>
              <a:t>Button</a:t>
            </a:r>
            <a:r>
              <a:rPr lang="zh-CN" altLang="en-US"/>
              <a:t>类创建一个带标签的按钮对象，当按下一个按钮时，可以引发一些事件，包含一系列的动作或操作。例如单击按钮，使得界面颜色发生变化等。它的构造函数以及主要的方法如下：</a:t>
            </a:r>
          </a:p>
          <a:p>
            <a:pPr lvl="1" eaLnBrk="1" hangingPunct="1">
              <a:spcBef>
                <a:spcPct val="50000"/>
              </a:spcBef>
            </a:pPr>
            <a:r>
              <a:rPr lang="en-US" altLang="zh-CN"/>
              <a:t>public Button() </a:t>
            </a:r>
          </a:p>
          <a:p>
            <a:pPr lvl="1" eaLnBrk="1" hangingPunct="1">
              <a:spcBef>
                <a:spcPct val="50000"/>
              </a:spcBef>
            </a:pPr>
            <a:r>
              <a:rPr lang="zh-CN" altLang="en-US"/>
              <a:t>构建一个没有标签的按钮。</a:t>
            </a:r>
          </a:p>
          <a:p>
            <a:pPr lvl="1" eaLnBrk="1" hangingPunct="1">
              <a:spcBef>
                <a:spcPct val="50000"/>
              </a:spcBef>
            </a:pPr>
            <a:r>
              <a:rPr lang="en-US" altLang="zh-CN"/>
              <a:t>public Button(String label) </a:t>
            </a:r>
          </a:p>
          <a:p>
            <a:pPr lvl="1" eaLnBrk="1" hangingPunct="1">
              <a:spcBef>
                <a:spcPct val="50000"/>
              </a:spcBef>
            </a:pPr>
            <a:r>
              <a:rPr lang="zh-CN" altLang="en-US"/>
              <a:t>构建一个显示为</a:t>
            </a:r>
            <a:r>
              <a:rPr lang="en-US" altLang="zh-CN"/>
              <a:t>label</a:t>
            </a:r>
            <a:r>
              <a:rPr lang="zh-CN" altLang="en-US"/>
              <a:t>的按钮。</a:t>
            </a:r>
          </a:p>
          <a:p>
            <a:pPr lvl="1" eaLnBrk="1" hangingPunct="1">
              <a:spcBef>
                <a:spcPct val="50000"/>
              </a:spcBef>
            </a:pPr>
            <a:r>
              <a:rPr lang="en-US" altLang="zh-CN"/>
              <a:t>public void setLabel(String label)</a:t>
            </a:r>
          </a:p>
          <a:p>
            <a:pPr lvl="1" eaLnBrk="1" hangingPunct="1">
              <a:spcBef>
                <a:spcPct val="50000"/>
              </a:spcBef>
            </a:pPr>
            <a:r>
              <a:rPr lang="zh-CN" altLang="en-US"/>
              <a:t>设置显示标签为字符串</a:t>
            </a:r>
            <a:r>
              <a:rPr lang="en-US" altLang="zh-CN"/>
              <a:t>label</a:t>
            </a:r>
            <a:r>
              <a:rPr lang="zh-CN" altLang="en-US"/>
              <a:t>。</a:t>
            </a:r>
          </a:p>
          <a:p>
            <a:pPr lvl="1" eaLnBrk="1" hangingPunct="1">
              <a:spcBef>
                <a:spcPct val="50000"/>
              </a:spcBef>
            </a:pPr>
            <a:r>
              <a:rPr lang="en-US" altLang="zh-CN"/>
              <a:t>public String getLabel()</a:t>
            </a:r>
          </a:p>
          <a:p>
            <a:pPr lvl="1" eaLnBrk="1" hangingPunct="1">
              <a:spcBef>
                <a:spcPct val="50000"/>
              </a:spcBef>
            </a:pPr>
            <a:r>
              <a:rPr lang="zh-CN" altLang="en-US"/>
              <a:t>获取按钮的标签，返回为字符串。</a:t>
            </a:r>
          </a:p>
        </p:txBody>
      </p:sp>
    </p:spTree>
  </p:cSld>
  <p:clrMapOvr>
    <a:masterClrMapping/>
  </p:clrMapOvr>
  <p:transition>
    <p:zoom/>
  </p:transition>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8994" name="Text Box 2"/>
          <p:cNvSpPr txBox="1">
            <a:spLocks noChangeArrowheads="1"/>
          </p:cNvSpPr>
          <p:nvPr/>
        </p:nvSpPr>
        <p:spPr bwMode="auto">
          <a:xfrm>
            <a:off x="304800" y="609600"/>
            <a:ext cx="8610600" cy="604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a:t>
            </a:r>
            <a:r>
              <a:rPr lang="zh-CN" altLang="en-US"/>
              <a:t>例</a:t>
            </a:r>
            <a:r>
              <a:rPr lang="en-US" altLang="zh-CN"/>
              <a:t>6.1】</a:t>
            </a:r>
            <a:r>
              <a:rPr lang="zh-CN" altLang="en-US"/>
              <a:t>测试</a:t>
            </a:r>
            <a:r>
              <a:rPr lang="en-US" altLang="zh-CN"/>
              <a:t>Button</a:t>
            </a:r>
            <a:r>
              <a:rPr lang="zh-CN" altLang="en-US"/>
              <a:t>类的</a:t>
            </a:r>
            <a:r>
              <a:rPr lang="en-US" altLang="zh-CN"/>
              <a:t>Applet</a:t>
            </a:r>
            <a:r>
              <a:rPr lang="zh-CN" altLang="en-US"/>
              <a:t>。用户界面如图</a:t>
            </a:r>
            <a:r>
              <a:rPr lang="en-US" altLang="zh-CN"/>
              <a:t>6.1</a:t>
            </a:r>
            <a:r>
              <a:rPr lang="zh-CN" altLang="en-US"/>
              <a:t>所示。源程序代码如下：</a:t>
            </a:r>
          </a:p>
          <a:p>
            <a:pPr lvl="1" eaLnBrk="1" hangingPunct="1">
              <a:lnSpc>
                <a:spcPct val="80000"/>
              </a:lnSpc>
              <a:spcBef>
                <a:spcPct val="50000"/>
              </a:spcBef>
            </a:pPr>
            <a:r>
              <a:rPr lang="en-US" altLang="zh-CN"/>
              <a:t>//</a:t>
            </a:r>
            <a:r>
              <a:rPr lang="zh-CN" altLang="en-US"/>
              <a:t>程序文件名</a:t>
            </a:r>
            <a:r>
              <a:rPr lang="en-US" altLang="zh-CN"/>
              <a:t>UseButton.java</a:t>
            </a:r>
          </a:p>
          <a:p>
            <a:pPr lvl="1" eaLnBrk="1" hangingPunct="1">
              <a:lnSpc>
                <a:spcPct val="80000"/>
              </a:lnSpc>
              <a:spcBef>
                <a:spcPct val="50000"/>
              </a:spcBef>
            </a:pPr>
            <a:r>
              <a:rPr lang="en-US" altLang="zh-CN"/>
              <a:t>import java.awt.*;</a:t>
            </a:r>
          </a:p>
          <a:p>
            <a:pPr lvl="1" eaLnBrk="1" hangingPunct="1">
              <a:lnSpc>
                <a:spcPct val="80000"/>
              </a:lnSpc>
              <a:spcBef>
                <a:spcPct val="50000"/>
              </a:spcBef>
            </a:pPr>
            <a:r>
              <a:rPr lang="en-US" altLang="zh-CN"/>
              <a:t>import java.applet.*;</a:t>
            </a:r>
          </a:p>
          <a:p>
            <a:pPr lvl="1" eaLnBrk="1" hangingPunct="1">
              <a:lnSpc>
                <a:spcPct val="80000"/>
              </a:lnSpc>
              <a:spcBef>
                <a:spcPct val="50000"/>
              </a:spcBef>
            </a:pPr>
            <a:r>
              <a:rPr lang="en-US" altLang="zh-CN"/>
              <a:t>import java.applet.Applet;</a:t>
            </a:r>
          </a:p>
          <a:p>
            <a:pPr lvl="1" eaLnBrk="1" hangingPunct="1">
              <a:lnSpc>
                <a:spcPct val="80000"/>
              </a:lnSpc>
              <a:spcBef>
                <a:spcPct val="50000"/>
              </a:spcBef>
            </a:pPr>
            <a:endParaRPr lang="en-US" altLang="zh-CN"/>
          </a:p>
          <a:p>
            <a:pPr lvl="1" eaLnBrk="1" hangingPunct="1">
              <a:lnSpc>
                <a:spcPct val="80000"/>
              </a:lnSpc>
              <a:spcBef>
                <a:spcPct val="50000"/>
              </a:spcBef>
            </a:pPr>
            <a:r>
              <a:rPr lang="en-US" altLang="zh-CN"/>
              <a:t>public class UseButton extends Applet</a:t>
            </a:r>
          </a:p>
          <a:p>
            <a:pPr lvl="1" eaLnBrk="1" hangingPunct="1">
              <a:lnSpc>
                <a:spcPct val="80000"/>
              </a:lnSpc>
              <a:spcBef>
                <a:spcPct val="50000"/>
              </a:spcBef>
            </a:pPr>
            <a:r>
              <a:rPr lang="en-US" altLang="zh-CN"/>
              <a:t>{</a:t>
            </a:r>
          </a:p>
          <a:p>
            <a:pPr lvl="1" eaLnBrk="1" hangingPunct="1">
              <a:lnSpc>
                <a:spcPct val="80000"/>
              </a:lnSpc>
              <a:spcBef>
                <a:spcPct val="50000"/>
              </a:spcBef>
            </a:pPr>
            <a:r>
              <a:rPr lang="en-US" altLang="zh-CN"/>
              <a:t>	String str1 = new String();</a:t>
            </a:r>
          </a:p>
          <a:p>
            <a:pPr lvl="1" eaLnBrk="1" hangingPunct="1">
              <a:lnSpc>
                <a:spcPct val="80000"/>
              </a:lnSpc>
              <a:spcBef>
                <a:spcPct val="50000"/>
              </a:spcBef>
            </a:pPr>
            <a:r>
              <a:rPr lang="en-US" altLang="zh-CN"/>
              <a:t>     //</a:t>
            </a:r>
            <a:r>
              <a:rPr lang="zh-CN" altLang="en-US"/>
              <a:t>声明按钮对象</a:t>
            </a:r>
          </a:p>
          <a:p>
            <a:pPr lvl="1" eaLnBrk="1" hangingPunct="1">
              <a:lnSpc>
                <a:spcPct val="80000"/>
              </a:lnSpc>
              <a:spcBef>
                <a:spcPct val="50000"/>
              </a:spcBef>
            </a:pPr>
            <a:r>
              <a:rPr lang="zh-CN" altLang="en-US"/>
              <a:t>	</a:t>
            </a:r>
            <a:r>
              <a:rPr lang="en-US" altLang="zh-CN"/>
              <a:t>Button b1; </a:t>
            </a:r>
          </a:p>
          <a:p>
            <a:pPr lvl="1" eaLnBrk="1" hangingPunct="1">
              <a:lnSpc>
                <a:spcPct val="80000"/>
              </a:lnSpc>
              <a:spcBef>
                <a:spcPct val="50000"/>
              </a:spcBef>
            </a:pPr>
            <a:r>
              <a:rPr lang="en-US" altLang="zh-CN"/>
              <a:t>	Button b2;</a:t>
            </a:r>
          </a:p>
        </p:txBody>
      </p:sp>
    </p:spTree>
  </p:cSld>
  <p:clrMapOvr>
    <a:masterClrMapping/>
  </p:clrMapOvr>
  <p:transition>
    <p:zoom/>
  </p:transition>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0018" name="Text Box 2"/>
          <p:cNvSpPr txBox="1">
            <a:spLocks noChangeArrowheads="1"/>
          </p:cNvSpPr>
          <p:nvPr/>
        </p:nvSpPr>
        <p:spPr bwMode="auto">
          <a:xfrm>
            <a:off x="1355725" y="714375"/>
            <a:ext cx="6030913" cy="531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a:t>	public void init()</a:t>
            </a:r>
          </a:p>
          <a:p>
            <a:pPr eaLnBrk="1" hangingPunct="1">
              <a:lnSpc>
                <a:spcPct val="130000"/>
              </a:lnSpc>
            </a:pPr>
            <a:r>
              <a:rPr lang="en-US" altLang="zh-CN"/>
              <a:t>	{</a:t>
            </a:r>
          </a:p>
          <a:p>
            <a:pPr eaLnBrk="1" hangingPunct="1">
              <a:lnSpc>
                <a:spcPct val="130000"/>
              </a:lnSpc>
            </a:pPr>
            <a:r>
              <a:rPr lang="en-US" altLang="zh-CN"/>
              <a:t>          		//</a:t>
            </a:r>
            <a:r>
              <a:rPr lang="zh-CN" altLang="en-US"/>
              <a:t>构造对象</a:t>
            </a:r>
          </a:p>
          <a:p>
            <a:pPr eaLnBrk="1" hangingPunct="1">
              <a:lnSpc>
                <a:spcPct val="130000"/>
              </a:lnSpc>
            </a:pPr>
            <a:r>
              <a:rPr lang="zh-CN" altLang="en-US"/>
              <a:t>		 </a:t>
            </a:r>
            <a:r>
              <a:rPr lang="en-US" altLang="zh-CN"/>
              <a:t>b1 = new Button();</a:t>
            </a:r>
          </a:p>
          <a:p>
            <a:pPr eaLnBrk="1" hangingPunct="1">
              <a:lnSpc>
                <a:spcPct val="130000"/>
              </a:lnSpc>
            </a:pPr>
            <a:r>
              <a:rPr lang="en-US" altLang="zh-CN"/>
              <a:t>		 b2 = new Button("</a:t>
            </a:r>
            <a:r>
              <a:rPr lang="zh-CN" altLang="en-US"/>
              <a:t>按钮对象</a:t>
            </a:r>
            <a:r>
              <a:rPr lang="en-US" altLang="zh-CN"/>
              <a:t>2");</a:t>
            </a:r>
          </a:p>
          <a:p>
            <a:pPr eaLnBrk="1" hangingPunct="1">
              <a:lnSpc>
                <a:spcPct val="130000"/>
              </a:lnSpc>
            </a:pPr>
            <a:r>
              <a:rPr lang="en-US" altLang="zh-CN"/>
              <a:t>          		//</a:t>
            </a:r>
            <a:r>
              <a:rPr lang="zh-CN" altLang="en-US"/>
              <a:t>添加到界面</a:t>
            </a:r>
          </a:p>
          <a:p>
            <a:pPr eaLnBrk="1" hangingPunct="1">
              <a:lnSpc>
                <a:spcPct val="130000"/>
              </a:lnSpc>
            </a:pPr>
            <a:r>
              <a:rPr lang="zh-CN" altLang="en-US"/>
              <a:t>		 </a:t>
            </a:r>
            <a:r>
              <a:rPr lang="en-US" altLang="zh-CN"/>
              <a:t>this.add(b1);</a:t>
            </a:r>
          </a:p>
          <a:p>
            <a:pPr eaLnBrk="1" hangingPunct="1">
              <a:lnSpc>
                <a:spcPct val="130000"/>
              </a:lnSpc>
            </a:pPr>
            <a:r>
              <a:rPr lang="en-US" altLang="zh-CN"/>
              <a:t>		 this.add(b2);</a:t>
            </a:r>
          </a:p>
          <a:p>
            <a:pPr eaLnBrk="1" hangingPunct="1">
              <a:lnSpc>
                <a:spcPct val="130000"/>
              </a:lnSpc>
            </a:pPr>
            <a:r>
              <a:rPr lang="en-US" altLang="zh-CN"/>
              <a:t>	}</a:t>
            </a:r>
          </a:p>
          <a:p>
            <a:pPr eaLnBrk="1" hangingPunct="1">
              <a:lnSpc>
                <a:spcPct val="130000"/>
              </a:lnSpc>
            </a:pPr>
            <a:r>
              <a:rPr lang="en-US" altLang="zh-CN"/>
              <a:t>	public void start()</a:t>
            </a:r>
          </a:p>
          <a:p>
            <a:pPr eaLnBrk="1" hangingPunct="1">
              <a:lnSpc>
                <a:spcPct val="130000"/>
              </a:lnSpc>
            </a:pPr>
            <a:r>
              <a:rPr lang="en-US" altLang="zh-CN"/>
              <a:t>	{</a:t>
            </a:r>
          </a:p>
        </p:txBody>
      </p:sp>
    </p:spTree>
  </p:cSld>
  <p:clrMapOvr>
    <a:masterClrMapping/>
  </p:clrMapOvr>
  <p:transition>
    <p:zoom/>
  </p:transition>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42" name="Text Box 2"/>
          <p:cNvSpPr txBox="1">
            <a:spLocks noChangeArrowheads="1"/>
          </p:cNvSpPr>
          <p:nvPr/>
        </p:nvSpPr>
        <p:spPr bwMode="auto">
          <a:xfrm>
            <a:off x="1355725" y="769938"/>
            <a:ext cx="5324475" cy="502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		b1.setLabel("</a:t>
            </a:r>
            <a:r>
              <a:rPr lang="zh-CN" altLang="en-US"/>
              <a:t>按钮对象</a:t>
            </a:r>
            <a:r>
              <a:rPr lang="en-US" altLang="zh-CN"/>
              <a:t>1");</a:t>
            </a:r>
          </a:p>
          <a:p>
            <a:pPr eaLnBrk="1" hangingPunct="1">
              <a:lnSpc>
                <a:spcPct val="150000"/>
              </a:lnSpc>
            </a:pPr>
            <a:r>
              <a:rPr lang="en-US" altLang="zh-CN"/>
              <a:t>		str1 = b2.getLabel();</a:t>
            </a:r>
          </a:p>
          <a:p>
            <a:pPr eaLnBrk="1" hangingPunct="1">
              <a:lnSpc>
                <a:spcPct val="150000"/>
              </a:lnSpc>
            </a:pPr>
            <a:r>
              <a:rPr lang="en-US" altLang="zh-CN"/>
              <a:t>		repaint();</a:t>
            </a:r>
          </a:p>
          <a:p>
            <a:pPr eaLnBrk="1" hangingPunct="1">
              <a:lnSpc>
                <a:spcPct val="150000"/>
              </a:lnSpc>
            </a:pPr>
            <a:r>
              <a:rPr lang="en-US" altLang="zh-CN"/>
              <a:t>	}</a:t>
            </a:r>
          </a:p>
          <a:p>
            <a:pPr eaLnBrk="1" hangingPunct="1">
              <a:lnSpc>
                <a:spcPct val="150000"/>
              </a:lnSpc>
            </a:pPr>
            <a:r>
              <a:rPr lang="en-US" altLang="zh-CN"/>
              <a:t>	public void paint(Graphics g)</a:t>
            </a:r>
          </a:p>
          <a:p>
            <a:pPr eaLnBrk="1" hangingPunct="1">
              <a:lnSpc>
                <a:spcPct val="150000"/>
              </a:lnSpc>
            </a:pPr>
            <a:r>
              <a:rPr lang="en-US" altLang="zh-CN"/>
              <a:t>	{</a:t>
            </a:r>
          </a:p>
          <a:p>
            <a:pPr eaLnBrk="1" hangingPunct="1">
              <a:lnSpc>
                <a:spcPct val="150000"/>
              </a:lnSpc>
            </a:pPr>
            <a:r>
              <a:rPr lang="en-US" altLang="zh-CN"/>
              <a:t>		g.drawString(str1,20,30);</a:t>
            </a:r>
          </a:p>
          <a:p>
            <a:pPr eaLnBrk="1" hangingPunct="1">
              <a:lnSpc>
                <a:spcPct val="150000"/>
              </a:lnSpc>
            </a:pPr>
            <a:r>
              <a:rPr lang="en-US" altLang="zh-CN"/>
              <a:t>	}</a:t>
            </a:r>
          </a:p>
          <a:p>
            <a:pPr eaLnBrk="1" hangingPunct="1">
              <a:lnSpc>
                <a:spcPct val="150000"/>
              </a:lnSpc>
            </a:pPr>
            <a:r>
              <a:rPr lang="en-US" altLang="zh-CN"/>
              <a:t>};</a:t>
            </a:r>
          </a:p>
        </p:txBody>
      </p:sp>
    </p:spTree>
  </p:cSld>
  <p:clrMapOvr>
    <a:masterClrMapping/>
  </p:clrMapOvr>
  <p:transition>
    <p:zoom/>
  </p:transition>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2066" name="Text Box 2"/>
          <p:cNvSpPr txBox="1">
            <a:spLocks noChangeArrowheads="1"/>
          </p:cNvSpPr>
          <p:nvPr/>
        </p:nvSpPr>
        <p:spPr bwMode="auto">
          <a:xfrm>
            <a:off x="762000" y="663575"/>
            <a:ext cx="76327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zh-CN" altLang="en-US"/>
              <a:t>启动</a:t>
            </a:r>
            <a:r>
              <a:rPr lang="en-US" altLang="zh-CN"/>
              <a:t>Applet</a:t>
            </a:r>
            <a:r>
              <a:rPr lang="zh-CN" altLang="en-US"/>
              <a:t>的</a:t>
            </a:r>
            <a:r>
              <a:rPr lang="en-US" altLang="zh-CN"/>
              <a:t>HTML</a:t>
            </a:r>
            <a:r>
              <a:rPr lang="zh-CN" altLang="en-US"/>
              <a:t>页面代码如下：</a:t>
            </a:r>
          </a:p>
          <a:p>
            <a:pPr eaLnBrk="1" hangingPunct="1">
              <a:lnSpc>
                <a:spcPct val="200000"/>
              </a:lnSpc>
            </a:pPr>
            <a:r>
              <a:rPr lang="en-US" altLang="zh-CN"/>
              <a:t>&lt;html&gt;</a:t>
            </a:r>
          </a:p>
          <a:p>
            <a:pPr eaLnBrk="1" hangingPunct="1">
              <a:lnSpc>
                <a:spcPct val="200000"/>
              </a:lnSpc>
            </a:pPr>
            <a:r>
              <a:rPr lang="en-US" altLang="zh-CN"/>
              <a:t>&lt;body&gt;</a:t>
            </a:r>
          </a:p>
          <a:p>
            <a:pPr eaLnBrk="1" hangingPunct="1">
              <a:lnSpc>
                <a:spcPct val="200000"/>
              </a:lnSpc>
            </a:pPr>
            <a:r>
              <a:rPr lang="en-US" altLang="zh-CN"/>
              <a:t>&lt;applet code = "UseButton.class" height = 200 width = 300&gt;</a:t>
            </a:r>
          </a:p>
          <a:p>
            <a:pPr eaLnBrk="1" hangingPunct="1">
              <a:lnSpc>
                <a:spcPct val="200000"/>
              </a:lnSpc>
            </a:pPr>
            <a:r>
              <a:rPr lang="en-US" altLang="zh-CN"/>
              <a:t>&lt;/applet&gt;</a:t>
            </a:r>
          </a:p>
          <a:p>
            <a:pPr eaLnBrk="1" hangingPunct="1">
              <a:lnSpc>
                <a:spcPct val="200000"/>
              </a:lnSpc>
            </a:pPr>
            <a:r>
              <a:rPr lang="en-US" altLang="zh-CN"/>
              <a:t>&lt;/body&gt;</a:t>
            </a:r>
          </a:p>
          <a:p>
            <a:pPr eaLnBrk="1" hangingPunct="1">
              <a:lnSpc>
                <a:spcPct val="200000"/>
              </a:lnSpc>
            </a:pPr>
            <a:r>
              <a:rPr lang="en-US" altLang="zh-CN"/>
              <a:t>&lt;/html&gt;</a:t>
            </a:r>
          </a:p>
        </p:txBody>
      </p:sp>
    </p:spTree>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8898" name="Text Box 2"/>
          <p:cNvSpPr txBox="1">
            <a:spLocks noChangeArrowheads="1"/>
          </p:cNvSpPr>
          <p:nvPr/>
        </p:nvSpPr>
        <p:spPr bwMode="auto">
          <a:xfrm>
            <a:off x="2209800" y="898525"/>
            <a:ext cx="45926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4000">
                <a:latin typeface="华文行楷" pitchFamily="2" charset="-122"/>
                <a:ea typeface="华文行楷" pitchFamily="2" charset="-122"/>
              </a:rPr>
              <a:t>第</a:t>
            </a:r>
            <a:r>
              <a:rPr lang="en-US" altLang="zh-CN" sz="4000">
                <a:latin typeface="华文行楷" pitchFamily="2" charset="-122"/>
                <a:ea typeface="华文行楷" pitchFamily="2" charset="-122"/>
              </a:rPr>
              <a:t>2</a:t>
            </a:r>
            <a:r>
              <a:rPr lang="zh-CN" altLang="en-US" sz="4000">
                <a:latin typeface="华文行楷" pitchFamily="2" charset="-122"/>
                <a:ea typeface="华文行楷" pitchFamily="2" charset="-122"/>
              </a:rPr>
              <a:t>章  </a:t>
            </a:r>
            <a:r>
              <a:rPr lang="en-US" altLang="zh-CN" sz="4000">
                <a:latin typeface="华文行楷" pitchFamily="2" charset="-122"/>
                <a:ea typeface="华文行楷" pitchFamily="2" charset="-122"/>
              </a:rPr>
              <a:t>Java</a:t>
            </a:r>
            <a:r>
              <a:rPr lang="zh-CN" altLang="en-US" sz="4000">
                <a:latin typeface="华文行楷" pitchFamily="2" charset="-122"/>
                <a:ea typeface="华文行楷" pitchFamily="2" charset="-122"/>
              </a:rPr>
              <a:t>基本语法 </a:t>
            </a:r>
          </a:p>
        </p:txBody>
      </p:sp>
      <p:sp>
        <p:nvSpPr>
          <p:cNvPr id="208899" name="Text Box 3"/>
          <p:cNvSpPr txBox="1">
            <a:spLocks noChangeArrowheads="1"/>
          </p:cNvSpPr>
          <p:nvPr/>
        </p:nvSpPr>
        <p:spPr bwMode="auto">
          <a:xfrm>
            <a:off x="2755900" y="1981200"/>
            <a:ext cx="38735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b="1">
                <a:hlinkClick r:id="rId2" action="ppaction://hlinksldjump"/>
              </a:rPr>
              <a:t>2.1  Java</a:t>
            </a:r>
            <a:r>
              <a:rPr lang="zh-CN" altLang="en-US" b="1">
                <a:hlinkClick r:id="rId2" action="ppaction://hlinksldjump"/>
              </a:rPr>
              <a:t>程序的构成 </a:t>
            </a:r>
            <a:endParaRPr lang="zh-CN" altLang="en-US" b="1"/>
          </a:p>
          <a:p>
            <a:pPr eaLnBrk="1" hangingPunct="1">
              <a:lnSpc>
                <a:spcPct val="150000"/>
              </a:lnSpc>
            </a:pPr>
            <a:r>
              <a:rPr lang="en-US" altLang="zh-CN" b="1">
                <a:hlinkClick r:id="rId3" action="ppaction://hlinksldjump"/>
              </a:rPr>
              <a:t>2.2  </a:t>
            </a:r>
            <a:r>
              <a:rPr lang="zh-CN" altLang="en-US" b="1">
                <a:hlinkClick r:id="rId3" action="ppaction://hlinksldjump"/>
              </a:rPr>
              <a:t>数据类型、变量和常量 </a:t>
            </a:r>
            <a:endParaRPr lang="zh-CN" altLang="en-US" b="1"/>
          </a:p>
          <a:p>
            <a:pPr eaLnBrk="1" hangingPunct="1">
              <a:lnSpc>
                <a:spcPct val="150000"/>
              </a:lnSpc>
            </a:pPr>
            <a:r>
              <a:rPr lang="en-US" altLang="zh-CN" b="1">
                <a:hlinkClick r:id="rId4" action="ppaction://hlinksldjump"/>
              </a:rPr>
              <a:t>2.3  </a:t>
            </a:r>
            <a:r>
              <a:rPr lang="zh-CN" altLang="en-US" b="1">
                <a:hlinkClick r:id="rId4" action="ppaction://hlinksldjump"/>
              </a:rPr>
              <a:t>运算符和表达式 </a:t>
            </a:r>
            <a:endParaRPr lang="zh-CN" altLang="en-US" b="1"/>
          </a:p>
          <a:p>
            <a:pPr eaLnBrk="1" hangingPunct="1">
              <a:lnSpc>
                <a:spcPct val="150000"/>
              </a:lnSpc>
            </a:pPr>
            <a:r>
              <a:rPr lang="en-US" altLang="zh-CN" b="1">
                <a:hlinkClick r:id="rId5" action="ppaction://hlinksldjump"/>
              </a:rPr>
              <a:t>2.4  </a:t>
            </a:r>
            <a:r>
              <a:rPr lang="zh-CN" altLang="en-US" b="1">
                <a:hlinkClick r:id="rId5" action="ppaction://hlinksldjump"/>
              </a:rPr>
              <a:t>流程控制 </a:t>
            </a:r>
            <a:endParaRPr lang="zh-CN" altLang="en-US" b="1"/>
          </a:p>
          <a:p>
            <a:pPr eaLnBrk="1" hangingPunct="1">
              <a:lnSpc>
                <a:spcPct val="150000"/>
              </a:lnSpc>
            </a:pPr>
            <a:r>
              <a:rPr lang="en-US" altLang="zh-CN" b="1">
                <a:hlinkClick r:id="rId6" action="ppaction://hlinksldjump"/>
              </a:rPr>
              <a:t>2.5  </a:t>
            </a:r>
            <a:r>
              <a:rPr lang="zh-CN" altLang="en-US" b="1">
                <a:hlinkClick r:id="rId6" action="ppaction://hlinksldjump"/>
              </a:rPr>
              <a:t>数组的使用 </a:t>
            </a:r>
            <a:endParaRPr lang="zh-CN" altLang="en-US" b="1"/>
          </a:p>
          <a:p>
            <a:pPr eaLnBrk="1" hangingPunct="1">
              <a:lnSpc>
                <a:spcPct val="150000"/>
              </a:lnSpc>
            </a:pPr>
            <a:r>
              <a:rPr lang="zh-CN" altLang="en-US" b="1">
                <a:ea typeface="黑体" panose="02010609060101010101" pitchFamily="49" charset="-122"/>
                <a:hlinkClick r:id="rId7" action="ppaction://hlinksldjump"/>
              </a:rPr>
              <a:t>习  题</a:t>
            </a:r>
            <a:r>
              <a:rPr lang="zh-CN" altLang="en-US" b="1">
                <a:hlinkClick r:id="rId7" action="ppaction://hlinksldjump"/>
              </a:rPr>
              <a:t> </a:t>
            </a:r>
            <a:endParaRPr lang="zh-CN" altLang="en-US" b="1"/>
          </a:p>
        </p:txBody>
      </p:sp>
      <p:pic>
        <p:nvPicPr>
          <p:cNvPr id="208900" name="Picture 4" descr="E:\课件素材\GIF动画插件1\GIF014.GIF">
            <a:hlinkClick r:id="rId8" action="ppaction://hlinkpres?slideindex=2&amp;slidetitle=PowerPoint 演示文稿"/>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8058150" y="6286500"/>
            <a:ext cx="10858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dir="in"/>
  </p:transition>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7" name="Rectangle 2"/>
          <p:cNvSpPr>
            <a:spLocks noChangeArrowheads="1"/>
          </p:cNvSpPr>
          <p:nvPr/>
        </p:nvSpPr>
        <p:spPr bwMode="auto">
          <a:xfrm>
            <a:off x="2667000" y="5562600"/>
            <a:ext cx="381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图</a:t>
            </a:r>
            <a:r>
              <a:rPr lang="en-US" altLang="zh-CN"/>
              <a:t>6.1  </a:t>
            </a:r>
            <a:r>
              <a:rPr lang="zh-CN" altLang="en-US"/>
              <a:t>测试</a:t>
            </a:r>
            <a:r>
              <a:rPr lang="en-US" altLang="zh-CN"/>
              <a:t>Button</a:t>
            </a:r>
            <a:r>
              <a:rPr lang="zh-CN" altLang="en-US"/>
              <a:t>类的界面</a:t>
            </a:r>
          </a:p>
        </p:txBody>
      </p:sp>
      <p:graphicFrame>
        <p:nvGraphicFramePr>
          <p:cNvPr id="67586" name="Object 3"/>
          <p:cNvGraphicFramePr>
            <a:graphicFrameLocks noChangeAspect="1"/>
          </p:cNvGraphicFramePr>
          <p:nvPr/>
        </p:nvGraphicFramePr>
        <p:xfrm>
          <a:off x="1905000" y="685800"/>
          <a:ext cx="5334000" cy="4829175"/>
        </p:xfrm>
        <a:graphic>
          <a:graphicData uri="http://schemas.openxmlformats.org/presentationml/2006/ole">
            <mc:AlternateContent xmlns:mc="http://schemas.openxmlformats.org/markup-compatibility/2006">
              <mc:Choice xmlns:v="urn:schemas-microsoft-com:vml" Requires="v">
                <p:oleObj spid="_x0000_s67588" name="Bitmap Image" r:id="rId3" imgW="2316681" imgH="2103302" progId="Paint.Picture">
                  <p:embed/>
                </p:oleObj>
              </mc:Choice>
              <mc:Fallback>
                <p:oleObj name="Bitmap Image" r:id="rId3" imgW="2316681" imgH="2103302"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685800"/>
                        <a:ext cx="5334000" cy="4829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p:transition>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3090" name="Text Box 2"/>
          <p:cNvSpPr txBox="1">
            <a:spLocks noChangeArrowheads="1"/>
          </p:cNvSpPr>
          <p:nvPr/>
        </p:nvSpPr>
        <p:spPr bwMode="auto">
          <a:xfrm>
            <a:off x="304800" y="685800"/>
            <a:ext cx="8610600" cy="534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6.1.2  </a:t>
            </a:r>
            <a:r>
              <a:rPr lang="zh-CN" altLang="en-US" b="1"/>
              <a:t>复选框和单选按钮</a:t>
            </a:r>
          </a:p>
          <a:p>
            <a:pPr eaLnBrk="1" hangingPunct="1">
              <a:lnSpc>
                <a:spcPct val="138000"/>
              </a:lnSpc>
              <a:spcBef>
                <a:spcPct val="50000"/>
              </a:spcBef>
            </a:pPr>
            <a:r>
              <a:rPr lang="zh-CN" altLang="en-US"/>
              <a:t>        复选框是一个图形组件，有两个状态，即“选中”</a:t>
            </a:r>
            <a:r>
              <a:rPr lang="en-US" altLang="zh-CN"/>
              <a:t>(true)</a:t>
            </a:r>
            <a:r>
              <a:rPr lang="zh-CN" altLang="en-US"/>
              <a:t>和“未选中”</a:t>
            </a:r>
            <a:r>
              <a:rPr lang="en-US" altLang="zh-CN"/>
              <a:t>(false)</a:t>
            </a:r>
            <a:r>
              <a:rPr lang="zh-CN" altLang="en-US"/>
              <a:t>。单击复选框时可以在“选中”、“未选中”之间进行切换。在</a:t>
            </a:r>
            <a:r>
              <a:rPr lang="en-US" altLang="zh-CN"/>
              <a:t>Java</a:t>
            </a:r>
            <a:r>
              <a:rPr lang="zh-CN" altLang="en-US"/>
              <a:t>编程语言中，单选按钮没有单独的类，而是作为复选框的特例存在，用户通过把一组复选框放置在同一个复选框组中创建一套单选按钮。它的构造函数和其它方法如下：</a:t>
            </a:r>
          </a:p>
          <a:p>
            <a:pPr lvl="2" eaLnBrk="1" hangingPunct="1">
              <a:spcBef>
                <a:spcPct val="50000"/>
              </a:spcBef>
            </a:pPr>
            <a:r>
              <a:rPr lang="en-US" altLang="zh-CN"/>
              <a:t>public Checkbox() </a:t>
            </a:r>
          </a:p>
          <a:p>
            <a:pPr lvl="2" eaLnBrk="1" hangingPunct="1">
              <a:spcBef>
                <a:spcPct val="50000"/>
              </a:spcBef>
            </a:pPr>
            <a:r>
              <a:rPr lang="zh-CN" altLang="en-US"/>
              <a:t>创建一个没有标签的复选框。</a:t>
            </a:r>
          </a:p>
          <a:p>
            <a:pPr lvl="2" eaLnBrk="1" hangingPunct="1">
              <a:spcBef>
                <a:spcPct val="50000"/>
              </a:spcBef>
            </a:pPr>
            <a:r>
              <a:rPr lang="en-US" altLang="zh-CN"/>
              <a:t>public Checkbox(String label) </a:t>
            </a:r>
          </a:p>
          <a:p>
            <a:pPr lvl="2" eaLnBrk="1" hangingPunct="1">
              <a:spcBef>
                <a:spcPct val="50000"/>
              </a:spcBef>
            </a:pPr>
            <a:r>
              <a:rPr lang="zh-CN" altLang="en-US"/>
              <a:t>创建一个标签为</a:t>
            </a:r>
            <a:r>
              <a:rPr lang="en-US" altLang="zh-CN"/>
              <a:t>lable</a:t>
            </a:r>
            <a:r>
              <a:rPr lang="zh-CN" altLang="en-US"/>
              <a:t>的复选框。</a:t>
            </a:r>
          </a:p>
        </p:txBody>
      </p:sp>
    </p:spTree>
  </p:cSld>
  <p:clrMapOvr>
    <a:masterClrMapping/>
  </p:clrMapOvr>
  <p:transition>
    <p:zoom/>
  </p:transition>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4114" name="Text Box 2"/>
          <p:cNvSpPr txBox="1">
            <a:spLocks noChangeArrowheads="1"/>
          </p:cNvSpPr>
          <p:nvPr/>
        </p:nvSpPr>
        <p:spPr bwMode="auto">
          <a:xfrm>
            <a:off x="381000" y="685800"/>
            <a:ext cx="85344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public Checkbox(String label, boolean state) </a:t>
            </a:r>
          </a:p>
          <a:p>
            <a:pPr eaLnBrk="1" hangingPunct="1">
              <a:lnSpc>
                <a:spcPct val="150000"/>
              </a:lnSpc>
              <a:spcBef>
                <a:spcPct val="50000"/>
              </a:spcBef>
            </a:pPr>
            <a:r>
              <a:rPr lang="en-US" altLang="zh-CN"/>
              <a:t>       </a:t>
            </a:r>
            <a:r>
              <a:rPr lang="zh-CN" altLang="en-US"/>
              <a:t>创建一个标签为</a:t>
            </a:r>
            <a:r>
              <a:rPr lang="en-US" altLang="zh-CN"/>
              <a:t>lable</a:t>
            </a:r>
            <a:r>
              <a:rPr lang="zh-CN" altLang="en-US"/>
              <a:t>的复选框，并设置初始状态。</a:t>
            </a:r>
          </a:p>
          <a:p>
            <a:pPr eaLnBrk="1" hangingPunct="1">
              <a:lnSpc>
                <a:spcPct val="150000"/>
              </a:lnSpc>
              <a:spcBef>
                <a:spcPct val="50000"/>
              </a:spcBef>
            </a:pPr>
            <a:r>
              <a:rPr lang="zh-CN" altLang="en-US"/>
              <a:t>       </a:t>
            </a:r>
            <a:r>
              <a:rPr lang="en-US" altLang="zh-CN"/>
              <a:t>public CheckboxGroup()</a:t>
            </a:r>
          </a:p>
          <a:p>
            <a:pPr eaLnBrk="1" hangingPunct="1">
              <a:lnSpc>
                <a:spcPct val="150000"/>
              </a:lnSpc>
              <a:spcBef>
                <a:spcPct val="50000"/>
              </a:spcBef>
            </a:pPr>
            <a:r>
              <a:rPr lang="en-US" altLang="zh-CN"/>
              <a:t>       </a:t>
            </a:r>
            <a:r>
              <a:rPr lang="zh-CN" altLang="en-US"/>
              <a:t>创建一个复选框组，用来放置单选按钮。</a:t>
            </a:r>
          </a:p>
          <a:p>
            <a:pPr eaLnBrk="1" hangingPunct="1">
              <a:lnSpc>
                <a:spcPct val="150000"/>
              </a:lnSpc>
              <a:spcBef>
                <a:spcPct val="50000"/>
              </a:spcBef>
            </a:pPr>
            <a:r>
              <a:rPr lang="zh-CN" altLang="en-US"/>
              <a:t>        </a:t>
            </a:r>
            <a:r>
              <a:rPr lang="en-US" altLang="zh-CN"/>
              <a:t>public Checkbox(String label, CheckboxGroup group, boolean state) </a:t>
            </a:r>
          </a:p>
          <a:p>
            <a:pPr eaLnBrk="1" hangingPunct="1">
              <a:lnSpc>
                <a:spcPct val="150000"/>
              </a:lnSpc>
              <a:spcBef>
                <a:spcPct val="50000"/>
              </a:spcBef>
            </a:pPr>
            <a:r>
              <a:rPr lang="en-US" altLang="zh-CN"/>
              <a:t>        </a:t>
            </a:r>
            <a:r>
              <a:rPr lang="zh-CN" altLang="en-US"/>
              <a:t>创建一个标签为</a:t>
            </a:r>
            <a:r>
              <a:rPr lang="en-US" altLang="zh-CN"/>
              <a:t>lable</a:t>
            </a:r>
            <a:r>
              <a:rPr lang="zh-CN" altLang="en-US"/>
              <a:t>的复选框，添加到</a:t>
            </a:r>
            <a:r>
              <a:rPr lang="en-US" altLang="zh-CN"/>
              <a:t>group</a:t>
            </a:r>
            <a:r>
              <a:rPr lang="zh-CN" altLang="en-US"/>
              <a:t>组中并设置初始状态，作为单选按钮的形式出现。</a:t>
            </a:r>
          </a:p>
        </p:txBody>
      </p:sp>
    </p:spTree>
  </p:cSld>
  <p:clrMapOvr>
    <a:masterClrMapping/>
  </p:clrMapOvr>
  <p:transition>
    <p:zoom/>
  </p:transition>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5138" name="Text Box 2"/>
          <p:cNvSpPr txBox="1">
            <a:spLocks noChangeArrowheads="1"/>
          </p:cNvSpPr>
          <p:nvPr/>
        </p:nvSpPr>
        <p:spPr bwMode="auto">
          <a:xfrm>
            <a:off x="1181100" y="685800"/>
            <a:ext cx="6781800" cy="539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a:t>public String getLabel()</a:t>
            </a:r>
          </a:p>
          <a:p>
            <a:pPr eaLnBrk="1" hangingPunct="1">
              <a:lnSpc>
                <a:spcPct val="138000"/>
              </a:lnSpc>
              <a:spcBef>
                <a:spcPct val="50000"/>
              </a:spcBef>
            </a:pPr>
            <a:r>
              <a:rPr lang="zh-CN" altLang="en-US"/>
              <a:t>获得复选框的标签。</a:t>
            </a:r>
          </a:p>
          <a:p>
            <a:pPr eaLnBrk="1" hangingPunct="1">
              <a:lnSpc>
                <a:spcPct val="138000"/>
              </a:lnSpc>
              <a:spcBef>
                <a:spcPct val="50000"/>
              </a:spcBef>
            </a:pPr>
            <a:r>
              <a:rPr lang="en-US" altLang="zh-CN"/>
              <a:t>public void setLabel(String label)</a:t>
            </a:r>
          </a:p>
          <a:p>
            <a:pPr eaLnBrk="1" hangingPunct="1">
              <a:lnSpc>
                <a:spcPct val="138000"/>
              </a:lnSpc>
              <a:spcBef>
                <a:spcPct val="50000"/>
              </a:spcBef>
            </a:pPr>
            <a:r>
              <a:rPr lang="zh-CN" altLang="en-US"/>
              <a:t>设置标签。</a:t>
            </a:r>
          </a:p>
          <a:p>
            <a:pPr eaLnBrk="1" hangingPunct="1">
              <a:lnSpc>
                <a:spcPct val="138000"/>
              </a:lnSpc>
              <a:spcBef>
                <a:spcPct val="50000"/>
              </a:spcBef>
            </a:pPr>
            <a:r>
              <a:rPr lang="en-US" altLang="zh-CN"/>
              <a:t>public boolean getState()</a:t>
            </a:r>
          </a:p>
          <a:p>
            <a:pPr eaLnBrk="1" hangingPunct="1">
              <a:lnSpc>
                <a:spcPct val="138000"/>
              </a:lnSpc>
              <a:spcBef>
                <a:spcPct val="50000"/>
              </a:spcBef>
            </a:pPr>
            <a:r>
              <a:rPr lang="zh-CN" altLang="en-US"/>
              <a:t>返回复选框所在的状态，是选中还是未选中。</a:t>
            </a:r>
          </a:p>
          <a:p>
            <a:pPr eaLnBrk="1" hangingPunct="1">
              <a:lnSpc>
                <a:spcPct val="138000"/>
              </a:lnSpc>
              <a:spcBef>
                <a:spcPct val="50000"/>
              </a:spcBef>
            </a:pPr>
            <a:r>
              <a:rPr lang="en-US" altLang="zh-CN"/>
              <a:t>public void setState(boolean state)</a:t>
            </a:r>
          </a:p>
          <a:p>
            <a:pPr eaLnBrk="1" hangingPunct="1">
              <a:lnSpc>
                <a:spcPct val="138000"/>
              </a:lnSpc>
              <a:spcBef>
                <a:spcPct val="50000"/>
              </a:spcBef>
            </a:pPr>
            <a:r>
              <a:rPr lang="zh-CN" altLang="en-US"/>
              <a:t>设置状态，用来初始化复选框的状态。</a:t>
            </a:r>
          </a:p>
        </p:txBody>
      </p:sp>
    </p:spTree>
  </p:cSld>
  <p:clrMapOvr>
    <a:masterClrMapping/>
  </p:clrMapOvr>
  <p:transition>
    <p:zoom/>
  </p:transition>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6162" name="Text Box 2"/>
          <p:cNvSpPr txBox="1">
            <a:spLocks noChangeArrowheads="1"/>
          </p:cNvSpPr>
          <p:nvPr/>
        </p:nvSpPr>
        <p:spPr bwMode="auto">
          <a:xfrm>
            <a:off x="381000" y="533400"/>
            <a:ext cx="8458200" cy="597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zh-CN" altLang="en-US"/>
              <a:t>例</a:t>
            </a:r>
            <a:r>
              <a:rPr lang="en-US" altLang="zh-CN"/>
              <a:t>6.2】</a:t>
            </a:r>
            <a:r>
              <a:rPr lang="zh-CN" altLang="en-US"/>
              <a:t>测试复选框和单选按钮的用法，用户界面如图</a:t>
            </a:r>
            <a:r>
              <a:rPr lang="en-US" altLang="zh-CN"/>
              <a:t>6.2</a:t>
            </a:r>
            <a:r>
              <a:rPr lang="zh-CN" altLang="en-US"/>
              <a:t>所示。源程序代码如下：</a:t>
            </a:r>
          </a:p>
          <a:p>
            <a:pPr lvl="2" eaLnBrk="1" hangingPunct="1">
              <a:spcBef>
                <a:spcPct val="50000"/>
              </a:spcBef>
            </a:pPr>
            <a:r>
              <a:rPr lang="en-US" altLang="zh-CN"/>
              <a:t>//</a:t>
            </a:r>
            <a:r>
              <a:rPr lang="zh-CN" altLang="en-US"/>
              <a:t>程序文件名</a:t>
            </a:r>
            <a:r>
              <a:rPr lang="en-US" altLang="zh-CN"/>
              <a:t>UseCheckbox.java</a:t>
            </a:r>
          </a:p>
          <a:p>
            <a:pPr lvl="2" eaLnBrk="1" hangingPunct="1">
              <a:spcBef>
                <a:spcPct val="50000"/>
              </a:spcBef>
            </a:pPr>
            <a:r>
              <a:rPr lang="en-US" altLang="zh-CN"/>
              <a:t>import java.awt.*;</a:t>
            </a:r>
          </a:p>
          <a:p>
            <a:pPr lvl="2" eaLnBrk="1" hangingPunct="1">
              <a:spcBef>
                <a:spcPct val="50000"/>
              </a:spcBef>
            </a:pPr>
            <a:r>
              <a:rPr lang="en-US" altLang="zh-CN"/>
              <a:t>import java.applet.*;</a:t>
            </a:r>
          </a:p>
          <a:p>
            <a:pPr lvl="2" eaLnBrk="1" hangingPunct="1">
              <a:spcBef>
                <a:spcPct val="50000"/>
              </a:spcBef>
            </a:pPr>
            <a:r>
              <a:rPr lang="en-US" altLang="zh-CN"/>
              <a:t>import java.applet.Applet;</a:t>
            </a:r>
          </a:p>
          <a:p>
            <a:pPr lvl="2" eaLnBrk="1" hangingPunct="1">
              <a:spcBef>
                <a:spcPct val="50000"/>
              </a:spcBef>
            </a:pPr>
            <a:r>
              <a:rPr lang="en-US" altLang="zh-CN"/>
              <a:t>public class UseCheckbox extends Applet</a:t>
            </a:r>
          </a:p>
          <a:p>
            <a:pPr lvl="2" eaLnBrk="1" hangingPunct="1">
              <a:spcBef>
                <a:spcPct val="50000"/>
              </a:spcBef>
            </a:pPr>
            <a:r>
              <a:rPr lang="en-US" altLang="zh-CN"/>
              <a:t>{</a:t>
            </a:r>
          </a:p>
          <a:p>
            <a:pPr lvl="2" eaLnBrk="1" hangingPunct="1">
              <a:spcBef>
                <a:spcPct val="50000"/>
              </a:spcBef>
            </a:pPr>
            <a:r>
              <a:rPr lang="en-US" altLang="zh-CN"/>
              <a:t>	String str1 = new String();</a:t>
            </a:r>
          </a:p>
          <a:p>
            <a:pPr lvl="2" eaLnBrk="1" hangingPunct="1">
              <a:spcBef>
                <a:spcPct val="50000"/>
              </a:spcBef>
            </a:pPr>
            <a:r>
              <a:rPr lang="en-US" altLang="zh-CN"/>
              <a:t>	boolean b1 = false;</a:t>
            </a:r>
          </a:p>
          <a:p>
            <a:pPr lvl="2" eaLnBrk="1" hangingPunct="1">
              <a:spcBef>
                <a:spcPct val="50000"/>
              </a:spcBef>
            </a:pPr>
            <a:r>
              <a:rPr lang="en-US" altLang="zh-CN"/>
              <a:t>	boolean b2 = false;</a:t>
            </a:r>
          </a:p>
        </p:txBody>
      </p:sp>
    </p:spTree>
  </p:cSld>
  <p:clrMapOvr>
    <a:masterClrMapping/>
  </p:clrMapOvr>
  <p:transition>
    <p:zoom/>
  </p:transition>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7186" name="Text Box 2"/>
          <p:cNvSpPr txBox="1">
            <a:spLocks noChangeArrowheads="1"/>
          </p:cNvSpPr>
          <p:nvPr/>
        </p:nvSpPr>
        <p:spPr bwMode="auto">
          <a:xfrm>
            <a:off x="288925" y="533400"/>
            <a:ext cx="8091488"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a:t>	Checkbox c1,c2,c3;</a:t>
            </a:r>
          </a:p>
          <a:p>
            <a:pPr eaLnBrk="1" hangingPunct="1">
              <a:lnSpc>
                <a:spcPct val="140000"/>
              </a:lnSpc>
            </a:pPr>
            <a:r>
              <a:rPr lang="en-US" altLang="zh-CN"/>
              <a:t>	Checkbox cRadio1,cRadio2;</a:t>
            </a:r>
          </a:p>
          <a:p>
            <a:pPr eaLnBrk="1" hangingPunct="1">
              <a:lnSpc>
                <a:spcPct val="140000"/>
              </a:lnSpc>
            </a:pPr>
            <a:r>
              <a:rPr lang="en-US" altLang="zh-CN"/>
              <a:t>	CheckboxGroup c;</a:t>
            </a:r>
          </a:p>
          <a:p>
            <a:pPr eaLnBrk="1" hangingPunct="1">
              <a:lnSpc>
                <a:spcPct val="140000"/>
              </a:lnSpc>
            </a:pPr>
            <a:r>
              <a:rPr lang="en-US" altLang="zh-CN"/>
              <a:t>	public void init()</a:t>
            </a:r>
          </a:p>
          <a:p>
            <a:pPr eaLnBrk="1" hangingPunct="1">
              <a:lnSpc>
                <a:spcPct val="140000"/>
              </a:lnSpc>
            </a:pPr>
            <a:r>
              <a:rPr lang="en-US" altLang="zh-CN"/>
              <a:t>	{</a:t>
            </a:r>
          </a:p>
          <a:p>
            <a:pPr eaLnBrk="1" hangingPunct="1">
              <a:lnSpc>
                <a:spcPct val="140000"/>
              </a:lnSpc>
            </a:pPr>
            <a:r>
              <a:rPr lang="en-US" altLang="zh-CN"/>
              <a:t>		 c1 = new Checkbox();</a:t>
            </a:r>
          </a:p>
          <a:p>
            <a:pPr eaLnBrk="1" hangingPunct="1">
              <a:lnSpc>
                <a:spcPct val="140000"/>
              </a:lnSpc>
            </a:pPr>
            <a:r>
              <a:rPr lang="en-US" altLang="zh-CN"/>
              <a:t>		 c2 = new Checkbox("</a:t>
            </a:r>
            <a:r>
              <a:rPr lang="zh-CN" altLang="en-US"/>
              <a:t>复选框对象</a:t>
            </a:r>
            <a:r>
              <a:rPr lang="en-US" altLang="zh-CN"/>
              <a:t>2");</a:t>
            </a:r>
          </a:p>
          <a:p>
            <a:pPr eaLnBrk="1" hangingPunct="1">
              <a:lnSpc>
                <a:spcPct val="140000"/>
              </a:lnSpc>
            </a:pPr>
            <a:r>
              <a:rPr lang="en-US" altLang="zh-CN"/>
              <a:t>		 c3 = new Checkbox("</a:t>
            </a:r>
            <a:r>
              <a:rPr lang="zh-CN" altLang="en-US"/>
              <a:t>复选框对象</a:t>
            </a:r>
            <a:r>
              <a:rPr lang="en-US" altLang="zh-CN"/>
              <a:t>3",true);</a:t>
            </a:r>
          </a:p>
          <a:p>
            <a:pPr eaLnBrk="1" hangingPunct="1">
              <a:lnSpc>
                <a:spcPct val="140000"/>
              </a:lnSpc>
            </a:pPr>
            <a:r>
              <a:rPr lang="en-US" altLang="zh-CN"/>
              <a:t>          		 //</a:t>
            </a:r>
            <a:r>
              <a:rPr lang="zh-CN" altLang="en-US"/>
              <a:t>构造单选按钮</a:t>
            </a:r>
          </a:p>
          <a:p>
            <a:pPr eaLnBrk="1" hangingPunct="1">
              <a:lnSpc>
                <a:spcPct val="140000"/>
              </a:lnSpc>
            </a:pPr>
            <a:r>
              <a:rPr lang="zh-CN" altLang="en-US"/>
              <a:t>		 </a:t>
            </a:r>
            <a:r>
              <a:rPr lang="en-US" altLang="zh-CN"/>
              <a:t>c = new CheckboxGroup();</a:t>
            </a:r>
          </a:p>
          <a:p>
            <a:pPr eaLnBrk="1" hangingPunct="1">
              <a:lnSpc>
                <a:spcPct val="140000"/>
              </a:lnSpc>
            </a:pPr>
            <a:r>
              <a:rPr lang="en-US" altLang="zh-CN"/>
              <a:t>		 cRadio1 = new Checkbox("</a:t>
            </a:r>
            <a:r>
              <a:rPr lang="zh-CN" altLang="en-US"/>
              <a:t>单选按钮</a:t>
            </a:r>
            <a:r>
              <a:rPr lang="en-US" altLang="zh-CN"/>
              <a:t>1",c, false);</a:t>
            </a:r>
          </a:p>
        </p:txBody>
      </p:sp>
    </p:spTree>
  </p:cSld>
  <p:clrMapOvr>
    <a:masterClrMapping/>
  </p:clrMapOvr>
  <p:transition>
    <p:zoom/>
  </p:transition>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8210" name="Text Box 2"/>
          <p:cNvSpPr txBox="1">
            <a:spLocks noChangeArrowheads="1"/>
          </p:cNvSpPr>
          <p:nvPr/>
        </p:nvSpPr>
        <p:spPr bwMode="auto">
          <a:xfrm>
            <a:off x="685800" y="692150"/>
            <a:ext cx="7837488" cy="562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pPr>
            <a:r>
              <a:rPr lang="en-US" altLang="zh-CN"/>
              <a:t>		cRadio2 = new Checkbox("</a:t>
            </a:r>
            <a:r>
              <a:rPr lang="zh-CN" altLang="en-US"/>
              <a:t>单选按钮</a:t>
            </a:r>
            <a:r>
              <a:rPr lang="en-US" altLang="zh-CN"/>
              <a:t>2",c,true);</a:t>
            </a:r>
          </a:p>
          <a:p>
            <a:pPr eaLnBrk="1" hangingPunct="1">
              <a:lnSpc>
                <a:spcPct val="138000"/>
              </a:lnSpc>
            </a:pPr>
            <a:r>
              <a:rPr lang="en-US" altLang="zh-CN"/>
              <a:t>           		//</a:t>
            </a:r>
            <a:r>
              <a:rPr lang="zh-CN" altLang="en-US"/>
              <a:t>添加到界面</a:t>
            </a:r>
          </a:p>
          <a:p>
            <a:pPr eaLnBrk="1" hangingPunct="1">
              <a:lnSpc>
                <a:spcPct val="138000"/>
              </a:lnSpc>
            </a:pPr>
            <a:r>
              <a:rPr lang="zh-CN" altLang="en-US"/>
              <a:t>		 </a:t>
            </a:r>
            <a:r>
              <a:rPr lang="en-US" altLang="zh-CN"/>
              <a:t>this.add(c1);</a:t>
            </a:r>
          </a:p>
          <a:p>
            <a:pPr eaLnBrk="1" hangingPunct="1">
              <a:lnSpc>
                <a:spcPct val="138000"/>
              </a:lnSpc>
            </a:pPr>
            <a:r>
              <a:rPr lang="en-US" altLang="zh-CN"/>
              <a:t>		 this.add(c2);</a:t>
            </a:r>
          </a:p>
          <a:p>
            <a:pPr eaLnBrk="1" hangingPunct="1">
              <a:lnSpc>
                <a:spcPct val="138000"/>
              </a:lnSpc>
            </a:pPr>
            <a:r>
              <a:rPr lang="en-US" altLang="zh-CN"/>
              <a:t>		 this.add(c3);</a:t>
            </a:r>
          </a:p>
          <a:p>
            <a:pPr eaLnBrk="1" hangingPunct="1">
              <a:lnSpc>
                <a:spcPct val="138000"/>
              </a:lnSpc>
            </a:pPr>
            <a:r>
              <a:rPr lang="en-US" altLang="zh-CN"/>
              <a:t>		 this.add(cRadio1);</a:t>
            </a:r>
          </a:p>
          <a:p>
            <a:pPr eaLnBrk="1" hangingPunct="1">
              <a:lnSpc>
                <a:spcPct val="138000"/>
              </a:lnSpc>
            </a:pPr>
            <a:r>
              <a:rPr lang="en-US" altLang="zh-CN"/>
              <a:t>		 this.add(cRadio2);</a:t>
            </a:r>
          </a:p>
          <a:p>
            <a:pPr eaLnBrk="1" hangingPunct="1">
              <a:lnSpc>
                <a:spcPct val="138000"/>
              </a:lnSpc>
            </a:pPr>
            <a:r>
              <a:rPr lang="en-US" altLang="zh-CN"/>
              <a:t>	}</a:t>
            </a:r>
          </a:p>
          <a:p>
            <a:pPr eaLnBrk="1" hangingPunct="1">
              <a:lnSpc>
                <a:spcPct val="138000"/>
              </a:lnSpc>
            </a:pPr>
            <a:r>
              <a:rPr lang="en-US" altLang="zh-CN"/>
              <a:t>	public void start()</a:t>
            </a:r>
          </a:p>
          <a:p>
            <a:pPr eaLnBrk="1" hangingPunct="1">
              <a:lnSpc>
                <a:spcPct val="138000"/>
              </a:lnSpc>
            </a:pPr>
            <a:r>
              <a:rPr lang="en-US" altLang="zh-CN"/>
              <a:t>	{</a:t>
            </a:r>
          </a:p>
          <a:p>
            <a:pPr eaLnBrk="1" hangingPunct="1">
              <a:lnSpc>
                <a:spcPct val="138000"/>
              </a:lnSpc>
            </a:pPr>
            <a:r>
              <a:rPr lang="en-US" altLang="zh-CN"/>
              <a:t>		c1.setLabel("</a:t>
            </a:r>
            <a:r>
              <a:rPr lang="zh-CN" altLang="en-US"/>
              <a:t>复选框对象</a:t>
            </a:r>
            <a:r>
              <a:rPr lang="en-US" altLang="zh-CN"/>
              <a:t>1");</a:t>
            </a:r>
          </a:p>
        </p:txBody>
      </p:sp>
    </p:spTree>
  </p:cSld>
  <p:clrMapOvr>
    <a:masterClrMapping/>
  </p:clrMapOvr>
  <p:transition>
    <p:zoom/>
  </p:transition>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9234" name="Text Box 2"/>
          <p:cNvSpPr txBox="1">
            <a:spLocks noChangeArrowheads="1"/>
          </p:cNvSpPr>
          <p:nvPr/>
        </p:nvSpPr>
        <p:spPr bwMode="auto">
          <a:xfrm>
            <a:off x="152400" y="485775"/>
            <a:ext cx="9013825"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a:t>		str1 = c2.getLabel();</a:t>
            </a:r>
          </a:p>
          <a:p>
            <a:pPr eaLnBrk="1" hangingPunct="1">
              <a:lnSpc>
                <a:spcPct val="130000"/>
              </a:lnSpc>
            </a:pPr>
            <a:r>
              <a:rPr lang="en-US" altLang="zh-CN"/>
              <a:t>		b1 = c3.getState();</a:t>
            </a:r>
          </a:p>
          <a:p>
            <a:pPr eaLnBrk="1" hangingPunct="1">
              <a:lnSpc>
                <a:spcPct val="130000"/>
              </a:lnSpc>
            </a:pPr>
            <a:r>
              <a:rPr lang="en-US" altLang="zh-CN"/>
              <a:t>		b2 = cRadio1.getState();</a:t>
            </a:r>
          </a:p>
          <a:p>
            <a:pPr eaLnBrk="1" hangingPunct="1">
              <a:lnSpc>
                <a:spcPct val="130000"/>
              </a:lnSpc>
            </a:pPr>
            <a:r>
              <a:rPr lang="en-US" altLang="zh-CN"/>
              <a:t>		repaint();</a:t>
            </a:r>
          </a:p>
          <a:p>
            <a:pPr eaLnBrk="1" hangingPunct="1">
              <a:lnSpc>
                <a:spcPct val="130000"/>
              </a:lnSpc>
            </a:pPr>
            <a:r>
              <a:rPr lang="en-US" altLang="zh-CN"/>
              <a:t>	}</a:t>
            </a:r>
          </a:p>
          <a:p>
            <a:pPr eaLnBrk="1" hangingPunct="1">
              <a:lnSpc>
                <a:spcPct val="130000"/>
              </a:lnSpc>
            </a:pPr>
            <a:r>
              <a:rPr lang="en-US" altLang="zh-CN"/>
              <a:t>	public void paint(Graphics g)</a:t>
            </a:r>
          </a:p>
          <a:p>
            <a:pPr eaLnBrk="1" hangingPunct="1">
              <a:lnSpc>
                <a:spcPct val="130000"/>
              </a:lnSpc>
            </a:pPr>
            <a:r>
              <a:rPr lang="en-US" altLang="zh-CN"/>
              <a:t>	{</a:t>
            </a:r>
          </a:p>
          <a:p>
            <a:pPr eaLnBrk="1" hangingPunct="1">
              <a:lnSpc>
                <a:spcPct val="130000"/>
              </a:lnSpc>
            </a:pPr>
            <a:r>
              <a:rPr lang="en-US" altLang="zh-CN"/>
              <a:t>		g.drawString("</a:t>
            </a:r>
            <a:r>
              <a:rPr lang="zh-CN" altLang="en-US"/>
              <a:t>获取第二个对象的标签：</a:t>
            </a:r>
            <a:r>
              <a:rPr lang="en-US" altLang="zh-CN"/>
              <a:t>" + str1,40,80);</a:t>
            </a:r>
          </a:p>
          <a:p>
            <a:pPr eaLnBrk="1" hangingPunct="1">
              <a:lnSpc>
                <a:spcPct val="130000"/>
              </a:lnSpc>
            </a:pPr>
            <a:r>
              <a:rPr lang="en-US" altLang="zh-CN"/>
              <a:t>		g.drawString("</a:t>
            </a:r>
            <a:r>
              <a:rPr lang="zh-CN" altLang="en-US"/>
              <a:t>复选框</a:t>
            </a:r>
            <a:r>
              <a:rPr lang="en-US" altLang="zh-CN"/>
              <a:t>3</a:t>
            </a:r>
            <a:r>
              <a:rPr lang="zh-CN" altLang="en-US"/>
              <a:t>的状态为：</a:t>
            </a:r>
            <a:r>
              <a:rPr lang="en-US" altLang="zh-CN"/>
              <a:t>" + b1,40,100);</a:t>
            </a:r>
          </a:p>
          <a:p>
            <a:pPr eaLnBrk="1" hangingPunct="1">
              <a:lnSpc>
                <a:spcPct val="130000"/>
              </a:lnSpc>
            </a:pPr>
            <a:r>
              <a:rPr lang="en-US" altLang="zh-CN"/>
              <a:t>		g.drawString("</a:t>
            </a:r>
            <a:r>
              <a:rPr lang="zh-CN" altLang="en-US"/>
              <a:t>单选按钮</a:t>
            </a:r>
            <a:r>
              <a:rPr lang="en-US" altLang="zh-CN"/>
              <a:t>1</a:t>
            </a:r>
            <a:r>
              <a:rPr lang="zh-CN" altLang="en-US"/>
              <a:t>的状态为：</a:t>
            </a:r>
            <a:r>
              <a:rPr lang="en-US" altLang="zh-CN"/>
              <a:t>" + b2, 40,120);</a:t>
            </a:r>
          </a:p>
          <a:p>
            <a:pPr eaLnBrk="1" hangingPunct="1">
              <a:lnSpc>
                <a:spcPct val="130000"/>
              </a:lnSpc>
            </a:pPr>
            <a:r>
              <a:rPr lang="en-US" altLang="zh-CN"/>
              <a:t>	}</a:t>
            </a:r>
          </a:p>
          <a:p>
            <a:pPr eaLnBrk="1" hangingPunct="1">
              <a:lnSpc>
                <a:spcPct val="130000"/>
              </a:lnSpc>
            </a:pPr>
            <a:r>
              <a:rPr lang="en-US" altLang="zh-CN"/>
              <a:t>};</a:t>
            </a:r>
          </a:p>
        </p:txBody>
      </p:sp>
    </p:spTree>
  </p:cSld>
  <p:clrMapOvr>
    <a:masterClrMapping/>
  </p:clrMapOvr>
  <p:transition>
    <p:zoom/>
  </p:transition>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1" name="Rectangle 2"/>
          <p:cNvSpPr>
            <a:spLocks noChangeArrowheads="1"/>
          </p:cNvSpPr>
          <p:nvPr/>
        </p:nvSpPr>
        <p:spPr bwMode="auto">
          <a:xfrm>
            <a:off x="2540000" y="5562600"/>
            <a:ext cx="406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6.2  </a:t>
            </a:r>
            <a:r>
              <a:rPr lang="zh-CN" altLang="en-US"/>
              <a:t>复选框和单选按钮测试</a:t>
            </a:r>
          </a:p>
        </p:txBody>
      </p:sp>
      <p:graphicFrame>
        <p:nvGraphicFramePr>
          <p:cNvPr id="68610" name="Object 3"/>
          <p:cNvGraphicFramePr>
            <a:graphicFrameLocks noChangeAspect="1"/>
          </p:cNvGraphicFramePr>
          <p:nvPr/>
        </p:nvGraphicFramePr>
        <p:xfrm>
          <a:off x="1600200" y="914400"/>
          <a:ext cx="5943600" cy="4491038"/>
        </p:xfrm>
        <a:graphic>
          <a:graphicData uri="http://schemas.openxmlformats.org/presentationml/2006/ole">
            <mc:AlternateContent xmlns:mc="http://schemas.openxmlformats.org/markup-compatibility/2006">
              <mc:Choice xmlns:v="urn:schemas-microsoft-com:vml" Requires="v">
                <p:oleObj spid="_x0000_s68612" name="Bitmap Image" r:id="rId3" imgW="2247619" imgH="1699048" progId="Paint.Picture">
                  <p:embed/>
                </p:oleObj>
              </mc:Choice>
              <mc:Fallback>
                <p:oleObj name="Bitmap Image" r:id="rId3" imgW="2247619" imgH="1699048"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914400"/>
                        <a:ext cx="5943600" cy="4491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p:transition>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0258" name="Text Box 2"/>
          <p:cNvSpPr txBox="1">
            <a:spLocks noChangeArrowheads="1"/>
          </p:cNvSpPr>
          <p:nvPr/>
        </p:nvSpPr>
        <p:spPr bwMode="auto">
          <a:xfrm>
            <a:off x="381000" y="609600"/>
            <a:ext cx="8458200" cy="557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50000"/>
              </a:spcBef>
            </a:pPr>
            <a:r>
              <a:rPr lang="en-US" altLang="zh-CN" b="1"/>
              <a:t>6.1.3  </a:t>
            </a:r>
            <a:r>
              <a:rPr lang="zh-CN" altLang="en-US" b="1"/>
              <a:t>组合框</a:t>
            </a:r>
          </a:p>
          <a:p>
            <a:pPr eaLnBrk="1" hangingPunct="1">
              <a:lnSpc>
                <a:spcPct val="115000"/>
              </a:lnSpc>
              <a:spcBef>
                <a:spcPct val="50000"/>
              </a:spcBef>
            </a:pPr>
            <a:r>
              <a:rPr lang="zh-CN" altLang="en-US"/>
              <a:t>        组合框代表一系列选择的弹出式菜单，当前选择显示为菜单的标题。它的构造函数和其它常用方法如下：</a:t>
            </a:r>
          </a:p>
          <a:p>
            <a:pPr eaLnBrk="1" hangingPunct="1">
              <a:lnSpc>
                <a:spcPct val="115000"/>
              </a:lnSpc>
              <a:spcBef>
                <a:spcPct val="50000"/>
              </a:spcBef>
            </a:pPr>
            <a:r>
              <a:rPr lang="zh-CN" altLang="en-US"/>
              <a:t>         </a:t>
            </a:r>
            <a:r>
              <a:rPr lang="en-US" altLang="zh-CN"/>
              <a:t>public Choice()</a:t>
            </a:r>
          </a:p>
          <a:p>
            <a:pPr eaLnBrk="1" hangingPunct="1">
              <a:lnSpc>
                <a:spcPct val="115000"/>
              </a:lnSpc>
              <a:spcBef>
                <a:spcPct val="50000"/>
              </a:spcBef>
            </a:pPr>
            <a:r>
              <a:rPr lang="en-US" altLang="zh-CN"/>
              <a:t>         </a:t>
            </a:r>
            <a:r>
              <a:rPr lang="zh-CN" altLang="en-US"/>
              <a:t>构建一个选择项菜单。</a:t>
            </a:r>
          </a:p>
          <a:p>
            <a:pPr eaLnBrk="1" hangingPunct="1">
              <a:lnSpc>
                <a:spcPct val="115000"/>
              </a:lnSpc>
              <a:spcBef>
                <a:spcPct val="50000"/>
              </a:spcBef>
            </a:pPr>
            <a:r>
              <a:rPr lang="zh-CN" altLang="en-US"/>
              <a:t>         </a:t>
            </a:r>
            <a:r>
              <a:rPr lang="en-US" altLang="zh-CN"/>
              <a:t>public void add(String item)</a:t>
            </a:r>
          </a:p>
          <a:p>
            <a:pPr eaLnBrk="1" hangingPunct="1">
              <a:lnSpc>
                <a:spcPct val="115000"/>
              </a:lnSpc>
              <a:spcBef>
                <a:spcPct val="50000"/>
              </a:spcBef>
            </a:pPr>
            <a:r>
              <a:rPr lang="en-US" altLang="zh-CN"/>
              <a:t>         </a:t>
            </a:r>
            <a:r>
              <a:rPr lang="zh-CN" altLang="en-US"/>
              <a:t>将</a:t>
            </a:r>
            <a:r>
              <a:rPr lang="en-US" altLang="zh-CN"/>
              <a:t>item</a:t>
            </a:r>
            <a:r>
              <a:rPr lang="zh-CN" altLang="en-US"/>
              <a:t>添加到选择菜单中。</a:t>
            </a:r>
          </a:p>
          <a:p>
            <a:pPr eaLnBrk="1" hangingPunct="1">
              <a:lnSpc>
                <a:spcPct val="115000"/>
              </a:lnSpc>
              <a:spcBef>
                <a:spcPct val="50000"/>
              </a:spcBef>
            </a:pPr>
            <a:r>
              <a:rPr lang="zh-CN" altLang="en-US"/>
              <a:t>         </a:t>
            </a:r>
            <a:r>
              <a:rPr lang="en-US" altLang="zh-CN"/>
              <a:t>public String getItem(int index)</a:t>
            </a:r>
          </a:p>
          <a:p>
            <a:pPr eaLnBrk="1" hangingPunct="1">
              <a:lnSpc>
                <a:spcPct val="115000"/>
              </a:lnSpc>
              <a:spcBef>
                <a:spcPct val="50000"/>
              </a:spcBef>
            </a:pPr>
            <a:r>
              <a:rPr lang="en-US" altLang="zh-CN"/>
              <a:t>        </a:t>
            </a:r>
            <a:r>
              <a:rPr lang="zh-CN" altLang="en-US"/>
              <a:t>返回选择菜单中</a:t>
            </a:r>
            <a:r>
              <a:rPr lang="en-US" altLang="zh-CN"/>
              <a:t>index</a:t>
            </a:r>
            <a:r>
              <a:rPr lang="zh-CN" altLang="en-US"/>
              <a:t>位置的项，注意索引是从</a:t>
            </a:r>
            <a:r>
              <a:rPr lang="en-US" altLang="zh-CN"/>
              <a:t>0</a:t>
            </a:r>
            <a:r>
              <a:rPr lang="zh-CN" altLang="en-US"/>
              <a:t>开始的，而项数从</a:t>
            </a:r>
            <a:r>
              <a:rPr lang="en-US" altLang="zh-CN"/>
              <a:t>1</a:t>
            </a:r>
            <a:r>
              <a:rPr lang="zh-CN" altLang="en-US"/>
              <a:t>开始。</a:t>
            </a:r>
          </a:p>
        </p:txBody>
      </p:sp>
    </p:spTree>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9922" name="Text Box 2"/>
          <p:cNvSpPr txBox="1">
            <a:spLocks noChangeArrowheads="1"/>
          </p:cNvSpPr>
          <p:nvPr/>
        </p:nvSpPr>
        <p:spPr bwMode="auto">
          <a:xfrm>
            <a:off x="2755900" y="838200"/>
            <a:ext cx="36306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2.1 Java</a:t>
            </a:r>
            <a:r>
              <a:rPr lang="zh-CN" altLang="en-US" sz="3200" b="1"/>
              <a:t>程序的构成</a:t>
            </a:r>
          </a:p>
        </p:txBody>
      </p:sp>
      <p:sp>
        <p:nvSpPr>
          <p:cNvPr id="209923" name="Text Box 3"/>
          <p:cNvSpPr txBox="1">
            <a:spLocks noChangeArrowheads="1"/>
          </p:cNvSpPr>
          <p:nvPr/>
        </p:nvSpPr>
        <p:spPr bwMode="auto">
          <a:xfrm>
            <a:off x="304800" y="1712913"/>
            <a:ext cx="8610600" cy="392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2.1.1  </a:t>
            </a:r>
            <a:r>
              <a:rPr lang="zh-CN" altLang="en-US" b="1"/>
              <a:t>逻辑构成</a:t>
            </a:r>
          </a:p>
          <a:p>
            <a:pPr eaLnBrk="1" hangingPunct="1">
              <a:lnSpc>
                <a:spcPct val="150000"/>
              </a:lnSpc>
              <a:spcBef>
                <a:spcPct val="50000"/>
              </a:spcBef>
            </a:pPr>
            <a:r>
              <a:rPr lang="zh-CN" altLang="en-US"/>
              <a:t>        </a:t>
            </a:r>
            <a:r>
              <a:rPr lang="en-US" altLang="zh-CN"/>
              <a:t>Java</a:t>
            </a:r>
            <a:r>
              <a:rPr lang="zh-CN" altLang="en-US"/>
              <a:t>源程序逻辑构成分为两大部分：程序头包的引用和类的定义。</a:t>
            </a:r>
          </a:p>
          <a:p>
            <a:pPr eaLnBrk="1" hangingPunct="1">
              <a:lnSpc>
                <a:spcPct val="150000"/>
              </a:lnSpc>
              <a:spcBef>
                <a:spcPct val="50000"/>
              </a:spcBef>
            </a:pPr>
            <a:r>
              <a:rPr lang="zh-CN" altLang="en-US" b="1"/>
              <a:t>        </a:t>
            </a:r>
            <a:r>
              <a:rPr lang="en-US" altLang="zh-CN" b="1"/>
              <a:t>1. </a:t>
            </a:r>
            <a:r>
              <a:rPr lang="zh-CN" altLang="en-US" b="1"/>
              <a:t>程序头包的引用</a:t>
            </a:r>
          </a:p>
          <a:p>
            <a:pPr eaLnBrk="1" hangingPunct="1">
              <a:lnSpc>
                <a:spcPct val="150000"/>
              </a:lnSpc>
              <a:spcBef>
                <a:spcPct val="50000"/>
              </a:spcBef>
            </a:pPr>
            <a:r>
              <a:rPr lang="zh-CN" altLang="en-US"/>
              <a:t>       主要是指引用</a:t>
            </a:r>
            <a:r>
              <a:rPr lang="en-US" altLang="zh-CN"/>
              <a:t>JDK</a:t>
            </a:r>
            <a:r>
              <a:rPr lang="zh-CN" altLang="en-US"/>
              <a:t>软件包自带的包，也可以是自己定义的类。引用之后程序体中就可以自由应用包中的类的方法和属性等。</a:t>
            </a:r>
          </a:p>
        </p:txBody>
      </p:sp>
    </p:spTree>
  </p:cSld>
  <p:clrMapOvr>
    <a:masterClrMapping/>
  </p:clrMapOvr>
  <p:transition>
    <p:zoom dir="in"/>
  </p:transition>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282" name="Text Box 2"/>
          <p:cNvSpPr txBox="1">
            <a:spLocks noChangeArrowheads="1"/>
          </p:cNvSpPr>
          <p:nvPr/>
        </p:nvSpPr>
        <p:spPr bwMode="auto">
          <a:xfrm>
            <a:off x="1525588" y="481013"/>
            <a:ext cx="5103812" cy="585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8000"/>
              </a:lnSpc>
            </a:pPr>
            <a:r>
              <a:rPr lang="en-US" altLang="zh-CN"/>
              <a:t>public int getItemCount()</a:t>
            </a:r>
          </a:p>
          <a:p>
            <a:pPr eaLnBrk="1" hangingPunct="1">
              <a:lnSpc>
                <a:spcPct val="158000"/>
              </a:lnSpc>
            </a:pPr>
            <a:r>
              <a:rPr lang="zh-CN" altLang="en-US"/>
              <a:t>返回选择菜单总的项数。</a:t>
            </a:r>
          </a:p>
          <a:p>
            <a:pPr eaLnBrk="1" hangingPunct="1">
              <a:lnSpc>
                <a:spcPct val="158000"/>
              </a:lnSpc>
            </a:pPr>
            <a:r>
              <a:rPr lang="en-US" altLang="zh-CN"/>
              <a:t>public String getSelectedItem()</a:t>
            </a:r>
          </a:p>
          <a:p>
            <a:pPr eaLnBrk="1" hangingPunct="1">
              <a:lnSpc>
                <a:spcPct val="158000"/>
              </a:lnSpc>
            </a:pPr>
            <a:r>
              <a:rPr lang="zh-CN" altLang="en-US"/>
              <a:t>返回当前选中的项。 </a:t>
            </a:r>
          </a:p>
          <a:p>
            <a:pPr eaLnBrk="1" hangingPunct="1">
              <a:lnSpc>
                <a:spcPct val="158000"/>
              </a:lnSpc>
            </a:pPr>
            <a:r>
              <a:rPr lang="en-US" altLang="zh-CN"/>
              <a:t>public int getSelectedIndex()</a:t>
            </a:r>
          </a:p>
          <a:p>
            <a:pPr eaLnBrk="1" hangingPunct="1">
              <a:lnSpc>
                <a:spcPct val="158000"/>
              </a:lnSpc>
            </a:pPr>
            <a:r>
              <a:rPr lang="zh-CN" altLang="en-US"/>
              <a:t>返回当前选中项的索引。 </a:t>
            </a:r>
          </a:p>
          <a:p>
            <a:pPr eaLnBrk="1" hangingPunct="1">
              <a:lnSpc>
                <a:spcPct val="158000"/>
              </a:lnSpc>
            </a:pPr>
            <a:r>
              <a:rPr lang="en-US" altLang="zh-CN"/>
              <a:t>public void insert(String item, int index)</a:t>
            </a:r>
          </a:p>
          <a:p>
            <a:pPr eaLnBrk="1" hangingPunct="1">
              <a:lnSpc>
                <a:spcPct val="158000"/>
              </a:lnSpc>
            </a:pPr>
            <a:r>
              <a:rPr lang="zh-CN" altLang="en-US"/>
              <a:t>在</a:t>
            </a:r>
            <a:r>
              <a:rPr lang="en-US" altLang="zh-CN"/>
              <a:t>index</a:t>
            </a:r>
            <a:r>
              <a:rPr lang="zh-CN" altLang="en-US"/>
              <a:t>处插入字符串</a:t>
            </a:r>
            <a:r>
              <a:rPr lang="en-US" altLang="zh-CN"/>
              <a:t>item</a:t>
            </a:r>
            <a:r>
              <a:rPr lang="zh-CN" altLang="en-US"/>
              <a:t>。</a:t>
            </a:r>
          </a:p>
          <a:p>
            <a:pPr eaLnBrk="1" hangingPunct="1">
              <a:lnSpc>
                <a:spcPct val="158000"/>
              </a:lnSpc>
            </a:pPr>
            <a:r>
              <a:rPr lang="en-US" altLang="zh-CN"/>
              <a:t>public void remove(int position)</a:t>
            </a:r>
          </a:p>
          <a:p>
            <a:pPr eaLnBrk="1" hangingPunct="1">
              <a:lnSpc>
                <a:spcPct val="158000"/>
              </a:lnSpc>
            </a:pPr>
            <a:r>
              <a:rPr lang="zh-CN" altLang="en-US"/>
              <a:t>删除</a:t>
            </a:r>
            <a:r>
              <a:rPr lang="en-US" altLang="zh-CN"/>
              <a:t>position</a:t>
            </a:r>
            <a:r>
              <a:rPr lang="zh-CN" altLang="en-US"/>
              <a:t>位置的项。</a:t>
            </a:r>
          </a:p>
        </p:txBody>
      </p:sp>
    </p:spTree>
  </p:cSld>
  <p:clrMapOvr>
    <a:masterClrMapping/>
  </p:clrMapOvr>
  <p:transition>
    <p:zoom/>
  </p:transition>
</p:sld>
</file>

<file path=ppt/slides/slide3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2306" name="Text Box 2"/>
          <p:cNvSpPr txBox="1">
            <a:spLocks noChangeArrowheads="1"/>
          </p:cNvSpPr>
          <p:nvPr/>
        </p:nvSpPr>
        <p:spPr bwMode="auto">
          <a:xfrm>
            <a:off x="1355725" y="593725"/>
            <a:ext cx="6450013"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80000"/>
              </a:lnSpc>
            </a:pPr>
            <a:r>
              <a:rPr lang="en-US" altLang="zh-CN"/>
              <a:t>public void remove(String item)</a:t>
            </a:r>
          </a:p>
          <a:p>
            <a:pPr eaLnBrk="1" hangingPunct="1">
              <a:lnSpc>
                <a:spcPct val="180000"/>
              </a:lnSpc>
            </a:pPr>
            <a:r>
              <a:rPr lang="zh-CN" altLang="en-US"/>
              <a:t>删除</a:t>
            </a:r>
            <a:r>
              <a:rPr lang="en-US" altLang="zh-CN"/>
              <a:t>item</a:t>
            </a:r>
            <a:r>
              <a:rPr lang="zh-CN" altLang="en-US"/>
              <a:t>项。</a:t>
            </a:r>
          </a:p>
          <a:p>
            <a:pPr eaLnBrk="1" hangingPunct="1">
              <a:lnSpc>
                <a:spcPct val="180000"/>
              </a:lnSpc>
            </a:pPr>
            <a:r>
              <a:rPr lang="en-US" altLang="zh-CN"/>
              <a:t>public void removeAll()</a:t>
            </a:r>
          </a:p>
          <a:p>
            <a:pPr eaLnBrk="1" hangingPunct="1">
              <a:lnSpc>
                <a:spcPct val="180000"/>
              </a:lnSpc>
            </a:pPr>
            <a:r>
              <a:rPr lang="zh-CN" altLang="en-US"/>
              <a:t>删除所有的项。</a:t>
            </a:r>
          </a:p>
          <a:p>
            <a:pPr eaLnBrk="1" hangingPunct="1">
              <a:lnSpc>
                <a:spcPct val="180000"/>
              </a:lnSpc>
            </a:pPr>
            <a:r>
              <a:rPr lang="en-US" altLang="zh-CN"/>
              <a:t>public void select(int pos)</a:t>
            </a:r>
          </a:p>
          <a:p>
            <a:pPr eaLnBrk="1" hangingPunct="1">
              <a:lnSpc>
                <a:spcPct val="180000"/>
              </a:lnSpc>
            </a:pPr>
            <a:r>
              <a:rPr lang="zh-CN" altLang="en-US"/>
              <a:t>将</a:t>
            </a:r>
            <a:r>
              <a:rPr lang="en-US" altLang="zh-CN"/>
              <a:t>pos</a:t>
            </a:r>
            <a:r>
              <a:rPr lang="zh-CN" altLang="en-US"/>
              <a:t>处的项设为选中状态，通常用于初始化。 </a:t>
            </a:r>
          </a:p>
          <a:p>
            <a:pPr eaLnBrk="1" hangingPunct="1">
              <a:lnSpc>
                <a:spcPct val="180000"/>
              </a:lnSpc>
            </a:pPr>
            <a:r>
              <a:rPr lang="en-US" altLang="zh-CN"/>
              <a:t>public void select(String str)</a:t>
            </a:r>
          </a:p>
          <a:p>
            <a:pPr eaLnBrk="1" hangingPunct="1">
              <a:lnSpc>
                <a:spcPct val="180000"/>
              </a:lnSpc>
            </a:pPr>
            <a:r>
              <a:rPr lang="zh-CN" altLang="en-US"/>
              <a:t>将</a:t>
            </a:r>
            <a:r>
              <a:rPr lang="en-US" altLang="zh-CN"/>
              <a:t>str</a:t>
            </a:r>
            <a:r>
              <a:rPr lang="zh-CN" altLang="en-US"/>
              <a:t>项设为选中状态，通常用于初始化。</a:t>
            </a:r>
          </a:p>
        </p:txBody>
      </p:sp>
    </p:spTree>
  </p:cSld>
  <p:clrMapOvr>
    <a:masterClrMapping/>
  </p:clrMapOvr>
  <p:transition>
    <p:zoom/>
  </p:transition>
</p:sld>
</file>

<file path=ppt/slides/slide3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3330" name="Text Box 2"/>
          <p:cNvSpPr txBox="1">
            <a:spLocks noChangeArrowheads="1"/>
          </p:cNvSpPr>
          <p:nvPr/>
        </p:nvSpPr>
        <p:spPr bwMode="auto">
          <a:xfrm>
            <a:off x="304800" y="533400"/>
            <a:ext cx="90916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a:t>【</a:t>
            </a:r>
            <a:r>
              <a:rPr lang="zh-CN" altLang="en-US"/>
              <a:t>例</a:t>
            </a:r>
            <a:r>
              <a:rPr lang="en-US" altLang="zh-CN"/>
              <a:t>6.3】</a:t>
            </a:r>
            <a:r>
              <a:rPr lang="zh-CN" altLang="en-US"/>
              <a:t>测试</a:t>
            </a:r>
            <a:r>
              <a:rPr lang="en-US" altLang="zh-CN"/>
              <a:t>Choice</a:t>
            </a:r>
            <a:r>
              <a:rPr lang="zh-CN" altLang="en-US"/>
              <a:t>类，用户界面如图</a:t>
            </a:r>
            <a:r>
              <a:rPr lang="en-US" altLang="zh-CN"/>
              <a:t>6.3</a:t>
            </a:r>
            <a:r>
              <a:rPr lang="zh-CN" altLang="en-US"/>
              <a:t>所示。源程序代码如下：</a:t>
            </a:r>
          </a:p>
          <a:p>
            <a:pPr eaLnBrk="1" hangingPunct="1">
              <a:lnSpc>
                <a:spcPct val="140000"/>
              </a:lnSpc>
            </a:pPr>
            <a:r>
              <a:rPr lang="en-US" altLang="zh-CN"/>
              <a:t>//</a:t>
            </a:r>
            <a:r>
              <a:rPr lang="zh-CN" altLang="en-US"/>
              <a:t>程序文件名</a:t>
            </a:r>
            <a:r>
              <a:rPr lang="en-US" altLang="zh-CN"/>
              <a:t>UseChoice.java</a:t>
            </a:r>
          </a:p>
          <a:p>
            <a:pPr eaLnBrk="1" hangingPunct="1">
              <a:lnSpc>
                <a:spcPct val="140000"/>
              </a:lnSpc>
            </a:pPr>
            <a:r>
              <a:rPr lang="en-US" altLang="zh-CN"/>
              <a:t>import java.awt.*;</a:t>
            </a:r>
          </a:p>
          <a:p>
            <a:pPr eaLnBrk="1" hangingPunct="1">
              <a:lnSpc>
                <a:spcPct val="140000"/>
              </a:lnSpc>
            </a:pPr>
            <a:r>
              <a:rPr lang="en-US" altLang="zh-CN"/>
              <a:t>import java.applet.*;</a:t>
            </a:r>
          </a:p>
          <a:p>
            <a:pPr eaLnBrk="1" hangingPunct="1">
              <a:lnSpc>
                <a:spcPct val="140000"/>
              </a:lnSpc>
            </a:pPr>
            <a:r>
              <a:rPr lang="en-US" altLang="zh-CN"/>
              <a:t>import java.applet.Applet;</a:t>
            </a:r>
          </a:p>
          <a:p>
            <a:pPr eaLnBrk="1" hangingPunct="1">
              <a:lnSpc>
                <a:spcPct val="140000"/>
              </a:lnSpc>
            </a:pPr>
            <a:r>
              <a:rPr lang="en-US" altLang="zh-CN"/>
              <a:t>public class UseChoice extends Applet</a:t>
            </a:r>
          </a:p>
          <a:p>
            <a:pPr eaLnBrk="1" hangingPunct="1">
              <a:lnSpc>
                <a:spcPct val="140000"/>
              </a:lnSpc>
            </a:pPr>
            <a:r>
              <a:rPr lang="en-US" altLang="zh-CN"/>
              <a:t>{</a:t>
            </a:r>
          </a:p>
          <a:p>
            <a:pPr eaLnBrk="1" hangingPunct="1">
              <a:lnSpc>
                <a:spcPct val="140000"/>
              </a:lnSpc>
            </a:pPr>
            <a:r>
              <a:rPr lang="en-US" altLang="zh-CN"/>
              <a:t>	String str1 = new String();</a:t>
            </a:r>
          </a:p>
          <a:p>
            <a:pPr eaLnBrk="1" hangingPunct="1">
              <a:lnSpc>
                <a:spcPct val="140000"/>
              </a:lnSpc>
            </a:pPr>
            <a:r>
              <a:rPr lang="en-US" altLang="zh-CN"/>
              <a:t>	String str2 = new String();</a:t>
            </a:r>
          </a:p>
          <a:p>
            <a:pPr eaLnBrk="1" hangingPunct="1">
              <a:lnSpc>
                <a:spcPct val="140000"/>
              </a:lnSpc>
            </a:pPr>
            <a:r>
              <a:rPr lang="en-US" altLang="zh-CN"/>
              <a:t>	int count = 0;</a:t>
            </a:r>
          </a:p>
          <a:p>
            <a:pPr eaLnBrk="1" hangingPunct="1">
              <a:lnSpc>
                <a:spcPct val="140000"/>
              </a:lnSpc>
            </a:pPr>
            <a:r>
              <a:rPr lang="en-US" altLang="zh-CN"/>
              <a:t>	int i1 = 0;</a:t>
            </a:r>
          </a:p>
        </p:txBody>
      </p:sp>
    </p:spTree>
  </p:cSld>
  <p:clrMapOvr>
    <a:masterClrMapping/>
  </p:clrMapOvr>
  <p:transition>
    <p:zoom/>
  </p:transition>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4354" name="Text Box 2"/>
          <p:cNvSpPr txBox="1">
            <a:spLocks noChangeArrowheads="1"/>
          </p:cNvSpPr>
          <p:nvPr/>
        </p:nvSpPr>
        <p:spPr bwMode="auto">
          <a:xfrm>
            <a:off x="1371600" y="579438"/>
            <a:ext cx="491172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a:t>	boolean b1 = false;</a:t>
            </a:r>
          </a:p>
          <a:p>
            <a:pPr eaLnBrk="1" hangingPunct="1">
              <a:lnSpc>
                <a:spcPct val="110000"/>
              </a:lnSpc>
            </a:pPr>
            <a:r>
              <a:rPr lang="en-US" altLang="zh-CN"/>
              <a:t>	Choice c1;//</a:t>
            </a:r>
            <a:r>
              <a:rPr lang="zh-CN" altLang="en-US"/>
              <a:t>声明组合框对象</a:t>
            </a:r>
          </a:p>
          <a:p>
            <a:pPr eaLnBrk="1" hangingPunct="1">
              <a:lnSpc>
                <a:spcPct val="110000"/>
              </a:lnSpc>
            </a:pPr>
            <a:r>
              <a:rPr lang="zh-CN" altLang="en-US"/>
              <a:t>	</a:t>
            </a:r>
            <a:r>
              <a:rPr lang="en-US" altLang="zh-CN"/>
              <a:t>public void init()</a:t>
            </a:r>
          </a:p>
          <a:p>
            <a:pPr eaLnBrk="1" hangingPunct="1">
              <a:lnSpc>
                <a:spcPct val="110000"/>
              </a:lnSpc>
            </a:pPr>
            <a:r>
              <a:rPr lang="en-US" altLang="zh-CN"/>
              <a:t>	{</a:t>
            </a:r>
          </a:p>
          <a:p>
            <a:pPr eaLnBrk="1" hangingPunct="1">
              <a:lnSpc>
                <a:spcPct val="110000"/>
              </a:lnSpc>
            </a:pPr>
            <a:r>
              <a:rPr lang="en-US" altLang="zh-CN"/>
              <a:t>          		//</a:t>
            </a:r>
            <a:r>
              <a:rPr lang="zh-CN" altLang="en-US"/>
              <a:t>初始化组合框对象，</a:t>
            </a:r>
          </a:p>
          <a:p>
            <a:pPr eaLnBrk="1" hangingPunct="1">
              <a:lnSpc>
                <a:spcPct val="110000"/>
              </a:lnSpc>
            </a:pPr>
            <a:r>
              <a:rPr lang="zh-CN" altLang="en-US"/>
              <a:t>		 </a:t>
            </a:r>
            <a:r>
              <a:rPr lang="en-US" altLang="zh-CN"/>
              <a:t>c1 = new Choice();</a:t>
            </a:r>
          </a:p>
          <a:p>
            <a:pPr eaLnBrk="1" hangingPunct="1">
              <a:lnSpc>
                <a:spcPct val="110000"/>
              </a:lnSpc>
            </a:pPr>
            <a:r>
              <a:rPr lang="en-US" altLang="zh-CN"/>
              <a:t>		 c1.add("</a:t>
            </a:r>
            <a:r>
              <a:rPr lang="zh-CN" altLang="en-US"/>
              <a:t>语文</a:t>
            </a:r>
            <a:r>
              <a:rPr lang="en-US" altLang="zh-CN"/>
              <a:t>");</a:t>
            </a:r>
          </a:p>
          <a:p>
            <a:pPr eaLnBrk="1" hangingPunct="1">
              <a:lnSpc>
                <a:spcPct val="110000"/>
              </a:lnSpc>
            </a:pPr>
            <a:r>
              <a:rPr lang="en-US" altLang="zh-CN"/>
              <a:t>		 c1.add("</a:t>
            </a:r>
            <a:r>
              <a:rPr lang="zh-CN" altLang="en-US"/>
              <a:t>数学</a:t>
            </a:r>
            <a:r>
              <a:rPr lang="en-US" altLang="zh-CN"/>
              <a:t>");</a:t>
            </a:r>
          </a:p>
          <a:p>
            <a:pPr eaLnBrk="1" hangingPunct="1">
              <a:lnSpc>
                <a:spcPct val="110000"/>
              </a:lnSpc>
            </a:pPr>
            <a:r>
              <a:rPr lang="en-US" altLang="zh-CN"/>
              <a:t>		 c1.add("</a:t>
            </a:r>
            <a:r>
              <a:rPr lang="zh-CN" altLang="en-US"/>
              <a:t>物理</a:t>
            </a:r>
            <a:r>
              <a:rPr lang="en-US" altLang="zh-CN"/>
              <a:t>");</a:t>
            </a:r>
          </a:p>
          <a:p>
            <a:pPr eaLnBrk="1" hangingPunct="1">
              <a:lnSpc>
                <a:spcPct val="110000"/>
              </a:lnSpc>
            </a:pPr>
            <a:r>
              <a:rPr lang="en-US" altLang="zh-CN"/>
              <a:t>		 c1.add("</a:t>
            </a:r>
            <a:r>
              <a:rPr lang="zh-CN" altLang="en-US"/>
              <a:t>化学</a:t>
            </a:r>
            <a:r>
              <a:rPr lang="en-US" altLang="zh-CN"/>
              <a:t>");</a:t>
            </a:r>
          </a:p>
          <a:p>
            <a:pPr eaLnBrk="1" hangingPunct="1">
              <a:lnSpc>
                <a:spcPct val="110000"/>
              </a:lnSpc>
            </a:pPr>
            <a:r>
              <a:rPr lang="en-US" altLang="zh-CN"/>
              <a:t>		 c1.add("</a:t>
            </a:r>
            <a:r>
              <a:rPr lang="zh-CN" altLang="en-US"/>
              <a:t>生物</a:t>
            </a:r>
            <a:r>
              <a:rPr lang="en-US" altLang="zh-CN"/>
              <a:t>");</a:t>
            </a:r>
          </a:p>
          <a:p>
            <a:pPr eaLnBrk="1" hangingPunct="1">
              <a:lnSpc>
                <a:spcPct val="110000"/>
              </a:lnSpc>
            </a:pPr>
            <a:r>
              <a:rPr lang="en-US" altLang="zh-CN"/>
              <a:t>		 c1.select(3);</a:t>
            </a:r>
          </a:p>
          <a:p>
            <a:pPr eaLnBrk="1" hangingPunct="1">
              <a:lnSpc>
                <a:spcPct val="110000"/>
              </a:lnSpc>
            </a:pPr>
            <a:r>
              <a:rPr lang="en-US" altLang="zh-CN"/>
              <a:t>		 this.add(c1);</a:t>
            </a:r>
          </a:p>
          <a:p>
            <a:pPr eaLnBrk="1" hangingPunct="1">
              <a:lnSpc>
                <a:spcPct val="110000"/>
              </a:lnSpc>
            </a:pPr>
            <a:r>
              <a:rPr lang="en-US" altLang="zh-CN"/>
              <a:t>	}</a:t>
            </a:r>
          </a:p>
        </p:txBody>
      </p:sp>
    </p:spTree>
  </p:cSld>
  <p:clrMapOvr>
    <a:masterClrMapping/>
  </p:clrMapOvr>
  <p:transition>
    <p:zoom/>
  </p:transition>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5378" name="Text Box 2"/>
          <p:cNvSpPr txBox="1">
            <a:spLocks noChangeArrowheads="1"/>
          </p:cNvSpPr>
          <p:nvPr/>
        </p:nvSpPr>
        <p:spPr bwMode="auto">
          <a:xfrm>
            <a:off x="903288" y="542925"/>
            <a:ext cx="7337425"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        public void start()</a:t>
            </a:r>
          </a:p>
          <a:p>
            <a:pPr eaLnBrk="1" hangingPunct="1"/>
            <a:r>
              <a:rPr lang="en-US" altLang="zh-CN"/>
              <a:t>        {</a:t>
            </a:r>
          </a:p>
          <a:p>
            <a:pPr eaLnBrk="1" hangingPunct="1"/>
            <a:r>
              <a:rPr lang="en-US" altLang="zh-CN"/>
              <a:t>	count = c1.getItemCount();</a:t>
            </a:r>
          </a:p>
          <a:p>
            <a:pPr eaLnBrk="1" hangingPunct="1"/>
            <a:r>
              <a:rPr lang="en-US" altLang="zh-CN"/>
              <a:t>	str1 = c1.getItem(2);</a:t>
            </a:r>
          </a:p>
          <a:p>
            <a:pPr eaLnBrk="1" hangingPunct="1"/>
            <a:r>
              <a:rPr lang="en-US" altLang="zh-CN"/>
              <a:t>            str2 = c1.getSelectedItem();</a:t>
            </a:r>
          </a:p>
          <a:p>
            <a:pPr eaLnBrk="1" hangingPunct="1"/>
            <a:r>
              <a:rPr lang="en-US" altLang="zh-CN"/>
              <a:t>	i1 = c1.getSelectedIndex();</a:t>
            </a:r>
          </a:p>
          <a:p>
            <a:pPr eaLnBrk="1" hangingPunct="1"/>
            <a:r>
              <a:rPr lang="en-US" altLang="zh-CN"/>
              <a:t>	repaint();</a:t>
            </a:r>
          </a:p>
          <a:p>
            <a:pPr eaLnBrk="1" hangingPunct="1"/>
            <a:r>
              <a:rPr lang="en-US" altLang="zh-CN"/>
              <a:t>         }</a:t>
            </a:r>
          </a:p>
          <a:p>
            <a:pPr eaLnBrk="1" hangingPunct="1"/>
            <a:r>
              <a:rPr lang="en-US" altLang="zh-CN"/>
              <a:t>         public void paint(Graphics g)</a:t>
            </a:r>
          </a:p>
          <a:p>
            <a:pPr eaLnBrk="1" hangingPunct="1"/>
            <a:r>
              <a:rPr lang="en-US" altLang="zh-CN"/>
              <a:t>        {</a:t>
            </a:r>
          </a:p>
          <a:p>
            <a:pPr eaLnBrk="1" hangingPunct="1"/>
            <a:r>
              <a:rPr lang="en-US" altLang="zh-CN"/>
              <a:t>	g.drawString("</a:t>
            </a:r>
            <a:r>
              <a:rPr lang="zh-CN" altLang="en-US"/>
              <a:t>元素总个数为：</a:t>
            </a:r>
            <a:r>
              <a:rPr lang="en-US" altLang="zh-CN"/>
              <a:t>" + count,10,80);</a:t>
            </a:r>
          </a:p>
          <a:p>
            <a:pPr eaLnBrk="1" hangingPunct="1"/>
            <a:r>
              <a:rPr lang="en-US" altLang="zh-CN"/>
              <a:t>	g.drawString("</a:t>
            </a:r>
            <a:r>
              <a:rPr lang="zh-CN" altLang="en-US"/>
              <a:t>第</a:t>
            </a:r>
            <a:r>
              <a:rPr lang="en-US" altLang="zh-CN"/>
              <a:t>2</a:t>
            </a:r>
            <a:r>
              <a:rPr lang="zh-CN" altLang="en-US"/>
              <a:t>项元素为：</a:t>
            </a:r>
            <a:r>
              <a:rPr lang="en-US" altLang="zh-CN"/>
              <a:t>" + str1,10,100);</a:t>
            </a:r>
          </a:p>
          <a:p>
            <a:pPr eaLnBrk="1" hangingPunct="1"/>
            <a:r>
              <a:rPr lang="en-US" altLang="zh-CN"/>
              <a:t>	g.drawString("</a:t>
            </a:r>
            <a:r>
              <a:rPr lang="zh-CN" altLang="en-US"/>
              <a:t>选中项的元素为：</a:t>
            </a:r>
            <a:r>
              <a:rPr lang="en-US" altLang="zh-CN"/>
              <a:t>" + str2,10,120);</a:t>
            </a:r>
          </a:p>
          <a:p>
            <a:pPr eaLnBrk="1" hangingPunct="1"/>
            <a:r>
              <a:rPr lang="en-US" altLang="zh-CN"/>
              <a:t>	g.drawString("</a:t>
            </a:r>
            <a:r>
              <a:rPr lang="zh-CN" altLang="en-US"/>
              <a:t>选中项的位置为：</a:t>
            </a:r>
            <a:r>
              <a:rPr lang="en-US" altLang="zh-CN"/>
              <a:t>" + i1,10,140);</a:t>
            </a:r>
          </a:p>
          <a:p>
            <a:pPr eaLnBrk="1" hangingPunct="1"/>
            <a:r>
              <a:rPr lang="en-US" altLang="zh-CN"/>
              <a:t>        }</a:t>
            </a:r>
          </a:p>
          <a:p>
            <a:pPr eaLnBrk="1" hangingPunct="1"/>
            <a:r>
              <a:rPr lang="en-US" altLang="zh-CN"/>
              <a:t>}; </a:t>
            </a:r>
          </a:p>
        </p:txBody>
      </p:sp>
    </p:spTree>
  </p:cSld>
  <p:clrMapOvr>
    <a:masterClrMapping/>
  </p:clrMapOvr>
  <p:transition>
    <p:zoom/>
  </p:transition>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5" name="Rectangle 2"/>
          <p:cNvSpPr>
            <a:spLocks noChangeArrowheads="1"/>
          </p:cNvSpPr>
          <p:nvPr/>
        </p:nvSpPr>
        <p:spPr bwMode="auto">
          <a:xfrm>
            <a:off x="2263775" y="5486400"/>
            <a:ext cx="4614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6.3  </a:t>
            </a:r>
            <a:r>
              <a:rPr lang="zh-CN" altLang="en-US"/>
              <a:t>测试</a:t>
            </a:r>
            <a:r>
              <a:rPr lang="en-US" altLang="zh-CN"/>
              <a:t>Choice</a:t>
            </a:r>
            <a:r>
              <a:rPr lang="zh-CN" altLang="en-US"/>
              <a:t>实例的用户界面</a:t>
            </a:r>
          </a:p>
        </p:txBody>
      </p:sp>
      <p:graphicFrame>
        <p:nvGraphicFramePr>
          <p:cNvPr id="69634" name="Object 3"/>
          <p:cNvGraphicFramePr>
            <a:graphicFrameLocks noChangeAspect="1"/>
          </p:cNvGraphicFramePr>
          <p:nvPr/>
        </p:nvGraphicFramePr>
        <p:xfrm>
          <a:off x="1973263" y="762000"/>
          <a:ext cx="5197475" cy="4697413"/>
        </p:xfrm>
        <a:graphic>
          <a:graphicData uri="http://schemas.openxmlformats.org/presentationml/2006/ole">
            <mc:AlternateContent xmlns:mc="http://schemas.openxmlformats.org/markup-compatibility/2006">
              <mc:Choice xmlns:v="urn:schemas-microsoft-com:vml" Requires="v">
                <p:oleObj spid="_x0000_s69636" name="Bitmap Image" r:id="rId3" imgW="2316681" imgH="2095682" progId="Paint.Picture">
                  <p:embed/>
                </p:oleObj>
              </mc:Choice>
              <mc:Fallback>
                <p:oleObj name="Bitmap Image" r:id="rId3" imgW="2316681" imgH="2095682"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3263" y="762000"/>
                        <a:ext cx="5197475" cy="4697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p:transition>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6402" name="Text Box 2"/>
          <p:cNvSpPr txBox="1">
            <a:spLocks noChangeArrowheads="1"/>
          </p:cNvSpPr>
          <p:nvPr/>
        </p:nvSpPr>
        <p:spPr bwMode="auto">
          <a:xfrm>
            <a:off x="304800" y="609600"/>
            <a:ext cx="8610600" cy="575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50000"/>
              </a:spcBef>
            </a:pPr>
            <a:r>
              <a:rPr lang="zh-CN" altLang="en-US"/>
              <a:t>在上例的基础上添加一个方法</a:t>
            </a:r>
            <a:r>
              <a:rPr lang="en-US" altLang="zh-CN"/>
              <a:t>operate</a:t>
            </a:r>
            <a:r>
              <a:rPr lang="zh-CN" altLang="en-US"/>
              <a:t>，并在</a:t>
            </a:r>
            <a:r>
              <a:rPr lang="en-US" altLang="zh-CN"/>
              <a:t>start</a:t>
            </a:r>
            <a:r>
              <a:rPr lang="zh-CN" altLang="en-US"/>
              <a:t>方法中调用此方法，程序段如下：</a:t>
            </a:r>
          </a:p>
          <a:p>
            <a:pPr eaLnBrk="1" hangingPunct="1">
              <a:lnSpc>
                <a:spcPct val="70000"/>
              </a:lnSpc>
              <a:spcBef>
                <a:spcPct val="50000"/>
              </a:spcBef>
            </a:pPr>
            <a:r>
              <a:rPr lang="zh-CN" altLang="en-US"/>
              <a:t>	</a:t>
            </a:r>
            <a:r>
              <a:rPr lang="en-US" altLang="zh-CN"/>
              <a:t>public void operate()</a:t>
            </a:r>
          </a:p>
          <a:p>
            <a:pPr eaLnBrk="1" hangingPunct="1">
              <a:lnSpc>
                <a:spcPct val="70000"/>
              </a:lnSpc>
              <a:spcBef>
                <a:spcPct val="50000"/>
              </a:spcBef>
            </a:pPr>
            <a:r>
              <a:rPr lang="en-US" altLang="zh-CN"/>
              <a:t>	{</a:t>
            </a:r>
          </a:p>
          <a:p>
            <a:pPr eaLnBrk="1" hangingPunct="1">
              <a:lnSpc>
                <a:spcPct val="70000"/>
              </a:lnSpc>
              <a:spcBef>
                <a:spcPct val="50000"/>
              </a:spcBef>
            </a:pPr>
            <a:r>
              <a:rPr lang="en-US" altLang="zh-CN"/>
              <a:t>		c1.insert("</a:t>
            </a:r>
            <a:r>
              <a:rPr lang="zh-CN" altLang="en-US"/>
              <a:t>英语</a:t>
            </a:r>
            <a:r>
              <a:rPr lang="en-US" altLang="zh-CN"/>
              <a:t>",3);</a:t>
            </a:r>
          </a:p>
          <a:p>
            <a:pPr eaLnBrk="1" hangingPunct="1">
              <a:lnSpc>
                <a:spcPct val="70000"/>
              </a:lnSpc>
              <a:spcBef>
                <a:spcPct val="50000"/>
              </a:spcBef>
            </a:pPr>
            <a:r>
              <a:rPr lang="en-US" altLang="zh-CN"/>
              <a:t>		c1.remove("</a:t>
            </a:r>
            <a:r>
              <a:rPr lang="zh-CN" altLang="en-US"/>
              <a:t>生物</a:t>
            </a:r>
            <a:r>
              <a:rPr lang="en-US" altLang="zh-CN"/>
              <a:t>");</a:t>
            </a:r>
          </a:p>
          <a:p>
            <a:pPr eaLnBrk="1" hangingPunct="1">
              <a:lnSpc>
                <a:spcPct val="70000"/>
              </a:lnSpc>
              <a:spcBef>
                <a:spcPct val="50000"/>
              </a:spcBef>
            </a:pPr>
            <a:r>
              <a:rPr lang="en-US" altLang="zh-CN"/>
              <a:t>	}</a:t>
            </a:r>
          </a:p>
          <a:p>
            <a:pPr eaLnBrk="1" hangingPunct="1">
              <a:lnSpc>
                <a:spcPct val="70000"/>
              </a:lnSpc>
              <a:spcBef>
                <a:spcPct val="50000"/>
              </a:spcBef>
            </a:pPr>
            <a:r>
              <a:rPr lang="en-US" altLang="zh-CN"/>
              <a:t>	public void start()</a:t>
            </a:r>
          </a:p>
          <a:p>
            <a:pPr eaLnBrk="1" hangingPunct="1">
              <a:lnSpc>
                <a:spcPct val="70000"/>
              </a:lnSpc>
              <a:spcBef>
                <a:spcPct val="50000"/>
              </a:spcBef>
            </a:pPr>
            <a:r>
              <a:rPr lang="en-US" altLang="zh-CN"/>
              <a:t>	{</a:t>
            </a:r>
          </a:p>
          <a:p>
            <a:pPr eaLnBrk="1" hangingPunct="1">
              <a:lnSpc>
                <a:spcPct val="70000"/>
              </a:lnSpc>
              <a:spcBef>
                <a:spcPct val="50000"/>
              </a:spcBef>
            </a:pPr>
            <a:r>
              <a:rPr lang="en-US" altLang="zh-CN"/>
              <a:t>		operate();</a:t>
            </a:r>
          </a:p>
          <a:p>
            <a:pPr eaLnBrk="1" hangingPunct="1">
              <a:lnSpc>
                <a:spcPct val="70000"/>
              </a:lnSpc>
              <a:spcBef>
                <a:spcPct val="50000"/>
              </a:spcBef>
            </a:pPr>
            <a:r>
              <a:rPr lang="en-US" altLang="zh-CN"/>
              <a:t>		count = c1.getItemCount();</a:t>
            </a:r>
          </a:p>
          <a:p>
            <a:pPr eaLnBrk="1" hangingPunct="1">
              <a:lnSpc>
                <a:spcPct val="70000"/>
              </a:lnSpc>
              <a:spcBef>
                <a:spcPct val="50000"/>
              </a:spcBef>
            </a:pPr>
            <a:r>
              <a:rPr lang="en-US" altLang="zh-CN"/>
              <a:t>		...</a:t>
            </a:r>
          </a:p>
          <a:p>
            <a:pPr eaLnBrk="1" hangingPunct="1">
              <a:lnSpc>
                <a:spcPct val="70000"/>
              </a:lnSpc>
              <a:spcBef>
                <a:spcPct val="50000"/>
              </a:spcBef>
            </a:pPr>
            <a:r>
              <a:rPr lang="en-US" altLang="zh-CN"/>
              <a:t>	}</a:t>
            </a:r>
          </a:p>
        </p:txBody>
      </p:sp>
    </p:spTree>
  </p:cSld>
  <p:clrMapOvr>
    <a:masterClrMapping/>
  </p:clrMapOvr>
  <p:transition>
    <p:zoom/>
  </p:transition>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659" name="Rectangle 2"/>
          <p:cNvSpPr>
            <a:spLocks noChangeArrowheads="1"/>
          </p:cNvSpPr>
          <p:nvPr/>
        </p:nvSpPr>
        <p:spPr bwMode="auto">
          <a:xfrm>
            <a:off x="2543175" y="5562600"/>
            <a:ext cx="4057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6.4  </a:t>
            </a:r>
            <a:r>
              <a:rPr lang="zh-CN" altLang="en-US"/>
              <a:t>修改操作后的用户界面</a:t>
            </a:r>
          </a:p>
        </p:txBody>
      </p:sp>
      <p:graphicFrame>
        <p:nvGraphicFramePr>
          <p:cNvPr id="70658" name="Object 3"/>
          <p:cNvGraphicFramePr>
            <a:graphicFrameLocks noChangeAspect="1"/>
          </p:cNvGraphicFramePr>
          <p:nvPr/>
        </p:nvGraphicFramePr>
        <p:xfrm>
          <a:off x="2057400" y="762000"/>
          <a:ext cx="5029200" cy="4551363"/>
        </p:xfrm>
        <a:graphic>
          <a:graphicData uri="http://schemas.openxmlformats.org/presentationml/2006/ole">
            <mc:AlternateContent xmlns:mc="http://schemas.openxmlformats.org/markup-compatibility/2006">
              <mc:Choice xmlns:v="urn:schemas-microsoft-com:vml" Requires="v">
                <p:oleObj spid="_x0000_s70660" name="Bitmap Image" r:id="rId3" imgW="2316681" imgH="2095682" progId="Paint.Picture">
                  <p:embed/>
                </p:oleObj>
              </mc:Choice>
              <mc:Fallback>
                <p:oleObj name="Bitmap Image" r:id="rId3" imgW="2316681" imgH="2095682"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762000"/>
                        <a:ext cx="5029200" cy="4551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p:transition>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7426" name="Text Box 2"/>
          <p:cNvSpPr txBox="1">
            <a:spLocks noChangeArrowheads="1"/>
          </p:cNvSpPr>
          <p:nvPr/>
        </p:nvSpPr>
        <p:spPr bwMode="auto">
          <a:xfrm>
            <a:off x="304800" y="533400"/>
            <a:ext cx="8534400" cy="571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b="1"/>
              <a:t>6.1.4  </a:t>
            </a:r>
            <a:r>
              <a:rPr lang="zh-CN" altLang="en-US" b="1"/>
              <a:t>标签</a:t>
            </a:r>
          </a:p>
          <a:p>
            <a:pPr eaLnBrk="1" hangingPunct="1">
              <a:lnSpc>
                <a:spcPct val="138000"/>
              </a:lnSpc>
              <a:spcBef>
                <a:spcPct val="50000"/>
              </a:spcBef>
            </a:pPr>
            <a:r>
              <a:rPr lang="zh-CN" altLang="en-US"/>
              <a:t>        标签对象就是将文本放入一个容器内的组件，显示一行只读文本。文本可以由程序修改，用户无法直接修改。它的构造函数和其它常用方法如下：</a:t>
            </a:r>
          </a:p>
          <a:p>
            <a:pPr lvl="1" eaLnBrk="1" hangingPunct="1">
              <a:lnSpc>
                <a:spcPct val="138000"/>
              </a:lnSpc>
              <a:spcBef>
                <a:spcPct val="50000"/>
              </a:spcBef>
            </a:pPr>
            <a:r>
              <a:rPr lang="en-US" altLang="zh-CN"/>
              <a:t>public Label() </a:t>
            </a:r>
          </a:p>
          <a:p>
            <a:pPr lvl="1" eaLnBrk="1" hangingPunct="1">
              <a:lnSpc>
                <a:spcPct val="138000"/>
              </a:lnSpc>
              <a:spcBef>
                <a:spcPct val="50000"/>
              </a:spcBef>
            </a:pPr>
            <a:r>
              <a:rPr lang="zh-CN" altLang="en-US"/>
              <a:t>构建一个空标签。 </a:t>
            </a:r>
          </a:p>
          <a:p>
            <a:pPr lvl="1" eaLnBrk="1" hangingPunct="1">
              <a:lnSpc>
                <a:spcPct val="138000"/>
              </a:lnSpc>
              <a:spcBef>
                <a:spcPct val="50000"/>
              </a:spcBef>
            </a:pPr>
            <a:r>
              <a:rPr lang="en-US" altLang="zh-CN"/>
              <a:t>public Label(String text) </a:t>
            </a:r>
          </a:p>
          <a:p>
            <a:pPr lvl="1" eaLnBrk="1" hangingPunct="1">
              <a:lnSpc>
                <a:spcPct val="138000"/>
              </a:lnSpc>
              <a:spcBef>
                <a:spcPct val="50000"/>
              </a:spcBef>
            </a:pPr>
            <a:r>
              <a:rPr lang="zh-CN" altLang="en-US"/>
              <a:t>构建一个</a:t>
            </a:r>
            <a:r>
              <a:rPr lang="en-US" altLang="zh-CN"/>
              <a:t>text</a:t>
            </a:r>
            <a:r>
              <a:rPr lang="zh-CN" altLang="en-US"/>
              <a:t>内容的标签，默认为左对齐。</a:t>
            </a:r>
          </a:p>
          <a:p>
            <a:pPr lvl="1" eaLnBrk="1" hangingPunct="1">
              <a:lnSpc>
                <a:spcPct val="138000"/>
              </a:lnSpc>
              <a:spcBef>
                <a:spcPct val="50000"/>
              </a:spcBef>
            </a:pPr>
            <a:r>
              <a:rPr lang="en-US" altLang="zh-CN"/>
              <a:t>public Label(String text, int alignment) </a:t>
            </a:r>
          </a:p>
        </p:txBody>
      </p:sp>
    </p:spTree>
  </p:cSld>
  <p:clrMapOvr>
    <a:masterClrMapping/>
  </p:clrMapOvr>
  <p:transition>
    <p:zoom/>
  </p:transition>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683" name="Text Box 2"/>
          <p:cNvSpPr txBox="1">
            <a:spLocks noChangeArrowheads="1"/>
          </p:cNvSpPr>
          <p:nvPr/>
        </p:nvSpPr>
        <p:spPr bwMode="auto">
          <a:xfrm>
            <a:off x="457200" y="685800"/>
            <a:ext cx="838200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a:t>         </a:t>
            </a:r>
            <a:r>
              <a:rPr lang="zh-CN" altLang="en-US"/>
              <a:t>构建一个内容为</a:t>
            </a:r>
            <a:r>
              <a:rPr lang="en-US" altLang="zh-CN"/>
              <a:t>text</a:t>
            </a:r>
            <a:r>
              <a:rPr lang="zh-CN" altLang="en-US"/>
              <a:t>，以</a:t>
            </a:r>
            <a:r>
              <a:rPr lang="en-US" altLang="zh-CN"/>
              <a:t>alignment</a:t>
            </a:r>
            <a:r>
              <a:rPr lang="zh-CN" altLang="en-US"/>
              <a:t>方式对齐的标签，其中</a:t>
            </a:r>
            <a:r>
              <a:rPr lang="en-US" altLang="zh-CN"/>
              <a:t>alignment</a:t>
            </a:r>
            <a:r>
              <a:rPr lang="zh-CN" altLang="en-US"/>
              <a:t>的取值如表</a:t>
            </a:r>
            <a:r>
              <a:rPr lang="en-US" altLang="zh-CN"/>
              <a:t>6.1</a:t>
            </a:r>
            <a:r>
              <a:rPr lang="zh-CN" altLang="en-US"/>
              <a:t>所示。</a:t>
            </a:r>
          </a:p>
        </p:txBody>
      </p:sp>
      <p:sp>
        <p:nvSpPr>
          <p:cNvPr id="71684" name="Rectangle 3"/>
          <p:cNvSpPr>
            <a:spLocks noChangeArrowheads="1"/>
          </p:cNvSpPr>
          <p:nvPr/>
        </p:nvSpPr>
        <p:spPr bwMode="auto">
          <a:xfrm>
            <a:off x="2328863" y="2362200"/>
            <a:ext cx="4484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表</a:t>
            </a:r>
            <a:r>
              <a:rPr lang="en-US" altLang="zh-CN" b="1"/>
              <a:t>6.1  </a:t>
            </a:r>
            <a:r>
              <a:rPr lang="zh-CN" altLang="en-US" b="1"/>
              <a:t>标签</a:t>
            </a:r>
            <a:r>
              <a:rPr lang="en-US" altLang="zh-CN" b="1"/>
              <a:t>alignment</a:t>
            </a:r>
            <a:r>
              <a:rPr lang="zh-CN" altLang="en-US" b="1"/>
              <a:t>的属性取值</a:t>
            </a:r>
          </a:p>
        </p:txBody>
      </p:sp>
      <p:graphicFrame>
        <p:nvGraphicFramePr>
          <p:cNvPr id="71682" name="Object 4"/>
          <p:cNvGraphicFramePr>
            <a:graphicFrameLocks noChangeAspect="1"/>
          </p:cNvGraphicFramePr>
          <p:nvPr/>
        </p:nvGraphicFramePr>
        <p:xfrm>
          <a:off x="0" y="3581400"/>
          <a:ext cx="9144000" cy="1735138"/>
        </p:xfrm>
        <a:graphic>
          <a:graphicData uri="http://schemas.openxmlformats.org/presentationml/2006/ole">
            <mc:AlternateContent xmlns:mc="http://schemas.openxmlformats.org/markup-compatibility/2006">
              <mc:Choice xmlns:v="urn:schemas-microsoft-com:vml" Requires="v">
                <p:oleObj spid="_x0000_s71685" name="Document" r:id="rId3" imgW="5419800" imgH="1028520" progId="Word.Document.8">
                  <p:embed/>
                </p:oleObj>
              </mc:Choice>
              <mc:Fallback>
                <p:oleObj name="Document" r:id="rId3" imgW="5419800" imgH="1028520"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81400"/>
                        <a:ext cx="9144000" cy="173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0946" name="Text Box 2"/>
          <p:cNvSpPr txBox="1">
            <a:spLocks noChangeArrowheads="1"/>
          </p:cNvSpPr>
          <p:nvPr/>
        </p:nvSpPr>
        <p:spPr bwMode="auto">
          <a:xfrm>
            <a:off x="304800" y="609600"/>
            <a:ext cx="86106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        2. </a:t>
            </a:r>
            <a:r>
              <a:rPr lang="zh-CN" altLang="en-US" b="1"/>
              <a:t>类的定义</a:t>
            </a:r>
          </a:p>
          <a:p>
            <a:pPr eaLnBrk="1" hangingPunct="1">
              <a:lnSpc>
                <a:spcPct val="150000"/>
              </a:lnSpc>
              <a:spcBef>
                <a:spcPct val="50000"/>
              </a:spcBef>
            </a:pPr>
            <a:r>
              <a:rPr lang="zh-CN" altLang="en-US"/>
              <a:t>        </a:t>
            </a:r>
            <a:r>
              <a:rPr lang="en-US" altLang="zh-CN"/>
              <a:t>Java</a:t>
            </a:r>
            <a:r>
              <a:rPr lang="zh-CN" altLang="en-US"/>
              <a:t>源程序中可以有多个类的定义，但必须有一个主类，这个主类是</a:t>
            </a:r>
            <a:r>
              <a:rPr lang="en-US" altLang="zh-CN"/>
              <a:t>Java</a:t>
            </a:r>
            <a:r>
              <a:rPr lang="zh-CN" altLang="en-US"/>
              <a:t>程序运行的入口点。在应用程序中，主类为包含</a:t>
            </a:r>
            <a:r>
              <a:rPr lang="en-US" altLang="zh-CN"/>
              <a:t>main</a:t>
            </a:r>
            <a:r>
              <a:rPr lang="zh-CN" altLang="en-US"/>
              <a:t>方法的类；在</a:t>
            </a:r>
            <a:r>
              <a:rPr lang="en-US" altLang="zh-CN"/>
              <a:t>Applet</a:t>
            </a:r>
            <a:r>
              <a:rPr lang="zh-CN" altLang="en-US"/>
              <a:t>中，主类为用户自定义的系统</a:t>
            </a:r>
            <a:r>
              <a:rPr lang="en-US" altLang="zh-CN"/>
              <a:t>Applet</a:t>
            </a:r>
            <a:r>
              <a:rPr lang="zh-CN" altLang="en-US"/>
              <a:t>类的扩展类。在</a:t>
            </a:r>
            <a:r>
              <a:rPr lang="en-US" altLang="zh-CN"/>
              <a:t>Java</a:t>
            </a:r>
            <a:r>
              <a:rPr lang="zh-CN" altLang="en-US"/>
              <a:t>源程序中，主类的名字同文件名一致。</a:t>
            </a:r>
          </a:p>
          <a:p>
            <a:pPr eaLnBrk="1" hangingPunct="1">
              <a:lnSpc>
                <a:spcPct val="150000"/>
              </a:lnSpc>
              <a:spcBef>
                <a:spcPct val="50000"/>
              </a:spcBef>
            </a:pPr>
            <a:r>
              <a:rPr lang="zh-CN" altLang="en-US"/>
              <a:t>        类的定义又包括类头声明和类体定义。类体中包括属性声明和方法描述。下面来看一个例子，其中斜体表示的语句行为主类类头，主类类头下面从大括号“</a:t>
            </a:r>
            <a:r>
              <a:rPr lang="en-US" altLang="zh-CN"/>
              <a:t>{”</a:t>
            </a:r>
            <a:r>
              <a:rPr lang="zh-CN" altLang="en-US"/>
              <a:t>开始到“</a:t>
            </a:r>
            <a:r>
              <a:rPr lang="en-US" altLang="zh-CN"/>
              <a:t>}”</a:t>
            </a:r>
            <a:r>
              <a:rPr lang="zh-CN" altLang="en-US"/>
              <a:t>结束的部分称为主类类体。</a:t>
            </a:r>
          </a:p>
        </p:txBody>
      </p:sp>
    </p:spTree>
  </p:cSld>
  <p:clrMapOvr>
    <a:masterClrMapping/>
  </p:clrMapOvr>
  <p:transition>
    <p:zoom dir="in"/>
  </p:transition>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8450" name="Text Box 2"/>
          <p:cNvSpPr txBox="1">
            <a:spLocks noChangeArrowheads="1"/>
          </p:cNvSpPr>
          <p:nvPr/>
        </p:nvSpPr>
        <p:spPr bwMode="auto">
          <a:xfrm>
            <a:off x="1447800" y="762000"/>
            <a:ext cx="56515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a:t>public String getText()</a:t>
            </a:r>
          </a:p>
          <a:p>
            <a:pPr eaLnBrk="1" hangingPunct="1">
              <a:lnSpc>
                <a:spcPct val="200000"/>
              </a:lnSpc>
            </a:pPr>
            <a:r>
              <a:rPr lang="zh-CN" altLang="en-US"/>
              <a:t>获得标签文本。</a:t>
            </a:r>
          </a:p>
          <a:p>
            <a:pPr eaLnBrk="1" hangingPunct="1">
              <a:lnSpc>
                <a:spcPct val="200000"/>
              </a:lnSpc>
            </a:pPr>
            <a:r>
              <a:rPr lang="en-US" altLang="zh-CN"/>
              <a:t>public void setText(String text)</a:t>
            </a:r>
          </a:p>
          <a:p>
            <a:pPr eaLnBrk="1" hangingPunct="1">
              <a:lnSpc>
                <a:spcPct val="200000"/>
              </a:lnSpc>
            </a:pPr>
            <a:r>
              <a:rPr lang="zh-CN" altLang="en-US"/>
              <a:t>设置标签文本。</a:t>
            </a:r>
          </a:p>
          <a:p>
            <a:pPr eaLnBrk="1" hangingPunct="1">
              <a:lnSpc>
                <a:spcPct val="200000"/>
              </a:lnSpc>
            </a:pPr>
            <a:r>
              <a:rPr lang="en-US" altLang="zh-CN"/>
              <a:t>public int getAlignment()</a:t>
            </a:r>
          </a:p>
          <a:p>
            <a:pPr eaLnBrk="1" hangingPunct="1">
              <a:lnSpc>
                <a:spcPct val="200000"/>
              </a:lnSpc>
            </a:pPr>
            <a:r>
              <a:rPr lang="zh-CN" altLang="en-US"/>
              <a:t>获得标签文本对齐方式，返回为整型值。</a:t>
            </a:r>
          </a:p>
        </p:txBody>
      </p:sp>
    </p:spTree>
  </p:cSld>
  <p:clrMapOvr>
    <a:masterClrMapping/>
  </p:clrMapOvr>
  <p:transition>
    <p:zoom/>
  </p:transition>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9474" name="Text Box 2"/>
          <p:cNvSpPr txBox="1">
            <a:spLocks noChangeArrowheads="1"/>
          </p:cNvSpPr>
          <p:nvPr/>
        </p:nvSpPr>
        <p:spPr bwMode="auto">
          <a:xfrm>
            <a:off x="381000" y="649288"/>
            <a:ext cx="8921750" cy="552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pPr>
            <a:r>
              <a:rPr lang="en-US" altLang="zh-CN"/>
              <a:t>【</a:t>
            </a:r>
            <a:r>
              <a:rPr lang="zh-CN" altLang="en-US"/>
              <a:t>例</a:t>
            </a:r>
            <a:r>
              <a:rPr lang="en-US" altLang="zh-CN"/>
              <a:t>6.4】</a:t>
            </a:r>
            <a:r>
              <a:rPr lang="zh-CN" altLang="en-US"/>
              <a:t>测试</a:t>
            </a:r>
            <a:r>
              <a:rPr lang="en-US" altLang="zh-CN"/>
              <a:t>Label</a:t>
            </a:r>
            <a:r>
              <a:rPr lang="zh-CN" altLang="en-US"/>
              <a:t>类，用户界面如图</a:t>
            </a:r>
            <a:r>
              <a:rPr lang="en-US" altLang="zh-CN"/>
              <a:t>6.5</a:t>
            </a:r>
            <a:r>
              <a:rPr lang="zh-CN" altLang="en-US"/>
              <a:t>所示。源程序代码如下：</a:t>
            </a:r>
          </a:p>
          <a:p>
            <a:pPr lvl="1" eaLnBrk="1" hangingPunct="1">
              <a:lnSpc>
                <a:spcPct val="135000"/>
              </a:lnSpc>
            </a:pPr>
            <a:r>
              <a:rPr lang="en-US" altLang="zh-CN"/>
              <a:t>//</a:t>
            </a:r>
            <a:r>
              <a:rPr lang="zh-CN" altLang="en-US"/>
              <a:t>程序文件名</a:t>
            </a:r>
            <a:r>
              <a:rPr lang="en-US" altLang="zh-CN"/>
              <a:t>UseLabel.java</a:t>
            </a:r>
          </a:p>
          <a:p>
            <a:pPr lvl="1" eaLnBrk="1" hangingPunct="1">
              <a:lnSpc>
                <a:spcPct val="135000"/>
              </a:lnSpc>
            </a:pPr>
            <a:r>
              <a:rPr lang="en-US" altLang="zh-CN"/>
              <a:t>import java.awt.*;</a:t>
            </a:r>
          </a:p>
          <a:p>
            <a:pPr lvl="1" eaLnBrk="1" hangingPunct="1">
              <a:lnSpc>
                <a:spcPct val="135000"/>
              </a:lnSpc>
            </a:pPr>
            <a:r>
              <a:rPr lang="en-US" altLang="zh-CN"/>
              <a:t>import java.applet.*;</a:t>
            </a:r>
          </a:p>
          <a:p>
            <a:pPr lvl="1" eaLnBrk="1" hangingPunct="1">
              <a:lnSpc>
                <a:spcPct val="135000"/>
              </a:lnSpc>
            </a:pPr>
            <a:r>
              <a:rPr lang="en-US" altLang="zh-CN"/>
              <a:t>import java.applet.Applet;</a:t>
            </a:r>
          </a:p>
          <a:p>
            <a:pPr lvl="1" eaLnBrk="1" hangingPunct="1">
              <a:lnSpc>
                <a:spcPct val="135000"/>
              </a:lnSpc>
            </a:pPr>
            <a:r>
              <a:rPr lang="en-US" altLang="zh-CN"/>
              <a:t>public class UseLabel extends Applet</a:t>
            </a:r>
          </a:p>
          <a:p>
            <a:pPr lvl="1" eaLnBrk="1" hangingPunct="1">
              <a:lnSpc>
                <a:spcPct val="135000"/>
              </a:lnSpc>
            </a:pPr>
            <a:r>
              <a:rPr lang="en-US" altLang="zh-CN"/>
              <a:t>{</a:t>
            </a:r>
          </a:p>
          <a:p>
            <a:pPr lvl="1" eaLnBrk="1" hangingPunct="1">
              <a:lnSpc>
                <a:spcPct val="135000"/>
              </a:lnSpc>
            </a:pPr>
            <a:r>
              <a:rPr lang="en-US" altLang="zh-CN"/>
              <a:t>	String str1 = new String();</a:t>
            </a:r>
          </a:p>
          <a:p>
            <a:pPr lvl="1" eaLnBrk="1" hangingPunct="1">
              <a:lnSpc>
                <a:spcPct val="135000"/>
              </a:lnSpc>
            </a:pPr>
            <a:r>
              <a:rPr lang="en-US" altLang="zh-CN"/>
              <a:t>	int i1 = 0;</a:t>
            </a:r>
          </a:p>
          <a:p>
            <a:pPr lvl="1" eaLnBrk="1" hangingPunct="1">
              <a:lnSpc>
                <a:spcPct val="135000"/>
              </a:lnSpc>
            </a:pPr>
            <a:r>
              <a:rPr lang="en-US" altLang="zh-CN"/>
              <a:t>	Label l1;//</a:t>
            </a:r>
            <a:r>
              <a:rPr lang="zh-CN" altLang="en-US"/>
              <a:t>声明对象</a:t>
            </a:r>
          </a:p>
          <a:p>
            <a:pPr lvl="1" eaLnBrk="1" hangingPunct="1">
              <a:lnSpc>
                <a:spcPct val="135000"/>
              </a:lnSpc>
            </a:pPr>
            <a:r>
              <a:rPr lang="zh-CN" altLang="en-US"/>
              <a:t>	</a:t>
            </a:r>
            <a:r>
              <a:rPr lang="en-US" altLang="zh-CN"/>
              <a:t>Label l2;</a:t>
            </a:r>
          </a:p>
        </p:txBody>
      </p:sp>
    </p:spTree>
  </p:cSld>
  <p:clrMapOvr>
    <a:masterClrMapping/>
  </p:clrMapOvr>
  <p:transition>
    <p:zoom/>
  </p:transition>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0498" name="Text Box 2"/>
          <p:cNvSpPr txBox="1">
            <a:spLocks noChangeArrowheads="1"/>
          </p:cNvSpPr>
          <p:nvPr/>
        </p:nvSpPr>
        <p:spPr bwMode="auto">
          <a:xfrm>
            <a:off x="838200" y="533400"/>
            <a:ext cx="7854950" cy="569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8000"/>
              </a:lnSpc>
            </a:pPr>
            <a:r>
              <a:rPr lang="en-US" altLang="zh-CN"/>
              <a:t>	Label l3;</a:t>
            </a:r>
          </a:p>
          <a:p>
            <a:pPr eaLnBrk="1" hangingPunct="1">
              <a:lnSpc>
                <a:spcPct val="128000"/>
              </a:lnSpc>
            </a:pPr>
            <a:r>
              <a:rPr lang="en-US" altLang="zh-CN"/>
              <a:t>	public void init()</a:t>
            </a:r>
          </a:p>
          <a:p>
            <a:pPr eaLnBrk="1" hangingPunct="1">
              <a:lnSpc>
                <a:spcPct val="128000"/>
              </a:lnSpc>
            </a:pPr>
            <a:r>
              <a:rPr lang="en-US" altLang="zh-CN"/>
              <a:t>	{</a:t>
            </a:r>
          </a:p>
          <a:p>
            <a:pPr eaLnBrk="1" hangingPunct="1">
              <a:lnSpc>
                <a:spcPct val="128000"/>
              </a:lnSpc>
            </a:pPr>
            <a:r>
              <a:rPr lang="en-US" altLang="zh-CN"/>
              <a:t>		 l1 = new Label();</a:t>
            </a:r>
          </a:p>
          <a:p>
            <a:pPr eaLnBrk="1" hangingPunct="1">
              <a:lnSpc>
                <a:spcPct val="128000"/>
              </a:lnSpc>
            </a:pPr>
            <a:r>
              <a:rPr lang="en-US" altLang="zh-CN"/>
              <a:t>		 l2 = new Label("</a:t>
            </a:r>
            <a:r>
              <a:rPr lang="zh-CN" altLang="en-US"/>
              <a:t>标签对象</a:t>
            </a:r>
            <a:r>
              <a:rPr lang="en-US" altLang="zh-CN"/>
              <a:t>2");</a:t>
            </a:r>
          </a:p>
          <a:p>
            <a:pPr eaLnBrk="1" hangingPunct="1">
              <a:lnSpc>
                <a:spcPct val="128000"/>
              </a:lnSpc>
            </a:pPr>
            <a:r>
              <a:rPr lang="en-US" altLang="zh-CN"/>
              <a:t>		 l3 = new Label("</a:t>
            </a:r>
            <a:r>
              <a:rPr lang="zh-CN" altLang="en-US"/>
              <a:t>标签对象</a:t>
            </a:r>
            <a:r>
              <a:rPr lang="en-US" altLang="zh-CN"/>
              <a:t>3",Label.CENTER);</a:t>
            </a:r>
          </a:p>
          <a:p>
            <a:pPr eaLnBrk="1" hangingPunct="1">
              <a:lnSpc>
                <a:spcPct val="128000"/>
              </a:lnSpc>
            </a:pPr>
            <a:r>
              <a:rPr lang="en-US" altLang="zh-CN"/>
              <a:t>		 this.add(l1);</a:t>
            </a:r>
          </a:p>
          <a:p>
            <a:pPr eaLnBrk="1" hangingPunct="1">
              <a:lnSpc>
                <a:spcPct val="128000"/>
              </a:lnSpc>
            </a:pPr>
            <a:r>
              <a:rPr lang="en-US" altLang="zh-CN"/>
              <a:t>		 this.add(l2);</a:t>
            </a:r>
          </a:p>
          <a:p>
            <a:pPr eaLnBrk="1" hangingPunct="1">
              <a:lnSpc>
                <a:spcPct val="128000"/>
              </a:lnSpc>
            </a:pPr>
            <a:r>
              <a:rPr lang="en-US" altLang="zh-CN"/>
              <a:t>		 this.add(l3);</a:t>
            </a:r>
          </a:p>
          <a:p>
            <a:pPr eaLnBrk="1" hangingPunct="1">
              <a:lnSpc>
                <a:spcPct val="128000"/>
              </a:lnSpc>
            </a:pPr>
            <a:r>
              <a:rPr lang="en-US" altLang="zh-CN"/>
              <a:t>	}</a:t>
            </a:r>
          </a:p>
          <a:p>
            <a:pPr eaLnBrk="1" hangingPunct="1">
              <a:lnSpc>
                <a:spcPct val="128000"/>
              </a:lnSpc>
            </a:pPr>
            <a:r>
              <a:rPr lang="en-US" altLang="zh-CN"/>
              <a:t>	public void start()</a:t>
            </a:r>
          </a:p>
          <a:p>
            <a:pPr eaLnBrk="1" hangingPunct="1">
              <a:lnSpc>
                <a:spcPct val="128000"/>
              </a:lnSpc>
            </a:pPr>
            <a:r>
              <a:rPr lang="en-US" altLang="zh-CN"/>
              <a:t>	{</a:t>
            </a:r>
          </a:p>
        </p:txBody>
      </p:sp>
    </p:spTree>
  </p:cSld>
  <p:clrMapOvr>
    <a:masterClrMapping/>
  </p:clrMapOvr>
  <p:transition>
    <p:zoom/>
  </p:transition>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22" name="Text Box 2"/>
          <p:cNvSpPr txBox="1">
            <a:spLocks noChangeArrowheads="1"/>
          </p:cNvSpPr>
          <p:nvPr/>
        </p:nvSpPr>
        <p:spPr bwMode="auto">
          <a:xfrm>
            <a:off x="685800" y="539750"/>
            <a:ext cx="8099425" cy="562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pPr>
            <a:r>
              <a:rPr lang="en-US" altLang="zh-CN"/>
              <a:t>	l1.setText("</a:t>
            </a:r>
            <a:r>
              <a:rPr lang="zh-CN" altLang="en-US"/>
              <a:t>标签对象</a:t>
            </a:r>
            <a:r>
              <a:rPr lang="en-US" altLang="zh-CN"/>
              <a:t>1");</a:t>
            </a:r>
          </a:p>
          <a:p>
            <a:pPr eaLnBrk="1" hangingPunct="1">
              <a:lnSpc>
                <a:spcPct val="138000"/>
              </a:lnSpc>
            </a:pPr>
            <a:r>
              <a:rPr lang="en-US" altLang="zh-CN"/>
              <a:t>	str1 = l2.getText();</a:t>
            </a:r>
          </a:p>
          <a:p>
            <a:pPr eaLnBrk="1" hangingPunct="1">
              <a:lnSpc>
                <a:spcPct val="138000"/>
              </a:lnSpc>
            </a:pPr>
            <a:r>
              <a:rPr lang="en-US" altLang="zh-CN"/>
              <a:t>	i1 = l3.getAlignment();</a:t>
            </a:r>
          </a:p>
          <a:p>
            <a:pPr eaLnBrk="1" hangingPunct="1">
              <a:lnSpc>
                <a:spcPct val="138000"/>
              </a:lnSpc>
            </a:pPr>
            <a:r>
              <a:rPr lang="en-US" altLang="zh-CN"/>
              <a:t>	repaint();</a:t>
            </a:r>
          </a:p>
          <a:p>
            <a:pPr eaLnBrk="1" hangingPunct="1">
              <a:lnSpc>
                <a:spcPct val="138000"/>
              </a:lnSpc>
            </a:pPr>
            <a:r>
              <a:rPr lang="en-US" altLang="zh-CN"/>
              <a:t>       }</a:t>
            </a:r>
          </a:p>
          <a:p>
            <a:pPr eaLnBrk="1" hangingPunct="1">
              <a:lnSpc>
                <a:spcPct val="138000"/>
              </a:lnSpc>
            </a:pPr>
            <a:r>
              <a:rPr lang="en-US" altLang="zh-CN"/>
              <a:t>       public void paint(Graphics g)</a:t>
            </a:r>
          </a:p>
          <a:p>
            <a:pPr eaLnBrk="1" hangingPunct="1">
              <a:lnSpc>
                <a:spcPct val="138000"/>
              </a:lnSpc>
            </a:pPr>
            <a:r>
              <a:rPr lang="en-US" altLang="zh-CN"/>
              <a:t>      {</a:t>
            </a:r>
          </a:p>
          <a:p>
            <a:pPr eaLnBrk="1" hangingPunct="1">
              <a:lnSpc>
                <a:spcPct val="138000"/>
              </a:lnSpc>
            </a:pPr>
            <a:r>
              <a:rPr lang="en-US" altLang="zh-CN"/>
              <a:t>	g.drawString("</a:t>
            </a:r>
            <a:r>
              <a:rPr lang="zh-CN" altLang="en-US"/>
              <a:t>获取第二个对象的文本：</a:t>
            </a:r>
            <a:r>
              <a:rPr lang="en-US" altLang="zh-CN"/>
              <a:t>" + str1,40,60);</a:t>
            </a:r>
          </a:p>
          <a:p>
            <a:pPr eaLnBrk="1" hangingPunct="1">
              <a:lnSpc>
                <a:spcPct val="138000"/>
              </a:lnSpc>
            </a:pPr>
            <a:r>
              <a:rPr lang="en-US" altLang="zh-CN"/>
              <a:t>	g.drawString("</a:t>
            </a:r>
            <a:r>
              <a:rPr lang="zh-CN" altLang="en-US"/>
              <a:t>标签对象</a:t>
            </a:r>
            <a:r>
              <a:rPr lang="en-US" altLang="zh-CN"/>
              <a:t>3</a:t>
            </a:r>
            <a:r>
              <a:rPr lang="zh-CN" altLang="en-US"/>
              <a:t>的对齐方式为：</a:t>
            </a:r>
            <a:r>
              <a:rPr lang="en-US" altLang="zh-CN"/>
              <a:t>" + i1,40,80);</a:t>
            </a:r>
          </a:p>
          <a:p>
            <a:pPr eaLnBrk="1" hangingPunct="1">
              <a:lnSpc>
                <a:spcPct val="138000"/>
              </a:lnSpc>
            </a:pPr>
            <a:r>
              <a:rPr lang="en-US" altLang="zh-CN"/>
              <a:t>       }</a:t>
            </a:r>
          </a:p>
          <a:p>
            <a:pPr eaLnBrk="1" hangingPunct="1">
              <a:lnSpc>
                <a:spcPct val="138000"/>
              </a:lnSpc>
            </a:pPr>
            <a:r>
              <a:rPr lang="en-US" altLang="zh-CN"/>
              <a:t>};</a:t>
            </a:r>
          </a:p>
        </p:txBody>
      </p:sp>
    </p:spTree>
  </p:cSld>
  <p:clrMapOvr>
    <a:masterClrMapping/>
  </p:clrMapOvr>
  <p:transition>
    <p:zoom/>
  </p:transition>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7" name="Rectangle 2"/>
          <p:cNvSpPr>
            <a:spLocks noChangeArrowheads="1"/>
          </p:cNvSpPr>
          <p:nvPr/>
        </p:nvSpPr>
        <p:spPr bwMode="auto">
          <a:xfrm>
            <a:off x="2959100" y="5638800"/>
            <a:ext cx="322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6.5  Label</a:t>
            </a:r>
            <a:r>
              <a:rPr lang="zh-CN" altLang="en-US"/>
              <a:t>对象的界面</a:t>
            </a:r>
          </a:p>
        </p:txBody>
      </p:sp>
      <p:graphicFrame>
        <p:nvGraphicFramePr>
          <p:cNvPr id="72706" name="Object 3"/>
          <p:cNvGraphicFramePr>
            <a:graphicFrameLocks noChangeAspect="1"/>
          </p:cNvGraphicFramePr>
          <p:nvPr/>
        </p:nvGraphicFramePr>
        <p:xfrm>
          <a:off x="1981200" y="736600"/>
          <a:ext cx="5105400" cy="4597400"/>
        </p:xfrm>
        <a:graphic>
          <a:graphicData uri="http://schemas.openxmlformats.org/presentationml/2006/ole">
            <mc:AlternateContent xmlns:mc="http://schemas.openxmlformats.org/markup-compatibility/2006">
              <mc:Choice xmlns:v="urn:schemas-microsoft-com:vml" Requires="v">
                <p:oleObj spid="_x0000_s72708" name="Bitmap Image" r:id="rId3" imgW="2324301" imgH="2088061" progId="Paint.Picture">
                  <p:embed/>
                </p:oleObj>
              </mc:Choice>
              <mc:Fallback>
                <p:oleObj name="Bitmap Image" r:id="rId3" imgW="2324301" imgH="2088061"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736600"/>
                        <a:ext cx="5105400" cy="459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p:transition>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2546" name="Text Box 2"/>
          <p:cNvSpPr txBox="1">
            <a:spLocks noChangeArrowheads="1"/>
          </p:cNvSpPr>
          <p:nvPr/>
        </p:nvSpPr>
        <p:spPr bwMode="auto">
          <a:xfrm>
            <a:off x="304800" y="609600"/>
            <a:ext cx="8610600" cy="557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50000"/>
              </a:spcBef>
            </a:pPr>
            <a:r>
              <a:rPr lang="en-US" altLang="zh-CN" b="1"/>
              <a:t>6.1.5  </a:t>
            </a:r>
            <a:r>
              <a:rPr lang="zh-CN" altLang="en-US" b="1"/>
              <a:t>列表</a:t>
            </a:r>
          </a:p>
          <a:p>
            <a:pPr eaLnBrk="1" hangingPunct="1">
              <a:lnSpc>
                <a:spcPct val="115000"/>
              </a:lnSpc>
              <a:spcBef>
                <a:spcPct val="50000"/>
              </a:spcBef>
            </a:pPr>
            <a:r>
              <a:rPr lang="zh-CN" altLang="en-US"/>
              <a:t>        </a:t>
            </a:r>
            <a:r>
              <a:rPr lang="en-US" altLang="zh-CN"/>
              <a:t>List</a:t>
            </a:r>
            <a:r>
              <a:rPr lang="zh-CN" altLang="en-US"/>
              <a:t>展示给用户一个滚动的文本项列表。用户可以选择其中一项或多项。它的构造函数和其它常用方法如下： </a:t>
            </a:r>
          </a:p>
          <a:p>
            <a:pPr eaLnBrk="1" hangingPunct="1">
              <a:lnSpc>
                <a:spcPct val="115000"/>
              </a:lnSpc>
              <a:spcBef>
                <a:spcPct val="50000"/>
              </a:spcBef>
            </a:pPr>
            <a:r>
              <a:rPr lang="zh-CN" altLang="en-US"/>
              <a:t>        </a:t>
            </a:r>
            <a:r>
              <a:rPr lang="en-US" altLang="zh-CN"/>
              <a:t>public List() </a:t>
            </a:r>
          </a:p>
          <a:p>
            <a:pPr eaLnBrk="1" hangingPunct="1">
              <a:lnSpc>
                <a:spcPct val="115000"/>
              </a:lnSpc>
              <a:spcBef>
                <a:spcPct val="50000"/>
              </a:spcBef>
            </a:pPr>
            <a:r>
              <a:rPr lang="en-US" altLang="zh-CN"/>
              <a:t>       </a:t>
            </a:r>
            <a:r>
              <a:rPr lang="zh-CN" altLang="en-US"/>
              <a:t>构建一个新的空滚动列表。</a:t>
            </a:r>
          </a:p>
          <a:p>
            <a:pPr eaLnBrk="1" hangingPunct="1">
              <a:lnSpc>
                <a:spcPct val="115000"/>
              </a:lnSpc>
              <a:spcBef>
                <a:spcPct val="50000"/>
              </a:spcBef>
            </a:pPr>
            <a:r>
              <a:rPr lang="zh-CN" altLang="en-US"/>
              <a:t>        </a:t>
            </a:r>
            <a:r>
              <a:rPr lang="en-US" altLang="zh-CN"/>
              <a:t>public List(int rows) </a:t>
            </a:r>
          </a:p>
          <a:p>
            <a:pPr eaLnBrk="1" hangingPunct="1">
              <a:lnSpc>
                <a:spcPct val="115000"/>
              </a:lnSpc>
              <a:spcBef>
                <a:spcPct val="50000"/>
              </a:spcBef>
            </a:pPr>
            <a:r>
              <a:rPr lang="en-US" altLang="zh-CN"/>
              <a:t>        </a:t>
            </a:r>
            <a:r>
              <a:rPr lang="zh-CN" altLang="en-US"/>
              <a:t>构建一个新的</a:t>
            </a:r>
            <a:r>
              <a:rPr lang="en-US" altLang="zh-CN"/>
              <a:t>rows</a:t>
            </a:r>
            <a:r>
              <a:rPr lang="zh-CN" altLang="en-US"/>
              <a:t>可见行的滚动列表。</a:t>
            </a:r>
          </a:p>
          <a:p>
            <a:pPr eaLnBrk="1" hangingPunct="1">
              <a:lnSpc>
                <a:spcPct val="115000"/>
              </a:lnSpc>
              <a:spcBef>
                <a:spcPct val="50000"/>
              </a:spcBef>
            </a:pPr>
            <a:r>
              <a:rPr lang="zh-CN" altLang="en-US"/>
              <a:t>         </a:t>
            </a:r>
            <a:r>
              <a:rPr lang="en-US" altLang="zh-CN"/>
              <a:t>public List(int rows, boolean multipleMode) </a:t>
            </a:r>
          </a:p>
          <a:p>
            <a:pPr eaLnBrk="1" hangingPunct="1">
              <a:lnSpc>
                <a:spcPct val="115000"/>
              </a:lnSpc>
              <a:spcBef>
                <a:spcPct val="50000"/>
              </a:spcBef>
            </a:pPr>
            <a:r>
              <a:rPr lang="en-US" altLang="zh-CN"/>
              <a:t>         </a:t>
            </a:r>
            <a:r>
              <a:rPr lang="zh-CN" altLang="en-US"/>
              <a:t>构建一个新的</a:t>
            </a:r>
            <a:r>
              <a:rPr lang="en-US" altLang="zh-CN"/>
              <a:t>rows</a:t>
            </a:r>
            <a:r>
              <a:rPr lang="zh-CN" altLang="en-US"/>
              <a:t>可见行的滚动列表，并设置是否可以多项选择。</a:t>
            </a:r>
            <a:r>
              <a:rPr lang="en-US" altLang="zh-CN"/>
              <a:t>multipleMode</a:t>
            </a:r>
            <a:r>
              <a:rPr lang="zh-CN" altLang="en-US"/>
              <a:t>为</a:t>
            </a:r>
            <a:r>
              <a:rPr lang="en-US" altLang="zh-CN"/>
              <a:t>true</a:t>
            </a:r>
            <a:r>
              <a:rPr lang="zh-CN" altLang="en-US"/>
              <a:t>时，允许用户多项选择。</a:t>
            </a:r>
          </a:p>
        </p:txBody>
      </p:sp>
    </p:spTree>
  </p:cSld>
  <p:clrMapOvr>
    <a:masterClrMapping/>
  </p:clrMapOvr>
  <p:transition>
    <p:zoom/>
  </p:transition>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3570" name="Text Box 2"/>
          <p:cNvSpPr txBox="1">
            <a:spLocks noChangeArrowheads="1"/>
          </p:cNvSpPr>
          <p:nvPr/>
        </p:nvSpPr>
        <p:spPr bwMode="auto">
          <a:xfrm>
            <a:off x="1127125" y="533400"/>
            <a:ext cx="5340350"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public void add(String item) </a:t>
            </a:r>
          </a:p>
          <a:p>
            <a:pPr eaLnBrk="1" hangingPunct="1">
              <a:lnSpc>
                <a:spcPct val="150000"/>
              </a:lnSpc>
            </a:pPr>
            <a:r>
              <a:rPr lang="zh-CN" altLang="en-US"/>
              <a:t>在滚动列表最后添加新的一项</a:t>
            </a:r>
            <a:r>
              <a:rPr lang="en-US" altLang="zh-CN"/>
              <a:t>item</a:t>
            </a:r>
            <a:r>
              <a:rPr lang="zh-CN" altLang="en-US"/>
              <a:t>。 </a:t>
            </a:r>
          </a:p>
          <a:p>
            <a:pPr eaLnBrk="1" hangingPunct="1">
              <a:lnSpc>
                <a:spcPct val="150000"/>
              </a:lnSpc>
            </a:pPr>
            <a:r>
              <a:rPr lang="en-US" altLang="zh-CN"/>
              <a:t>public void add(String item, int index) </a:t>
            </a:r>
          </a:p>
          <a:p>
            <a:pPr eaLnBrk="1" hangingPunct="1">
              <a:lnSpc>
                <a:spcPct val="150000"/>
              </a:lnSpc>
            </a:pPr>
            <a:r>
              <a:rPr lang="zh-CN" altLang="en-US"/>
              <a:t>在</a:t>
            </a:r>
            <a:r>
              <a:rPr lang="en-US" altLang="zh-CN"/>
              <a:t>index</a:t>
            </a:r>
            <a:r>
              <a:rPr lang="zh-CN" altLang="en-US"/>
              <a:t>位置添加</a:t>
            </a:r>
            <a:r>
              <a:rPr lang="en-US" altLang="zh-CN"/>
              <a:t>item</a:t>
            </a:r>
            <a:r>
              <a:rPr lang="zh-CN" altLang="en-US"/>
              <a:t>项。</a:t>
            </a:r>
          </a:p>
          <a:p>
            <a:pPr eaLnBrk="1" hangingPunct="1">
              <a:lnSpc>
                <a:spcPct val="150000"/>
              </a:lnSpc>
            </a:pPr>
            <a:r>
              <a:rPr lang="en-US" altLang="zh-CN"/>
              <a:t>public String getItem(int index) </a:t>
            </a:r>
          </a:p>
          <a:p>
            <a:pPr eaLnBrk="1" hangingPunct="1">
              <a:lnSpc>
                <a:spcPct val="150000"/>
              </a:lnSpc>
            </a:pPr>
            <a:r>
              <a:rPr lang="zh-CN" altLang="en-US"/>
              <a:t>返回</a:t>
            </a:r>
            <a:r>
              <a:rPr lang="en-US" altLang="zh-CN"/>
              <a:t>index</a:t>
            </a:r>
            <a:r>
              <a:rPr lang="zh-CN" altLang="en-US"/>
              <a:t>位置的项。</a:t>
            </a:r>
          </a:p>
          <a:p>
            <a:pPr eaLnBrk="1" hangingPunct="1">
              <a:lnSpc>
                <a:spcPct val="150000"/>
              </a:lnSpc>
            </a:pPr>
            <a:r>
              <a:rPr lang="en-US" altLang="zh-CN"/>
              <a:t>public int getItemCount() </a:t>
            </a:r>
          </a:p>
          <a:p>
            <a:pPr eaLnBrk="1" hangingPunct="1">
              <a:lnSpc>
                <a:spcPct val="150000"/>
              </a:lnSpc>
            </a:pPr>
            <a:r>
              <a:rPr lang="zh-CN" altLang="en-US"/>
              <a:t>返回列表中项的数目。</a:t>
            </a:r>
          </a:p>
          <a:p>
            <a:pPr eaLnBrk="1" hangingPunct="1">
              <a:lnSpc>
                <a:spcPct val="150000"/>
              </a:lnSpc>
            </a:pPr>
            <a:r>
              <a:rPr lang="en-US" altLang="zh-CN"/>
              <a:t>public String[] getItems() </a:t>
            </a:r>
          </a:p>
          <a:p>
            <a:pPr eaLnBrk="1" hangingPunct="1">
              <a:lnSpc>
                <a:spcPct val="150000"/>
              </a:lnSpc>
            </a:pPr>
            <a:r>
              <a:rPr lang="zh-CN" altLang="en-US"/>
              <a:t>返回列表中的项，为一个字符串数组。</a:t>
            </a:r>
          </a:p>
        </p:txBody>
      </p:sp>
    </p:spTree>
  </p:cSld>
  <p:clrMapOvr>
    <a:masterClrMapping/>
  </p:clrMapOvr>
  <p:transition>
    <p:zoom/>
  </p:transition>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4594" name="Text Box 2"/>
          <p:cNvSpPr txBox="1">
            <a:spLocks noChangeArrowheads="1"/>
          </p:cNvSpPr>
          <p:nvPr/>
        </p:nvSpPr>
        <p:spPr bwMode="auto">
          <a:xfrm>
            <a:off x="1524000" y="530225"/>
            <a:ext cx="5340350" cy="548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8000"/>
              </a:lnSpc>
            </a:pPr>
            <a:r>
              <a:rPr lang="en-US" altLang="zh-CN"/>
              <a:t>public int getSelectedIndex() </a:t>
            </a:r>
          </a:p>
          <a:p>
            <a:pPr eaLnBrk="1" hangingPunct="1">
              <a:lnSpc>
                <a:spcPct val="148000"/>
              </a:lnSpc>
            </a:pPr>
            <a:r>
              <a:rPr lang="zh-CN" altLang="en-US"/>
              <a:t>返回列表中选中项的索引。</a:t>
            </a:r>
          </a:p>
          <a:p>
            <a:pPr eaLnBrk="1" hangingPunct="1">
              <a:lnSpc>
                <a:spcPct val="148000"/>
              </a:lnSpc>
            </a:pPr>
            <a:r>
              <a:rPr lang="en-US" altLang="zh-CN"/>
              <a:t>public String getSelectedItem() </a:t>
            </a:r>
          </a:p>
          <a:p>
            <a:pPr eaLnBrk="1" hangingPunct="1">
              <a:lnSpc>
                <a:spcPct val="148000"/>
              </a:lnSpc>
            </a:pPr>
            <a:r>
              <a:rPr lang="zh-CN" altLang="en-US"/>
              <a:t>返回列表中选中的项。</a:t>
            </a:r>
          </a:p>
          <a:p>
            <a:pPr eaLnBrk="1" hangingPunct="1">
              <a:lnSpc>
                <a:spcPct val="148000"/>
              </a:lnSpc>
            </a:pPr>
            <a:r>
              <a:rPr lang="en-US" altLang="zh-CN"/>
              <a:t>public boolean isIndexSelected(int index) </a:t>
            </a:r>
          </a:p>
          <a:p>
            <a:pPr eaLnBrk="1" hangingPunct="1">
              <a:lnSpc>
                <a:spcPct val="148000"/>
              </a:lnSpc>
            </a:pPr>
            <a:r>
              <a:rPr lang="zh-CN" altLang="en-US"/>
              <a:t>判断</a:t>
            </a:r>
            <a:r>
              <a:rPr lang="en-US" altLang="zh-CN"/>
              <a:t>index</a:t>
            </a:r>
            <a:r>
              <a:rPr lang="zh-CN" altLang="en-US"/>
              <a:t>项是否选中。</a:t>
            </a:r>
          </a:p>
          <a:p>
            <a:pPr eaLnBrk="1" hangingPunct="1">
              <a:lnSpc>
                <a:spcPct val="148000"/>
              </a:lnSpc>
            </a:pPr>
            <a:r>
              <a:rPr lang="en-US" altLang="zh-CN"/>
              <a:t>public void remove(int position) </a:t>
            </a:r>
          </a:p>
          <a:p>
            <a:pPr eaLnBrk="1" hangingPunct="1">
              <a:lnSpc>
                <a:spcPct val="148000"/>
              </a:lnSpc>
            </a:pPr>
            <a:r>
              <a:rPr lang="zh-CN" altLang="en-US"/>
              <a:t>删除</a:t>
            </a:r>
            <a:r>
              <a:rPr lang="en-US" altLang="zh-CN"/>
              <a:t>position</a:t>
            </a:r>
            <a:r>
              <a:rPr lang="zh-CN" altLang="en-US"/>
              <a:t>项。</a:t>
            </a:r>
          </a:p>
          <a:p>
            <a:pPr eaLnBrk="1" hangingPunct="1">
              <a:lnSpc>
                <a:spcPct val="148000"/>
              </a:lnSpc>
            </a:pPr>
            <a:r>
              <a:rPr lang="en-US" altLang="zh-CN"/>
              <a:t>public void remove(String item) </a:t>
            </a:r>
          </a:p>
          <a:p>
            <a:pPr eaLnBrk="1" hangingPunct="1">
              <a:lnSpc>
                <a:spcPct val="148000"/>
              </a:lnSpc>
            </a:pPr>
            <a:r>
              <a:rPr lang="zh-CN" altLang="en-US"/>
              <a:t>删除</a:t>
            </a:r>
            <a:r>
              <a:rPr lang="en-US" altLang="zh-CN"/>
              <a:t>item</a:t>
            </a:r>
            <a:r>
              <a:rPr lang="zh-CN" altLang="en-US"/>
              <a:t>项。</a:t>
            </a:r>
          </a:p>
        </p:txBody>
      </p:sp>
    </p:spTree>
  </p:cSld>
  <p:clrMapOvr>
    <a:masterClrMapping/>
  </p:clrMapOvr>
  <p:transition>
    <p:zoom/>
  </p:transition>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5618" name="Text Box 2"/>
          <p:cNvSpPr txBox="1">
            <a:spLocks noChangeArrowheads="1"/>
          </p:cNvSpPr>
          <p:nvPr/>
        </p:nvSpPr>
        <p:spPr bwMode="auto">
          <a:xfrm>
            <a:off x="1366838" y="708025"/>
            <a:ext cx="6634162"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a:t>public void removeAll() </a:t>
            </a:r>
          </a:p>
          <a:p>
            <a:pPr eaLnBrk="1" hangingPunct="1">
              <a:lnSpc>
                <a:spcPct val="200000"/>
              </a:lnSpc>
            </a:pPr>
            <a:r>
              <a:rPr lang="zh-CN" altLang="en-US"/>
              <a:t>删除列表中所有元素。</a:t>
            </a:r>
          </a:p>
          <a:p>
            <a:pPr eaLnBrk="1" hangingPunct="1">
              <a:lnSpc>
                <a:spcPct val="200000"/>
              </a:lnSpc>
            </a:pPr>
            <a:r>
              <a:rPr lang="en-US" altLang="zh-CN"/>
              <a:t>public void replaceItem(String newValue, int index) </a:t>
            </a:r>
          </a:p>
          <a:p>
            <a:pPr eaLnBrk="1" hangingPunct="1">
              <a:lnSpc>
                <a:spcPct val="200000"/>
              </a:lnSpc>
            </a:pPr>
            <a:r>
              <a:rPr lang="zh-CN" altLang="en-US"/>
              <a:t>将</a:t>
            </a:r>
            <a:r>
              <a:rPr lang="en-US" altLang="zh-CN"/>
              <a:t>index</a:t>
            </a:r>
            <a:r>
              <a:rPr lang="zh-CN" altLang="en-US"/>
              <a:t>位置的项替换为</a:t>
            </a:r>
            <a:r>
              <a:rPr lang="en-US" altLang="zh-CN"/>
              <a:t>newValue</a:t>
            </a:r>
            <a:r>
              <a:rPr lang="zh-CN" altLang="en-US"/>
              <a:t>。 </a:t>
            </a:r>
          </a:p>
          <a:p>
            <a:pPr eaLnBrk="1" hangingPunct="1">
              <a:lnSpc>
                <a:spcPct val="200000"/>
              </a:lnSpc>
            </a:pPr>
            <a:r>
              <a:rPr lang="en-US" altLang="zh-CN"/>
              <a:t>public void select(int index) </a:t>
            </a:r>
          </a:p>
          <a:p>
            <a:pPr eaLnBrk="1" hangingPunct="1">
              <a:lnSpc>
                <a:spcPct val="200000"/>
              </a:lnSpc>
            </a:pPr>
            <a:r>
              <a:rPr lang="zh-CN" altLang="en-US"/>
              <a:t>选中</a:t>
            </a:r>
            <a:r>
              <a:rPr lang="en-US" altLang="zh-CN"/>
              <a:t>index</a:t>
            </a:r>
            <a:r>
              <a:rPr lang="zh-CN" altLang="en-US"/>
              <a:t>位置的项，通常用于初始化。</a:t>
            </a:r>
          </a:p>
        </p:txBody>
      </p:sp>
    </p:spTree>
  </p:cSld>
  <p:clrMapOvr>
    <a:masterClrMapping/>
  </p:clrMapOvr>
  <p:transition>
    <p:zoom/>
  </p:transition>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6642" name="Text Box 2"/>
          <p:cNvSpPr txBox="1">
            <a:spLocks noChangeArrowheads="1"/>
          </p:cNvSpPr>
          <p:nvPr/>
        </p:nvSpPr>
        <p:spPr bwMode="auto">
          <a:xfrm>
            <a:off x="533400" y="665163"/>
            <a:ext cx="8702675" cy="552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pPr>
            <a:r>
              <a:rPr lang="en-US" altLang="zh-CN"/>
              <a:t>【</a:t>
            </a:r>
            <a:r>
              <a:rPr lang="zh-CN" altLang="en-US"/>
              <a:t>例</a:t>
            </a:r>
            <a:r>
              <a:rPr lang="en-US" altLang="zh-CN"/>
              <a:t>6.5】</a:t>
            </a:r>
            <a:r>
              <a:rPr lang="zh-CN" altLang="en-US"/>
              <a:t>测试</a:t>
            </a:r>
            <a:r>
              <a:rPr lang="en-US" altLang="zh-CN"/>
              <a:t>List</a:t>
            </a:r>
            <a:r>
              <a:rPr lang="zh-CN" altLang="en-US"/>
              <a:t>类，用户界面如图</a:t>
            </a:r>
            <a:r>
              <a:rPr lang="en-US" altLang="zh-CN"/>
              <a:t>6.6</a:t>
            </a:r>
            <a:r>
              <a:rPr lang="zh-CN" altLang="en-US"/>
              <a:t>所示。源程序代码如下：</a:t>
            </a:r>
          </a:p>
          <a:p>
            <a:pPr eaLnBrk="1" hangingPunct="1">
              <a:lnSpc>
                <a:spcPct val="135000"/>
              </a:lnSpc>
            </a:pPr>
            <a:r>
              <a:rPr lang="en-US" altLang="zh-CN"/>
              <a:t>//</a:t>
            </a:r>
            <a:r>
              <a:rPr lang="zh-CN" altLang="en-US"/>
              <a:t>程序文件名</a:t>
            </a:r>
            <a:r>
              <a:rPr lang="en-US" altLang="zh-CN"/>
              <a:t>UseList.java</a:t>
            </a:r>
          </a:p>
          <a:p>
            <a:pPr eaLnBrk="1" hangingPunct="1">
              <a:lnSpc>
                <a:spcPct val="135000"/>
              </a:lnSpc>
            </a:pPr>
            <a:r>
              <a:rPr lang="en-US" altLang="zh-CN"/>
              <a:t>import java.awt.*;</a:t>
            </a:r>
          </a:p>
          <a:p>
            <a:pPr eaLnBrk="1" hangingPunct="1">
              <a:lnSpc>
                <a:spcPct val="135000"/>
              </a:lnSpc>
            </a:pPr>
            <a:r>
              <a:rPr lang="en-US" altLang="zh-CN"/>
              <a:t>import java.applet.*;</a:t>
            </a:r>
          </a:p>
          <a:p>
            <a:pPr eaLnBrk="1" hangingPunct="1">
              <a:lnSpc>
                <a:spcPct val="135000"/>
              </a:lnSpc>
            </a:pPr>
            <a:r>
              <a:rPr lang="en-US" altLang="zh-CN"/>
              <a:t>import java.applet.Applet;</a:t>
            </a:r>
          </a:p>
          <a:p>
            <a:pPr eaLnBrk="1" hangingPunct="1">
              <a:lnSpc>
                <a:spcPct val="135000"/>
              </a:lnSpc>
            </a:pPr>
            <a:r>
              <a:rPr lang="en-US" altLang="zh-CN"/>
              <a:t>public class UseList extends Applet</a:t>
            </a:r>
          </a:p>
          <a:p>
            <a:pPr eaLnBrk="1" hangingPunct="1">
              <a:lnSpc>
                <a:spcPct val="135000"/>
              </a:lnSpc>
            </a:pPr>
            <a:r>
              <a:rPr lang="en-US" altLang="zh-CN"/>
              <a:t>{</a:t>
            </a:r>
          </a:p>
          <a:p>
            <a:pPr eaLnBrk="1" hangingPunct="1">
              <a:lnSpc>
                <a:spcPct val="135000"/>
              </a:lnSpc>
            </a:pPr>
            <a:r>
              <a:rPr lang="en-US" altLang="zh-CN"/>
              <a:t>	String str1 = new String();</a:t>
            </a:r>
          </a:p>
          <a:p>
            <a:pPr eaLnBrk="1" hangingPunct="1">
              <a:lnSpc>
                <a:spcPct val="135000"/>
              </a:lnSpc>
            </a:pPr>
            <a:r>
              <a:rPr lang="en-US" altLang="zh-CN"/>
              <a:t>	String str2 = new String();</a:t>
            </a:r>
          </a:p>
          <a:p>
            <a:pPr eaLnBrk="1" hangingPunct="1">
              <a:lnSpc>
                <a:spcPct val="135000"/>
              </a:lnSpc>
            </a:pPr>
            <a:r>
              <a:rPr lang="en-US" altLang="zh-CN"/>
              <a:t>	int i1 = 0;</a:t>
            </a:r>
          </a:p>
          <a:p>
            <a:pPr eaLnBrk="1" hangingPunct="1">
              <a:lnSpc>
                <a:spcPct val="135000"/>
              </a:lnSpc>
            </a:pPr>
            <a:r>
              <a:rPr lang="en-US" altLang="zh-CN"/>
              <a:t>	int i2 = 0;</a:t>
            </a:r>
          </a:p>
        </p:txBody>
      </p:sp>
    </p:spTree>
  </p:cSld>
  <p:clrMapOvr>
    <a:masterClrMapping/>
  </p:clrMapOvr>
  <p:transition>
    <p:zoom/>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9" name="Text Box 2"/>
          <p:cNvSpPr txBox="1">
            <a:spLocks noChangeArrowheads="1"/>
          </p:cNvSpPr>
          <p:nvPr/>
        </p:nvSpPr>
        <p:spPr bwMode="auto">
          <a:xfrm>
            <a:off x="304800" y="506413"/>
            <a:ext cx="8610600" cy="246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zh-CN" altLang="en-US"/>
              <a:t>例</a:t>
            </a:r>
            <a:r>
              <a:rPr lang="en-US" altLang="zh-CN"/>
              <a:t>2.1】</a:t>
            </a:r>
            <a:r>
              <a:rPr lang="zh-CN" altLang="en-US"/>
              <a:t>下面是一个应用程序，也是一个</a:t>
            </a:r>
            <a:r>
              <a:rPr lang="en-US" altLang="zh-CN"/>
              <a:t>Applet</a:t>
            </a:r>
            <a:r>
              <a:rPr lang="zh-CN" altLang="en-US"/>
              <a:t>，既可以在命令行下运行，也可以嵌入到</a:t>
            </a:r>
            <a:r>
              <a:rPr lang="en-US" altLang="zh-CN"/>
              <a:t>HTML</a:t>
            </a:r>
            <a:r>
              <a:rPr lang="zh-CN" altLang="en-US"/>
              <a:t>网页中用</a:t>
            </a:r>
            <a:r>
              <a:rPr lang="en-US" altLang="zh-CN"/>
              <a:t>appletviewer</a:t>
            </a:r>
            <a:r>
              <a:rPr lang="zh-CN" altLang="en-US"/>
              <a:t>命令运行。运行时在界面上的第一个文本框中输入你的名字，按回车键后，在第二个文本框中会显示“</a:t>
            </a:r>
            <a:r>
              <a:rPr lang="en-US" altLang="zh-CN"/>
              <a:t>XXX</a:t>
            </a:r>
            <a:r>
              <a:rPr lang="zh-CN" altLang="en-US"/>
              <a:t>，欢迎你来到</a:t>
            </a:r>
            <a:r>
              <a:rPr lang="en-US" altLang="zh-CN"/>
              <a:t>Java</a:t>
            </a:r>
            <a:r>
              <a:rPr lang="zh-CN" altLang="en-US"/>
              <a:t>世界！”，运行结果如图</a:t>
            </a:r>
            <a:r>
              <a:rPr lang="en-US" altLang="zh-CN"/>
              <a:t>2.1</a:t>
            </a:r>
            <a:r>
              <a:rPr lang="zh-CN" altLang="en-US"/>
              <a:t>所示。</a:t>
            </a:r>
          </a:p>
        </p:txBody>
      </p:sp>
      <p:grpSp>
        <p:nvGrpSpPr>
          <p:cNvPr id="9220" name="Group 3"/>
          <p:cNvGrpSpPr>
            <a:grpSpLocks/>
          </p:cNvGrpSpPr>
          <p:nvPr/>
        </p:nvGrpSpPr>
        <p:grpSpPr bwMode="auto">
          <a:xfrm>
            <a:off x="228600" y="3224213"/>
            <a:ext cx="8777288" cy="2887662"/>
            <a:chOff x="144" y="2031"/>
            <a:chExt cx="5529" cy="1819"/>
          </a:xfrm>
        </p:grpSpPr>
        <p:sp>
          <p:nvSpPr>
            <p:cNvPr id="9221" name="Text Box 4"/>
            <p:cNvSpPr txBox="1">
              <a:spLocks noChangeArrowheads="1"/>
            </p:cNvSpPr>
            <p:nvPr/>
          </p:nvSpPr>
          <p:spPr bwMode="auto">
            <a:xfrm>
              <a:off x="480" y="2031"/>
              <a:ext cx="420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200"/>
                <a:t>//</a:t>
              </a:r>
              <a:r>
                <a:rPr lang="zh-CN" altLang="en-US" sz="2200"/>
                <a:t>程序文件名称为</a:t>
              </a:r>
              <a:r>
                <a:rPr lang="en-US" altLang="zh-CN" sz="2200"/>
                <a:t>WelcomeApplet.java            </a:t>
              </a:r>
              <a:r>
                <a:rPr lang="zh-CN" altLang="en-US" sz="2200"/>
                <a:t>注释语句 </a:t>
              </a:r>
            </a:p>
          </p:txBody>
        </p:sp>
        <p:graphicFrame>
          <p:nvGraphicFramePr>
            <p:cNvPr id="9218" name="Object 5"/>
            <p:cNvGraphicFramePr>
              <a:graphicFrameLocks noChangeAspect="1"/>
            </p:cNvGraphicFramePr>
            <p:nvPr/>
          </p:nvGraphicFramePr>
          <p:xfrm>
            <a:off x="480" y="2455"/>
            <a:ext cx="1968" cy="702"/>
          </p:xfrm>
          <a:graphic>
            <a:graphicData uri="http://schemas.openxmlformats.org/presentationml/2006/ole">
              <mc:AlternateContent xmlns:mc="http://schemas.openxmlformats.org/markup-compatibility/2006">
                <mc:Choice xmlns:v="urn:schemas-microsoft-com:vml" Requires="v">
                  <p:oleObj spid="_x0000_s9224" name="Equation" r:id="rId3" imgW="1218671" imgH="431613" progId="Equation.3">
                    <p:embed/>
                  </p:oleObj>
                </mc:Choice>
                <mc:Fallback>
                  <p:oleObj name="Equation" r:id="rId3" imgW="1218671" imgH="431613"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 y="2455"/>
                          <a:ext cx="1968" cy="7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2" name="Text Box 6"/>
            <p:cNvSpPr txBox="1">
              <a:spLocks noChangeArrowheads="1"/>
            </p:cNvSpPr>
            <p:nvPr/>
          </p:nvSpPr>
          <p:spPr bwMode="auto">
            <a:xfrm>
              <a:off x="2448" y="2678"/>
              <a:ext cx="6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引入包 </a:t>
              </a:r>
            </a:p>
          </p:txBody>
        </p:sp>
        <p:sp>
          <p:nvSpPr>
            <p:cNvPr id="9223" name="Text Box 7"/>
            <p:cNvSpPr txBox="1">
              <a:spLocks noChangeArrowheads="1"/>
            </p:cNvSpPr>
            <p:nvPr/>
          </p:nvSpPr>
          <p:spPr bwMode="auto">
            <a:xfrm>
              <a:off x="144" y="3216"/>
              <a:ext cx="5529"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sz="2000" i="1"/>
                <a:t>public class WelcomeApplet extends Applet implements ActionListener  </a:t>
              </a:r>
              <a:r>
                <a:rPr lang="zh-CN" altLang="en-US" sz="2000"/>
                <a:t>主类类头</a:t>
              </a:r>
            </a:p>
            <a:p>
              <a:pPr eaLnBrk="1" hangingPunct="1">
                <a:lnSpc>
                  <a:spcPct val="150000"/>
                </a:lnSpc>
              </a:pPr>
              <a:r>
                <a:rPr lang="zh-CN" altLang="en-US" sz="2000"/>
                <a:t>    </a:t>
              </a:r>
              <a:r>
                <a:rPr lang="en-US" altLang="zh-CN" sz="2000"/>
                <a:t>{ </a:t>
              </a:r>
            </a:p>
          </p:txBody>
        </p:sp>
      </p:grpSp>
    </p:spTree>
  </p:cSld>
  <p:clrMapOvr>
    <a:masterClrMapping/>
  </p:clrMapOvr>
  <p:transition>
    <p:zoom dir="in"/>
  </p:transition>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7666" name="Text Box 2"/>
          <p:cNvSpPr txBox="1">
            <a:spLocks noChangeArrowheads="1"/>
          </p:cNvSpPr>
          <p:nvPr/>
        </p:nvSpPr>
        <p:spPr bwMode="auto">
          <a:xfrm>
            <a:off x="1050925" y="485775"/>
            <a:ext cx="4695825"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a:t>	List l1,l2,l3;//</a:t>
            </a:r>
            <a:r>
              <a:rPr lang="zh-CN" altLang="en-US"/>
              <a:t>声明对象</a:t>
            </a:r>
          </a:p>
          <a:p>
            <a:pPr eaLnBrk="1" hangingPunct="1">
              <a:lnSpc>
                <a:spcPct val="130000"/>
              </a:lnSpc>
            </a:pPr>
            <a:r>
              <a:rPr lang="zh-CN" altLang="en-US"/>
              <a:t>	</a:t>
            </a:r>
            <a:r>
              <a:rPr lang="en-US" altLang="zh-CN"/>
              <a:t>public void init()</a:t>
            </a:r>
          </a:p>
          <a:p>
            <a:pPr eaLnBrk="1" hangingPunct="1">
              <a:lnSpc>
                <a:spcPct val="130000"/>
              </a:lnSpc>
            </a:pPr>
            <a:r>
              <a:rPr lang="en-US" altLang="zh-CN"/>
              <a:t>	{</a:t>
            </a:r>
          </a:p>
          <a:p>
            <a:pPr eaLnBrk="1" hangingPunct="1">
              <a:lnSpc>
                <a:spcPct val="130000"/>
              </a:lnSpc>
            </a:pPr>
            <a:r>
              <a:rPr lang="en-US" altLang="zh-CN"/>
              <a:t>		 l1 = new List();</a:t>
            </a:r>
          </a:p>
          <a:p>
            <a:pPr eaLnBrk="1" hangingPunct="1">
              <a:lnSpc>
                <a:spcPct val="130000"/>
              </a:lnSpc>
            </a:pPr>
            <a:r>
              <a:rPr lang="en-US" altLang="zh-CN"/>
              <a:t>		 l2 = new List(5);</a:t>
            </a:r>
          </a:p>
          <a:p>
            <a:pPr eaLnBrk="1" hangingPunct="1">
              <a:lnSpc>
                <a:spcPct val="130000"/>
              </a:lnSpc>
            </a:pPr>
            <a:r>
              <a:rPr lang="en-US" altLang="zh-CN"/>
              <a:t>		 l3 = new List(5,true);</a:t>
            </a:r>
          </a:p>
          <a:p>
            <a:pPr eaLnBrk="1" hangingPunct="1">
              <a:lnSpc>
                <a:spcPct val="130000"/>
              </a:lnSpc>
            </a:pPr>
            <a:r>
              <a:rPr lang="en-US" altLang="zh-CN"/>
              <a:t>         		 //</a:t>
            </a:r>
            <a:r>
              <a:rPr lang="zh-CN" altLang="en-US"/>
              <a:t>列表添加内容</a:t>
            </a:r>
          </a:p>
          <a:p>
            <a:pPr eaLnBrk="1" hangingPunct="1">
              <a:lnSpc>
                <a:spcPct val="130000"/>
              </a:lnSpc>
            </a:pPr>
            <a:r>
              <a:rPr lang="zh-CN" altLang="en-US"/>
              <a:t>		 </a:t>
            </a:r>
            <a:r>
              <a:rPr lang="en-US" altLang="zh-CN"/>
              <a:t>l1.add("</a:t>
            </a:r>
            <a:r>
              <a:rPr lang="zh-CN" altLang="en-US"/>
              <a:t>苹果</a:t>
            </a:r>
            <a:r>
              <a:rPr lang="en-US" altLang="zh-CN"/>
              <a:t>");</a:t>
            </a:r>
          </a:p>
          <a:p>
            <a:pPr eaLnBrk="1" hangingPunct="1">
              <a:lnSpc>
                <a:spcPct val="130000"/>
              </a:lnSpc>
            </a:pPr>
            <a:r>
              <a:rPr lang="en-US" altLang="zh-CN"/>
              <a:t>		 l1.add("</a:t>
            </a:r>
            <a:r>
              <a:rPr lang="zh-CN" altLang="en-US"/>
              <a:t>香蕉</a:t>
            </a:r>
            <a:r>
              <a:rPr lang="en-US" altLang="zh-CN"/>
              <a:t>");</a:t>
            </a:r>
          </a:p>
          <a:p>
            <a:pPr eaLnBrk="1" hangingPunct="1">
              <a:lnSpc>
                <a:spcPct val="130000"/>
              </a:lnSpc>
            </a:pPr>
            <a:r>
              <a:rPr lang="en-US" altLang="zh-CN"/>
              <a:t>		 l1.add("</a:t>
            </a:r>
            <a:r>
              <a:rPr lang="zh-CN" altLang="en-US"/>
              <a:t>梨</a:t>
            </a:r>
            <a:r>
              <a:rPr lang="en-US" altLang="zh-CN"/>
              <a:t>");</a:t>
            </a:r>
          </a:p>
          <a:p>
            <a:pPr eaLnBrk="1" hangingPunct="1">
              <a:lnSpc>
                <a:spcPct val="130000"/>
              </a:lnSpc>
            </a:pPr>
            <a:r>
              <a:rPr lang="en-US" altLang="zh-CN"/>
              <a:t>		 l2.add("</a:t>
            </a:r>
            <a:r>
              <a:rPr lang="zh-CN" altLang="en-US"/>
              <a:t>语文</a:t>
            </a:r>
            <a:r>
              <a:rPr lang="en-US" altLang="zh-CN"/>
              <a:t>");</a:t>
            </a:r>
          </a:p>
          <a:p>
            <a:pPr eaLnBrk="1" hangingPunct="1">
              <a:lnSpc>
                <a:spcPct val="130000"/>
              </a:lnSpc>
            </a:pPr>
            <a:r>
              <a:rPr lang="en-US" altLang="zh-CN"/>
              <a:t>		 l2.add("</a:t>
            </a:r>
            <a:r>
              <a:rPr lang="zh-CN" altLang="en-US"/>
              <a:t>数学</a:t>
            </a:r>
            <a:r>
              <a:rPr lang="en-US" altLang="zh-CN"/>
              <a:t>");</a:t>
            </a:r>
          </a:p>
        </p:txBody>
      </p:sp>
    </p:spTree>
  </p:cSld>
  <p:clrMapOvr>
    <a:masterClrMapping/>
  </p:clrMapOvr>
  <p:transition>
    <p:zoom/>
  </p:transition>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8690" name="Text Box 2"/>
          <p:cNvSpPr txBox="1">
            <a:spLocks noChangeArrowheads="1"/>
          </p:cNvSpPr>
          <p:nvPr/>
        </p:nvSpPr>
        <p:spPr bwMode="auto">
          <a:xfrm>
            <a:off x="1431925" y="485775"/>
            <a:ext cx="3986213"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a:t>		l2.add("</a:t>
            </a:r>
            <a:r>
              <a:rPr lang="zh-CN" altLang="en-US"/>
              <a:t>英语</a:t>
            </a:r>
            <a:r>
              <a:rPr lang="en-US" altLang="zh-CN"/>
              <a:t>");</a:t>
            </a:r>
          </a:p>
          <a:p>
            <a:pPr eaLnBrk="1" hangingPunct="1">
              <a:lnSpc>
                <a:spcPct val="130000"/>
              </a:lnSpc>
            </a:pPr>
            <a:r>
              <a:rPr lang="en-US" altLang="zh-CN"/>
              <a:t>		 l2.add("</a:t>
            </a:r>
            <a:r>
              <a:rPr lang="zh-CN" altLang="en-US"/>
              <a:t>化学</a:t>
            </a:r>
            <a:r>
              <a:rPr lang="en-US" altLang="zh-CN"/>
              <a:t>");</a:t>
            </a:r>
          </a:p>
          <a:p>
            <a:pPr eaLnBrk="1" hangingPunct="1">
              <a:lnSpc>
                <a:spcPct val="130000"/>
              </a:lnSpc>
            </a:pPr>
            <a:r>
              <a:rPr lang="en-US" altLang="zh-CN"/>
              <a:t>		 l3.add("</a:t>
            </a:r>
            <a:r>
              <a:rPr lang="zh-CN" altLang="en-US"/>
              <a:t>钢笔</a:t>
            </a:r>
            <a:r>
              <a:rPr lang="en-US" altLang="zh-CN"/>
              <a:t>");</a:t>
            </a:r>
          </a:p>
          <a:p>
            <a:pPr eaLnBrk="1" hangingPunct="1">
              <a:lnSpc>
                <a:spcPct val="130000"/>
              </a:lnSpc>
            </a:pPr>
            <a:r>
              <a:rPr lang="en-US" altLang="zh-CN"/>
              <a:t>		 l3.add("</a:t>
            </a:r>
            <a:r>
              <a:rPr lang="zh-CN" altLang="en-US"/>
              <a:t>铅笔</a:t>
            </a:r>
            <a:r>
              <a:rPr lang="en-US" altLang="zh-CN"/>
              <a:t>");</a:t>
            </a:r>
          </a:p>
          <a:p>
            <a:pPr eaLnBrk="1" hangingPunct="1">
              <a:lnSpc>
                <a:spcPct val="130000"/>
              </a:lnSpc>
            </a:pPr>
            <a:r>
              <a:rPr lang="en-US" altLang="zh-CN"/>
              <a:t>		 l1.select(1);</a:t>
            </a:r>
          </a:p>
          <a:p>
            <a:pPr eaLnBrk="1" hangingPunct="1">
              <a:lnSpc>
                <a:spcPct val="130000"/>
              </a:lnSpc>
            </a:pPr>
            <a:r>
              <a:rPr lang="en-US" altLang="zh-CN"/>
              <a:t>		 l3.select(1);</a:t>
            </a:r>
          </a:p>
          <a:p>
            <a:pPr eaLnBrk="1" hangingPunct="1">
              <a:lnSpc>
                <a:spcPct val="130000"/>
              </a:lnSpc>
            </a:pPr>
            <a:r>
              <a:rPr lang="en-US" altLang="zh-CN"/>
              <a:t>		 this.add(l1);</a:t>
            </a:r>
          </a:p>
          <a:p>
            <a:pPr eaLnBrk="1" hangingPunct="1">
              <a:lnSpc>
                <a:spcPct val="130000"/>
              </a:lnSpc>
            </a:pPr>
            <a:r>
              <a:rPr lang="en-US" altLang="zh-CN"/>
              <a:t>		 this.add(l2);</a:t>
            </a:r>
          </a:p>
          <a:p>
            <a:pPr eaLnBrk="1" hangingPunct="1">
              <a:lnSpc>
                <a:spcPct val="130000"/>
              </a:lnSpc>
            </a:pPr>
            <a:r>
              <a:rPr lang="en-US" altLang="zh-CN"/>
              <a:t>		 this.add(l3);</a:t>
            </a:r>
          </a:p>
          <a:p>
            <a:pPr eaLnBrk="1" hangingPunct="1">
              <a:lnSpc>
                <a:spcPct val="130000"/>
              </a:lnSpc>
            </a:pPr>
            <a:r>
              <a:rPr lang="en-US" altLang="zh-CN"/>
              <a:t>	}</a:t>
            </a:r>
          </a:p>
          <a:p>
            <a:pPr eaLnBrk="1" hangingPunct="1">
              <a:lnSpc>
                <a:spcPct val="130000"/>
              </a:lnSpc>
            </a:pPr>
            <a:r>
              <a:rPr lang="en-US" altLang="zh-CN"/>
              <a:t>	public void start()</a:t>
            </a:r>
          </a:p>
          <a:p>
            <a:pPr eaLnBrk="1" hangingPunct="1">
              <a:lnSpc>
                <a:spcPct val="130000"/>
              </a:lnSpc>
            </a:pPr>
            <a:r>
              <a:rPr lang="en-US" altLang="zh-CN"/>
              <a:t>	{</a:t>
            </a:r>
          </a:p>
        </p:txBody>
      </p:sp>
    </p:spTree>
  </p:cSld>
  <p:clrMapOvr>
    <a:masterClrMapping/>
  </p:clrMapOvr>
  <p:transition>
    <p:zoom/>
  </p:transition>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9714" name="Text Box 2"/>
          <p:cNvSpPr txBox="1">
            <a:spLocks noChangeArrowheads="1"/>
          </p:cNvSpPr>
          <p:nvPr/>
        </p:nvSpPr>
        <p:spPr bwMode="auto">
          <a:xfrm>
            <a:off x="228600" y="606425"/>
            <a:ext cx="9001125" cy="556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pPr>
            <a:r>
              <a:rPr lang="en-US" altLang="zh-CN"/>
              <a:t>	str1 = l1.getItem(2);</a:t>
            </a:r>
          </a:p>
          <a:p>
            <a:pPr eaLnBrk="1" hangingPunct="1">
              <a:lnSpc>
                <a:spcPct val="115000"/>
              </a:lnSpc>
            </a:pPr>
            <a:r>
              <a:rPr lang="en-US" altLang="zh-CN"/>
              <a:t>	i1 = l1.getItemCount();</a:t>
            </a:r>
          </a:p>
          <a:p>
            <a:pPr eaLnBrk="1" hangingPunct="1">
              <a:lnSpc>
                <a:spcPct val="115000"/>
              </a:lnSpc>
            </a:pPr>
            <a:r>
              <a:rPr lang="en-US" altLang="zh-CN"/>
              <a:t>	l2.replaceItem("</a:t>
            </a:r>
            <a:r>
              <a:rPr lang="zh-CN" altLang="en-US"/>
              <a:t>英语</a:t>
            </a:r>
            <a:r>
              <a:rPr lang="en-US" altLang="zh-CN"/>
              <a:t>",2);</a:t>
            </a:r>
          </a:p>
          <a:p>
            <a:pPr eaLnBrk="1" hangingPunct="1">
              <a:lnSpc>
                <a:spcPct val="115000"/>
              </a:lnSpc>
            </a:pPr>
            <a:r>
              <a:rPr lang="en-US" altLang="zh-CN"/>
              <a:t>	str2 = l3.getSelectedItem();</a:t>
            </a:r>
          </a:p>
          <a:p>
            <a:pPr eaLnBrk="1" hangingPunct="1">
              <a:lnSpc>
                <a:spcPct val="115000"/>
              </a:lnSpc>
            </a:pPr>
            <a:r>
              <a:rPr lang="en-US" altLang="zh-CN"/>
              <a:t>	repaint();</a:t>
            </a:r>
          </a:p>
          <a:p>
            <a:pPr eaLnBrk="1" hangingPunct="1">
              <a:lnSpc>
                <a:spcPct val="115000"/>
              </a:lnSpc>
            </a:pPr>
            <a:r>
              <a:rPr lang="en-US" altLang="zh-CN"/>
              <a:t>       }</a:t>
            </a:r>
          </a:p>
          <a:p>
            <a:pPr eaLnBrk="1" hangingPunct="1">
              <a:lnSpc>
                <a:spcPct val="115000"/>
              </a:lnSpc>
            </a:pPr>
            <a:r>
              <a:rPr lang="en-US" altLang="zh-CN"/>
              <a:t>       public void paint(Graphics g)</a:t>
            </a:r>
          </a:p>
          <a:p>
            <a:pPr eaLnBrk="1" hangingPunct="1">
              <a:lnSpc>
                <a:spcPct val="115000"/>
              </a:lnSpc>
            </a:pPr>
            <a:r>
              <a:rPr lang="en-US" altLang="zh-CN"/>
              <a:t>       {</a:t>
            </a:r>
          </a:p>
          <a:p>
            <a:pPr eaLnBrk="1" hangingPunct="1">
              <a:lnSpc>
                <a:spcPct val="115000"/>
              </a:lnSpc>
            </a:pPr>
            <a:r>
              <a:rPr lang="en-US" altLang="zh-CN"/>
              <a:t>	g.drawString("</a:t>
            </a:r>
            <a:r>
              <a:rPr lang="zh-CN" altLang="en-US"/>
              <a:t>第一个对象的索引为</a:t>
            </a:r>
            <a:r>
              <a:rPr lang="en-US" altLang="zh-CN"/>
              <a:t>2</a:t>
            </a:r>
            <a:r>
              <a:rPr lang="zh-CN" altLang="en-US"/>
              <a:t>的元素：</a:t>
            </a:r>
            <a:r>
              <a:rPr lang="en-US" altLang="zh-CN"/>
              <a:t>" + str1,40,100);</a:t>
            </a:r>
          </a:p>
          <a:p>
            <a:pPr eaLnBrk="1" hangingPunct="1">
              <a:lnSpc>
                <a:spcPct val="115000"/>
              </a:lnSpc>
            </a:pPr>
            <a:r>
              <a:rPr lang="en-US" altLang="zh-CN"/>
              <a:t>	g.drawString("</a:t>
            </a:r>
            <a:r>
              <a:rPr lang="zh-CN" altLang="en-US"/>
              <a:t>第一个对象的元素个数：</a:t>
            </a:r>
            <a:r>
              <a:rPr lang="en-US" altLang="zh-CN"/>
              <a:t>" + i1,40,120);</a:t>
            </a:r>
          </a:p>
          <a:p>
            <a:pPr eaLnBrk="1" hangingPunct="1">
              <a:lnSpc>
                <a:spcPct val="115000"/>
              </a:lnSpc>
            </a:pPr>
            <a:r>
              <a:rPr lang="en-US" altLang="zh-CN"/>
              <a:t>	g.drawString("</a:t>
            </a:r>
            <a:r>
              <a:rPr lang="zh-CN" altLang="en-US"/>
              <a:t>第三个对象选中的元素为：</a:t>
            </a:r>
            <a:r>
              <a:rPr lang="en-US" altLang="zh-CN"/>
              <a:t>" + str2,40,140);</a:t>
            </a:r>
          </a:p>
          <a:p>
            <a:pPr eaLnBrk="1" hangingPunct="1">
              <a:lnSpc>
                <a:spcPct val="115000"/>
              </a:lnSpc>
            </a:pPr>
            <a:r>
              <a:rPr lang="en-US" altLang="zh-CN"/>
              <a:t>        }</a:t>
            </a:r>
          </a:p>
          <a:p>
            <a:pPr eaLnBrk="1" hangingPunct="1">
              <a:lnSpc>
                <a:spcPct val="115000"/>
              </a:lnSpc>
            </a:pPr>
            <a:r>
              <a:rPr lang="en-US" altLang="zh-CN"/>
              <a:t>};</a:t>
            </a:r>
          </a:p>
        </p:txBody>
      </p:sp>
    </p:spTree>
  </p:cSld>
  <p:clrMapOvr>
    <a:masterClrMapping/>
  </p:clrMapOvr>
  <p:transition>
    <p:zoom/>
  </p:transition>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1" name="Rectangle 2"/>
          <p:cNvSpPr>
            <a:spLocks noChangeArrowheads="1"/>
          </p:cNvSpPr>
          <p:nvPr/>
        </p:nvSpPr>
        <p:spPr bwMode="auto">
          <a:xfrm>
            <a:off x="3068638" y="5486400"/>
            <a:ext cx="300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6.6  List</a:t>
            </a:r>
            <a:r>
              <a:rPr lang="zh-CN" altLang="en-US"/>
              <a:t>对象的界面</a:t>
            </a:r>
          </a:p>
        </p:txBody>
      </p:sp>
      <p:graphicFrame>
        <p:nvGraphicFramePr>
          <p:cNvPr id="73730" name="Object 3"/>
          <p:cNvGraphicFramePr>
            <a:graphicFrameLocks noChangeAspect="1"/>
          </p:cNvGraphicFramePr>
          <p:nvPr/>
        </p:nvGraphicFramePr>
        <p:xfrm>
          <a:off x="1295400" y="954088"/>
          <a:ext cx="6705600" cy="4227512"/>
        </p:xfrm>
        <a:graphic>
          <a:graphicData uri="http://schemas.openxmlformats.org/presentationml/2006/ole">
            <mc:AlternateContent xmlns:mc="http://schemas.openxmlformats.org/markup-compatibility/2006">
              <mc:Choice xmlns:v="urn:schemas-microsoft-com:vml" Requires="v">
                <p:oleObj spid="_x0000_s73732" name="Bitmap Image" r:id="rId3" imgW="3070476" imgH="1935238" progId="Paint.Picture">
                  <p:embed/>
                </p:oleObj>
              </mc:Choice>
              <mc:Fallback>
                <p:oleObj name="Bitmap Image" r:id="rId3" imgW="3070476" imgH="1935238"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954088"/>
                        <a:ext cx="6705600" cy="4227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p:transition>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5" name="Text Box 2"/>
          <p:cNvSpPr txBox="1">
            <a:spLocks noChangeArrowheads="1"/>
          </p:cNvSpPr>
          <p:nvPr/>
        </p:nvSpPr>
        <p:spPr bwMode="auto">
          <a:xfrm>
            <a:off x="304800" y="609600"/>
            <a:ext cx="861060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b="1"/>
              <a:t>6.1.6  </a:t>
            </a:r>
            <a:r>
              <a:rPr lang="zh-CN" altLang="en-US" b="1"/>
              <a:t>滚动条</a:t>
            </a:r>
          </a:p>
          <a:p>
            <a:pPr eaLnBrk="1" hangingPunct="1">
              <a:lnSpc>
                <a:spcPct val="138000"/>
              </a:lnSpc>
              <a:spcBef>
                <a:spcPct val="50000"/>
              </a:spcBef>
            </a:pPr>
            <a:r>
              <a:rPr lang="zh-CN" altLang="en-US"/>
              <a:t>        </a:t>
            </a:r>
            <a:r>
              <a:rPr lang="en-US" altLang="zh-CN"/>
              <a:t>Scrollbar</a:t>
            </a:r>
            <a:r>
              <a:rPr lang="zh-CN" altLang="en-US"/>
              <a:t>给用户提供一个组件，方便用户在一系列范围的值中进行选择。它的常用属性如表</a:t>
            </a:r>
            <a:r>
              <a:rPr lang="en-US" altLang="zh-CN"/>
              <a:t>6.2</a:t>
            </a:r>
            <a:r>
              <a:rPr lang="zh-CN" altLang="en-US"/>
              <a:t>所示。</a:t>
            </a:r>
          </a:p>
        </p:txBody>
      </p:sp>
      <p:sp>
        <p:nvSpPr>
          <p:cNvPr id="74756" name="Rectangle 3"/>
          <p:cNvSpPr>
            <a:spLocks noChangeArrowheads="1"/>
          </p:cNvSpPr>
          <p:nvPr/>
        </p:nvSpPr>
        <p:spPr bwMode="auto">
          <a:xfrm>
            <a:off x="1984375" y="2743200"/>
            <a:ext cx="5322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表</a:t>
            </a:r>
            <a:r>
              <a:rPr lang="en-US" altLang="zh-CN" b="1"/>
              <a:t>6.2  Scrollbar</a:t>
            </a:r>
            <a:r>
              <a:rPr lang="zh-CN" altLang="en-US" b="1"/>
              <a:t>类的常用属性及缺省值</a:t>
            </a:r>
          </a:p>
        </p:txBody>
      </p:sp>
      <p:graphicFrame>
        <p:nvGraphicFramePr>
          <p:cNvPr id="74754" name="Object 4"/>
          <p:cNvGraphicFramePr>
            <a:graphicFrameLocks noChangeAspect="1"/>
          </p:cNvGraphicFramePr>
          <p:nvPr/>
        </p:nvGraphicFramePr>
        <p:xfrm>
          <a:off x="0" y="3657600"/>
          <a:ext cx="9144000" cy="2770188"/>
        </p:xfrm>
        <a:graphic>
          <a:graphicData uri="http://schemas.openxmlformats.org/presentationml/2006/ole">
            <mc:AlternateContent xmlns:mc="http://schemas.openxmlformats.org/markup-compatibility/2006">
              <mc:Choice xmlns:v="urn:schemas-microsoft-com:vml" Requires="v">
                <p:oleObj spid="_x0000_s74757" name="Document" r:id="rId3" imgW="5419800" imgH="1641960" progId="Word.Document.8">
                  <p:embed/>
                </p:oleObj>
              </mc:Choice>
              <mc:Fallback>
                <p:oleObj name="Document" r:id="rId3" imgW="5419800" imgH="1641960"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57600"/>
                        <a:ext cx="9144000" cy="277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zoom/>
  </p:transition>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0738" name="Text Box 2"/>
          <p:cNvSpPr txBox="1">
            <a:spLocks noChangeArrowheads="1"/>
          </p:cNvSpPr>
          <p:nvPr/>
        </p:nvSpPr>
        <p:spPr bwMode="auto">
          <a:xfrm>
            <a:off x="457200" y="609600"/>
            <a:ext cx="8610600"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pPr>
            <a:r>
              <a:rPr lang="zh-CN" altLang="en-US"/>
              <a:t>它的构造函数和其它常用方法如下：</a:t>
            </a:r>
          </a:p>
          <a:p>
            <a:pPr eaLnBrk="1" hangingPunct="1">
              <a:lnSpc>
                <a:spcPct val="110000"/>
              </a:lnSpc>
              <a:spcBef>
                <a:spcPct val="50000"/>
              </a:spcBef>
            </a:pPr>
            <a:r>
              <a:rPr lang="en-US" altLang="zh-CN"/>
              <a:t>public Scrollbar() </a:t>
            </a:r>
          </a:p>
          <a:p>
            <a:pPr eaLnBrk="1" hangingPunct="1">
              <a:lnSpc>
                <a:spcPct val="110000"/>
              </a:lnSpc>
              <a:spcBef>
                <a:spcPct val="50000"/>
              </a:spcBef>
            </a:pPr>
            <a:r>
              <a:rPr lang="zh-CN" altLang="en-US"/>
              <a:t>构建一个新的垂直滚动条。</a:t>
            </a:r>
          </a:p>
          <a:p>
            <a:pPr eaLnBrk="1" hangingPunct="1">
              <a:lnSpc>
                <a:spcPct val="110000"/>
              </a:lnSpc>
              <a:spcBef>
                <a:spcPct val="50000"/>
              </a:spcBef>
            </a:pPr>
            <a:r>
              <a:rPr lang="en-US" altLang="zh-CN"/>
              <a:t>public Scrollbar(int orientation) </a:t>
            </a:r>
          </a:p>
          <a:p>
            <a:pPr eaLnBrk="1" hangingPunct="1">
              <a:lnSpc>
                <a:spcPct val="110000"/>
              </a:lnSpc>
              <a:spcBef>
                <a:spcPct val="50000"/>
              </a:spcBef>
            </a:pPr>
            <a:r>
              <a:rPr lang="zh-CN" altLang="en-US"/>
              <a:t>构建一个指定方向的滚动条。</a:t>
            </a:r>
            <a:r>
              <a:rPr lang="en-US" altLang="zh-CN"/>
              <a:t>Orientation</a:t>
            </a:r>
            <a:r>
              <a:rPr lang="zh-CN" altLang="en-US"/>
              <a:t>的值为</a:t>
            </a:r>
            <a:r>
              <a:rPr lang="en-US" altLang="zh-CN"/>
              <a:t>HORIZONTAL(0)</a:t>
            </a:r>
            <a:r>
              <a:rPr lang="zh-CN" altLang="en-US"/>
              <a:t>表示水平滚动条，值为</a:t>
            </a:r>
            <a:r>
              <a:rPr lang="en-US" altLang="zh-CN"/>
              <a:t>VERTICAL(1)</a:t>
            </a:r>
            <a:r>
              <a:rPr lang="zh-CN" altLang="en-US"/>
              <a:t>表示垂直滚动条。</a:t>
            </a:r>
          </a:p>
          <a:p>
            <a:pPr eaLnBrk="1" hangingPunct="1">
              <a:lnSpc>
                <a:spcPct val="110000"/>
              </a:lnSpc>
              <a:spcBef>
                <a:spcPct val="50000"/>
              </a:spcBef>
            </a:pPr>
            <a:r>
              <a:rPr lang="en-US" altLang="zh-CN"/>
              <a:t>public Scrollbar(int orientation, int value, int visible, int minimum, int maximum) </a:t>
            </a:r>
          </a:p>
          <a:p>
            <a:pPr eaLnBrk="1" hangingPunct="1">
              <a:lnSpc>
                <a:spcPct val="110000"/>
              </a:lnSpc>
              <a:spcBef>
                <a:spcPct val="50000"/>
              </a:spcBef>
            </a:pPr>
            <a:r>
              <a:rPr lang="zh-CN" altLang="en-US"/>
              <a:t>构建一个指定方向、初始值、可见性、最小值和最大值的滚动条。</a:t>
            </a:r>
          </a:p>
        </p:txBody>
      </p:sp>
    </p:spTree>
  </p:cSld>
  <p:clrMapOvr>
    <a:masterClrMapping/>
  </p:clrMapOvr>
  <p:transition>
    <p:zoom/>
  </p:transition>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62" name="Text Box 2"/>
          <p:cNvSpPr txBox="1">
            <a:spLocks noChangeArrowheads="1"/>
          </p:cNvSpPr>
          <p:nvPr/>
        </p:nvSpPr>
        <p:spPr bwMode="auto">
          <a:xfrm>
            <a:off x="1809750" y="708025"/>
            <a:ext cx="329565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a:t>public int getValue() </a:t>
            </a:r>
          </a:p>
          <a:p>
            <a:pPr eaLnBrk="1" hangingPunct="1">
              <a:lnSpc>
                <a:spcPct val="200000"/>
              </a:lnSpc>
            </a:pPr>
            <a:r>
              <a:rPr lang="zh-CN" altLang="en-US"/>
              <a:t>返回滚动条的当前值。 </a:t>
            </a:r>
          </a:p>
          <a:p>
            <a:pPr eaLnBrk="1" hangingPunct="1">
              <a:lnSpc>
                <a:spcPct val="200000"/>
              </a:lnSpc>
            </a:pPr>
            <a:r>
              <a:rPr lang="en-US" altLang="zh-CN"/>
              <a:t>public int getMinimum()</a:t>
            </a:r>
          </a:p>
          <a:p>
            <a:pPr eaLnBrk="1" hangingPunct="1">
              <a:lnSpc>
                <a:spcPct val="200000"/>
              </a:lnSpc>
            </a:pPr>
            <a:r>
              <a:rPr lang="zh-CN" altLang="en-US"/>
              <a:t>返回最小值。</a:t>
            </a:r>
          </a:p>
          <a:p>
            <a:pPr eaLnBrk="1" hangingPunct="1">
              <a:lnSpc>
                <a:spcPct val="200000"/>
              </a:lnSpc>
            </a:pPr>
            <a:r>
              <a:rPr lang="en-US" altLang="zh-CN"/>
              <a:t>public int getMaximum()</a:t>
            </a:r>
          </a:p>
          <a:p>
            <a:pPr eaLnBrk="1" hangingPunct="1">
              <a:lnSpc>
                <a:spcPct val="200000"/>
              </a:lnSpc>
            </a:pPr>
            <a:r>
              <a:rPr lang="zh-CN" altLang="en-US"/>
              <a:t>返回最大值。</a:t>
            </a:r>
          </a:p>
        </p:txBody>
      </p:sp>
    </p:spTree>
  </p:cSld>
  <p:clrMapOvr>
    <a:masterClrMapping/>
  </p:clrMapOvr>
  <p:transition>
    <p:zoom/>
  </p:transition>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2786" name="Text Box 2"/>
          <p:cNvSpPr txBox="1">
            <a:spLocks noChangeArrowheads="1"/>
          </p:cNvSpPr>
          <p:nvPr/>
        </p:nvSpPr>
        <p:spPr bwMode="auto">
          <a:xfrm>
            <a:off x="152400" y="609600"/>
            <a:ext cx="9345613"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a:t>【</a:t>
            </a:r>
            <a:r>
              <a:rPr lang="zh-CN" altLang="en-US"/>
              <a:t>例</a:t>
            </a:r>
            <a:r>
              <a:rPr lang="en-US" altLang="zh-CN"/>
              <a:t>6.6】</a:t>
            </a:r>
            <a:r>
              <a:rPr lang="zh-CN" altLang="en-US"/>
              <a:t>测试</a:t>
            </a:r>
            <a:r>
              <a:rPr lang="en-US" altLang="zh-CN"/>
              <a:t>Scrollbar</a:t>
            </a:r>
            <a:r>
              <a:rPr lang="zh-CN" altLang="en-US"/>
              <a:t>类，用户界面如图</a:t>
            </a:r>
            <a:r>
              <a:rPr lang="en-US" altLang="zh-CN"/>
              <a:t>6.7</a:t>
            </a:r>
            <a:r>
              <a:rPr lang="zh-CN" altLang="en-US"/>
              <a:t>所示。源程序代码如下：</a:t>
            </a:r>
          </a:p>
          <a:p>
            <a:pPr lvl="1" eaLnBrk="1" hangingPunct="1">
              <a:lnSpc>
                <a:spcPct val="120000"/>
              </a:lnSpc>
            </a:pPr>
            <a:r>
              <a:rPr lang="en-US" altLang="zh-CN"/>
              <a:t>//</a:t>
            </a:r>
            <a:r>
              <a:rPr lang="zh-CN" altLang="en-US"/>
              <a:t>程序文件名</a:t>
            </a:r>
            <a:r>
              <a:rPr lang="en-US" altLang="zh-CN"/>
              <a:t>UseScrollbar.java</a:t>
            </a:r>
          </a:p>
          <a:p>
            <a:pPr lvl="1" eaLnBrk="1" hangingPunct="1">
              <a:lnSpc>
                <a:spcPct val="120000"/>
              </a:lnSpc>
            </a:pPr>
            <a:r>
              <a:rPr lang="en-US" altLang="zh-CN"/>
              <a:t>import java.awt.*;</a:t>
            </a:r>
          </a:p>
          <a:p>
            <a:pPr lvl="1" eaLnBrk="1" hangingPunct="1">
              <a:lnSpc>
                <a:spcPct val="120000"/>
              </a:lnSpc>
            </a:pPr>
            <a:r>
              <a:rPr lang="en-US" altLang="zh-CN"/>
              <a:t>import java.applet.*;</a:t>
            </a:r>
          </a:p>
          <a:p>
            <a:pPr lvl="1" eaLnBrk="1" hangingPunct="1">
              <a:lnSpc>
                <a:spcPct val="120000"/>
              </a:lnSpc>
            </a:pPr>
            <a:r>
              <a:rPr lang="en-US" altLang="zh-CN"/>
              <a:t>import java.applet.Applet;</a:t>
            </a:r>
          </a:p>
          <a:p>
            <a:pPr lvl="1" eaLnBrk="1" hangingPunct="1">
              <a:lnSpc>
                <a:spcPct val="120000"/>
              </a:lnSpc>
            </a:pPr>
            <a:r>
              <a:rPr lang="en-US" altLang="zh-CN"/>
              <a:t>public class UseScrollbar extends Applet</a:t>
            </a:r>
          </a:p>
          <a:p>
            <a:pPr lvl="1" eaLnBrk="1" hangingPunct="1">
              <a:lnSpc>
                <a:spcPct val="120000"/>
              </a:lnSpc>
            </a:pPr>
            <a:r>
              <a:rPr lang="en-US" altLang="zh-CN"/>
              <a:t>{</a:t>
            </a:r>
          </a:p>
          <a:p>
            <a:pPr lvl="1" eaLnBrk="1" hangingPunct="1">
              <a:lnSpc>
                <a:spcPct val="120000"/>
              </a:lnSpc>
            </a:pPr>
            <a:r>
              <a:rPr lang="en-US" altLang="zh-CN"/>
              <a:t>	int i1 = 0;</a:t>
            </a:r>
          </a:p>
          <a:p>
            <a:pPr lvl="1" eaLnBrk="1" hangingPunct="1">
              <a:lnSpc>
                <a:spcPct val="120000"/>
              </a:lnSpc>
            </a:pPr>
            <a:r>
              <a:rPr lang="en-US" altLang="zh-CN"/>
              <a:t>	int i2 = 0;</a:t>
            </a:r>
          </a:p>
          <a:p>
            <a:pPr lvl="1" eaLnBrk="1" hangingPunct="1">
              <a:lnSpc>
                <a:spcPct val="120000"/>
              </a:lnSpc>
            </a:pPr>
            <a:r>
              <a:rPr lang="en-US" altLang="zh-CN"/>
              <a:t>	int i3 = 0;</a:t>
            </a:r>
          </a:p>
          <a:p>
            <a:pPr lvl="1" eaLnBrk="1" hangingPunct="1">
              <a:lnSpc>
                <a:spcPct val="120000"/>
              </a:lnSpc>
            </a:pPr>
            <a:r>
              <a:rPr lang="en-US" altLang="zh-CN"/>
              <a:t>	int i4 = 0;</a:t>
            </a:r>
          </a:p>
          <a:p>
            <a:pPr lvl="1" eaLnBrk="1" hangingPunct="1">
              <a:lnSpc>
                <a:spcPct val="120000"/>
              </a:lnSpc>
            </a:pPr>
            <a:r>
              <a:rPr lang="en-US" altLang="zh-CN"/>
              <a:t>	int i5 = 0;</a:t>
            </a:r>
          </a:p>
          <a:p>
            <a:pPr lvl="1" eaLnBrk="1" hangingPunct="1">
              <a:lnSpc>
                <a:spcPct val="120000"/>
              </a:lnSpc>
            </a:pPr>
            <a:r>
              <a:rPr lang="en-US" altLang="zh-CN"/>
              <a:t>	Scrollbar s1;//</a:t>
            </a:r>
            <a:r>
              <a:rPr lang="zh-CN" altLang="en-US"/>
              <a:t>声明对象</a:t>
            </a:r>
          </a:p>
        </p:txBody>
      </p:sp>
    </p:spTree>
  </p:cSld>
  <p:clrMapOvr>
    <a:masterClrMapping/>
  </p:clrMapOvr>
  <p:transition>
    <p:zoom/>
  </p:transition>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3810" name="Text Box 2"/>
          <p:cNvSpPr txBox="1">
            <a:spLocks noChangeArrowheads="1"/>
          </p:cNvSpPr>
          <p:nvPr/>
        </p:nvSpPr>
        <p:spPr bwMode="auto">
          <a:xfrm>
            <a:off x="935038" y="606425"/>
            <a:ext cx="7980362" cy="556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pPr>
            <a:r>
              <a:rPr lang="en-US" altLang="zh-CN"/>
              <a:t>Scrollbar s2;</a:t>
            </a:r>
          </a:p>
          <a:p>
            <a:pPr eaLnBrk="1" hangingPunct="1">
              <a:lnSpc>
                <a:spcPct val="115000"/>
              </a:lnSpc>
            </a:pPr>
            <a:r>
              <a:rPr lang="en-US" altLang="zh-CN"/>
              <a:t>Scrollbar s3;</a:t>
            </a:r>
          </a:p>
          <a:p>
            <a:pPr eaLnBrk="1" hangingPunct="1">
              <a:lnSpc>
                <a:spcPct val="115000"/>
              </a:lnSpc>
            </a:pPr>
            <a:r>
              <a:rPr lang="en-US" altLang="zh-CN"/>
              <a:t>public void init()</a:t>
            </a:r>
          </a:p>
          <a:p>
            <a:pPr eaLnBrk="1" hangingPunct="1">
              <a:lnSpc>
                <a:spcPct val="115000"/>
              </a:lnSpc>
            </a:pPr>
            <a:r>
              <a:rPr lang="en-US" altLang="zh-CN"/>
              <a:t>{</a:t>
            </a:r>
          </a:p>
          <a:p>
            <a:pPr eaLnBrk="1" hangingPunct="1">
              <a:lnSpc>
                <a:spcPct val="115000"/>
              </a:lnSpc>
            </a:pPr>
            <a:r>
              <a:rPr lang="en-US" altLang="zh-CN"/>
              <a:t>	 s1 = new Scrollbar();</a:t>
            </a:r>
          </a:p>
          <a:p>
            <a:pPr eaLnBrk="1" hangingPunct="1">
              <a:lnSpc>
                <a:spcPct val="115000"/>
              </a:lnSpc>
            </a:pPr>
            <a:r>
              <a:rPr lang="en-US" altLang="zh-CN"/>
              <a:t>	 s2 = new Scrollbar(Scrollbar.HORIZONTAL);</a:t>
            </a:r>
          </a:p>
          <a:p>
            <a:pPr eaLnBrk="1" hangingPunct="1">
              <a:lnSpc>
                <a:spcPct val="115000"/>
              </a:lnSpc>
            </a:pPr>
            <a:r>
              <a:rPr lang="en-US" altLang="zh-CN"/>
              <a:t>	 s3 = new Scrollbar(Scrollbar.VERTICAL,50,0,10,500);</a:t>
            </a:r>
          </a:p>
          <a:p>
            <a:pPr eaLnBrk="1" hangingPunct="1">
              <a:lnSpc>
                <a:spcPct val="115000"/>
              </a:lnSpc>
            </a:pPr>
            <a:r>
              <a:rPr lang="en-US" altLang="zh-CN"/>
              <a:t>	 this.add(s1);</a:t>
            </a:r>
          </a:p>
          <a:p>
            <a:pPr eaLnBrk="1" hangingPunct="1">
              <a:lnSpc>
                <a:spcPct val="115000"/>
              </a:lnSpc>
            </a:pPr>
            <a:r>
              <a:rPr lang="en-US" altLang="zh-CN"/>
              <a:t>	 this.add(s2);</a:t>
            </a:r>
          </a:p>
          <a:p>
            <a:pPr eaLnBrk="1" hangingPunct="1">
              <a:lnSpc>
                <a:spcPct val="115000"/>
              </a:lnSpc>
            </a:pPr>
            <a:r>
              <a:rPr lang="en-US" altLang="zh-CN"/>
              <a:t>	 this.add(s3);</a:t>
            </a:r>
          </a:p>
          <a:p>
            <a:pPr eaLnBrk="1" hangingPunct="1">
              <a:lnSpc>
                <a:spcPct val="115000"/>
              </a:lnSpc>
            </a:pPr>
            <a:r>
              <a:rPr lang="en-US" altLang="zh-CN"/>
              <a:t>}</a:t>
            </a:r>
          </a:p>
          <a:p>
            <a:pPr eaLnBrk="1" hangingPunct="1">
              <a:lnSpc>
                <a:spcPct val="115000"/>
              </a:lnSpc>
            </a:pPr>
            <a:r>
              <a:rPr lang="en-US" altLang="zh-CN"/>
              <a:t>public void start()</a:t>
            </a:r>
          </a:p>
          <a:p>
            <a:pPr eaLnBrk="1" hangingPunct="1">
              <a:lnSpc>
                <a:spcPct val="115000"/>
              </a:lnSpc>
            </a:pPr>
            <a:r>
              <a:rPr lang="en-US" altLang="zh-CN"/>
              <a:t>{</a:t>
            </a:r>
          </a:p>
        </p:txBody>
      </p:sp>
    </p:spTree>
  </p:cSld>
  <p:clrMapOvr>
    <a:masterClrMapping/>
  </p:clrMapOvr>
  <p:transition>
    <p:zoom/>
  </p:transition>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4834" name="Text Box 2"/>
          <p:cNvSpPr txBox="1">
            <a:spLocks noChangeArrowheads="1"/>
          </p:cNvSpPr>
          <p:nvPr/>
        </p:nvSpPr>
        <p:spPr bwMode="auto">
          <a:xfrm>
            <a:off x="1036638" y="739775"/>
            <a:ext cx="7269162"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a:t>	i1 = s1.getOrientation();</a:t>
            </a:r>
          </a:p>
          <a:p>
            <a:pPr eaLnBrk="1" hangingPunct="1">
              <a:lnSpc>
                <a:spcPct val="140000"/>
              </a:lnSpc>
            </a:pPr>
            <a:r>
              <a:rPr lang="en-US" altLang="zh-CN"/>
              <a:t>	i2 = s2.getOrientation();</a:t>
            </a:r>
          </a:p>
          <a:p>
            <a:pPr eaLnBrk="1" hangingPunct="1">
              <a:lnSpc>
                <a:spcPct val="140000"/>
              </a:lnSpc>
            </a:pPr>
            <a:r>
              <a:rPr lang="en-US" altLang="zh-CN"/>
              <a:t>	i3 = s3.getValue();</a:t>
            </a:r>
          </a:p>
          <a:p>
            <a:pPr eaLnBrk="1" hangingPunct="1">
              <a:lnSpc>
                <a:spcPct val="140000"/>
              </a:lnSpc>
            </a:pPr>
            <a:r>
              <a:rPr lang="en-US" altLang="zh-CN"/>
              <a:t>	i4 = s3.getMinimum();</a:t>
            </a:r>
          </a:p>
          <a:p>
            <a:pPr eaLnBrk="1" hangingPunct="1">
              <a:lnSpc>
                <a:spcPct val="140000"/>
              </a:lnSpc>
            </a:pPr>
            <a:r>
              <a:rPr lang="en-US" altLang="zh-CN"/>
              <a:t>	i5 = s3.getMaximum();</a:t>
            </a:r>
          </a:p>
          <a:p>
            <a:pPr eaLnBrk="1" hangingPunct="1">
              <a:lnSpc>
                <a:spcPct val="140000"/>
              </a:lnSpc>
            </a:pPr>
            <a:r>
              <a:rPr lang="en-US" altLang="zh-CN"/>
              <a:t>	repaint();</a:t>
            </a:r>
          </a:p>
          <a:p>
            <a:pPr eaLnBrk="1" hangingPunct="1">
              <a:lnSpc>
                <a:spcPct val="140000"/>
              </a:lnSpc>
            </a:pPr>
            <a:r>
              <a:rPr lang="en-US" altLang="zh-CN"/>
              <a:t>}</a:t>
            </a:r>
          </a:p>
          <a:p>
            <a:pPr eaLnBrk="1" hangingPunct="1">
              <a:lnSpc>
                <a:spcPct val="140000"/>
              </a:lnSpc>
            </a:pPr>
            <a:r>
              <a:rPr lang="en-US" altLang="zh-CN"/>
              <a:t>	public void paint(Graphics g)</a:t>
            </a:r>
          </a:p>
          <a:p>
            <a:pPr eaLnBrk="1" hangingPunct="1">
              <a:lnSpc>
                <a:spcPct val="140000"/>
              </a:lnSpc>
            </a:pPr>
            <a:r>
              <a:rPr lang="en-US" altLang="zh-CN"/>
              <a:t>	{</a:t>
            </a:r>
          </a:p>
          <a:p>
            <a:pPr eaLnBrk="1" hangingPunct="1">
              <a:lnSpc>
                <a:spcPct val="140000"/>
              </a:lnSpc>
            </a:pPr>
            <a:r>
              <a:rPr lang="en-US" altLang="zh-CN"/>
              <a:t>	g.drawString("</a:t>
            </a:r>
            <a:r>
              <a:rPr lang="zh-CN" altLang="en-US"/>
              <a:t>第一个对象的方向：</a:t>
            </a:r>
            <a:r>
              <a:rPr lang="en-US" altLang="zh-CN"/>
              <a:t>" + i1,40,80);</a:t>
            </a:r>
          </a:p>
        </p:txBody>
      </p:sp>
    </p:spTree>
  </p:cSld>
  <p:clrMapOvr>
    <a:masterClrMapping/>
  </p:clrMapOvr>
  <p:transition>
    <p:zoom/>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244" name="Group 2"/>
          <p:cNvGrpSpPr>
            <a:grpSpLocks/>
          </p:cNvGrpSpPr>
          <p:nvPr/>
        </p:nvGrpSpPr>
        <p:grpSpPr bwMode="auto">
          <a:xfrm>
            <a:off x="762000" y="893763"/>
            <a:ext cx="7218363" cy="5516562"/>
            <a:chOff x="480" y="563"/>
            <a:chExt cx="4547" cy="3475"/>
          </a:xfrm>
        </p:grpSpPr>
        <p:graphicFrame>
          <p:nvGraphicFramePr>
            <p:cNvPr id="10242" name="Object 3"/>
            <p:cNvGraphicFramePr>
              <a:graphicFrameLocks noChangeAspect="1"/>
            </p:cNvGraphicFramePr>
            <p:nvPr/>
          </p:nvGraphicFramePr>
          <p:xfrm>
            <a:off x="480" y="563"/>
            <a:ext cx="1536" cy="664"/>
          </p:xfrm>
          <a:graphic>
            <a:graphicData uri="http://schemas.openxmlformats.org/presentationml/2006/ole">
              <mc:AlternateContent xmlns:mc="http://schemas.openxmlformats.org/markup-compatibility/2006">
                <mc:Choice xmlns:v="urn:schemas-microsoft-com:vml" Requires="v">
                  <p:oleObj spid="_x0000_s10247" name="Equation" r:id="rId3" imgW="1002865" imgH="431613" progId="Equation.3">
                    <p:embed/>
                  </p:oleObj>
                </mc:Choice>
                <mc:Fallback>
                  <p:oleObj name="Equation" r:id="rId3" imgW="1002865" imgH="431613"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 y="563"/>
                          <a:ext cx="1536" cy="6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5" name="Text Box 4"/>
            <p:cNvSpPr txBox="1">
              <a:spLocks noChangeArrowheads="1"/>
            </p:cNvSpPr>
            <p:nvPr/>
          </p:nvSpPr>
          <p:spPr bwMode="auto">
            <a:xfrm>
              <a:off x="1968" y="768"/>
              <a:ext cx="55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a:t>属 性 </a:t>
              </a:r>
            </a:p>
          </p:txBody>
        </p:sp>
        <p:graphicFrame>
          <p:nvGraphicFramePr>
            <p:cNvPr id="10243" name="Object 5"/>
            <p:cNvGraphicFramePr>
              <a:graphicFrameLocks noChangeAspect="1"/>
            </p:cNvGraphicFramePr>
            <p:nvPr/>
          </p:nvGraphicFramePr>
          <p:xfrm>
            <a:off x="528" y="1344"/>
            <a:ext cx="3648" cy="2694"/>
          </p:xfrm>
          <a:graphic>
            <a:graphicData uri="http://schemas.openxmlformats.org/presentationml/2006/ole">
              <mc:AlternateContent xmlns:mc="http://schemas.openxmlformats.org/markup-compatibility/2006">
                <mc:Choice xmlns:v="urn:schemas-microsoft-com:vml" Requires="v">
                  <p:oleObj spid="_x0000_s10248" name="Equation" r:id="rId5" imgW="2273300" imgH="1676400" progId="Equation.3">
                    <p:embed/>
                  </p:oleObj>
                </mc:Choice>
                <mc:Fallback>
                  <p:oleObj name="Equation" r:id="rId5" imgW="2273300" imgH="16764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 y="1344"/>
                          <a:ext cx="3648" cy="26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6" name="Text Box 6"/>
            <p:cNvSpPr txBox="1">
              <a:spLocks noChangeArrowheads="1"/>
            </p:cNvSpPr>
            <p:nvPr/>
          </p:nvSpPr>
          <p:spPr bwMode="auto">
            <a:xfrm>
              <a:off x="4224" y="2496"/>
              <a:ext cx="8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init</a:t>
              </a:r>
              <a:r>
                <a:rPr lang="zh-CN" altLang="en-US"/>
                <a:t>方法 </a:t>
              </a:r>
            </a:p>
          </p:txBody>
        </p:sp>
      </p:grpSp>
    </p:spTree>
  </p:cSld>
  <p:clrMapOvr>
    <a:masterClrMapping/>
  </p:clrMapOvr>
  <p:transition>
    <p:zoom dir="in"/>
  </p:transition>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5858" name="Text Box 2"/>
          <p:cNvSpPr txBox="1">
            <a:spLocks noChangeArrowheads="1"/>
          </p:cNvSpPr>
          <p:nvPr/>
        </p:nvSpPr>
        <p:spPr bwMode="auto">
          <a:xfrm>
            <a:off x="914400" y="708025"/>
            <a:ext cx="7720013"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a:t>	g.drawString("</a:t>
            </a:r>
            <a:r>
              <a:rPr lang="zh-CN" altLang="en-US"/>
              <a:t>第二个对象的方向：</a:t>
            </a:r>
            <a:r>
              <a:rPr lang="en-US" altLang="zh-CN"/>
              <a:t>" + i2,40,100);</a:t>
            </a:r>
          </a:p>
          <a:p>
            <a:pPr eaLnBrk="1" hangingPunct="1">
              <a:lnSpc>
                <a:spcPct val="200000"/>
              </a:lnSpc>
            </a:pPr>
            <a:r>
              <a:rPr lang="en-US" altLang="zh-CN"/>
              <a:t>	g.drawString("</a:t>
            </a:r>
            <a:r>
              <a:rPr lang="zh-CN" altLang="en-US"/>
              <a:t>第三个对象的滑块值：</a:t>
            </a:r>
            <a:r>
              <a:rPr lang="en-US" altLang="zh-CN"/>
              <a:t>" + i3,40,120);</a:t>
            </a:r>
          </a:p>
          <a:p>
            <a:pPr eaLnBrk="1" hangingPunct="1">
              <a:lnSpc>
                <a:spcPct val="200000"/>
              </a:lnSpc>
            </a:pPr>
            <a:r>
              <a:rPr lang="en-US" altLang="zh-CN"/>
              <a:t>	g.drawString("</a:t>
            </a:r>
            <a:r>
              <a:rPr lang="zh-CN" altLang="en-US"/>
              <a:t>第三个对象的最小值：</a:t>
            </a:r>
            <a:r>
              <a:rPr lang="en-US" altLang="zh-CN"/>
              <a:t>" + i4,40,140);</a:t>
            </a:r>
          </a:p>
          <a:p>
            <a:pPr eaLnBrk="1" hangingPunct="1">
              <a:lnSpc>
                <a:spcPct val="200000"/>
              </a:lnSpc>
            </a:pPr>
            <a:r>
              <a:rPr lang="en-US" altLang="zh-CN"/>
              <a:t>	g.drawString("</a:t>
            </a:r>
            <a:r>
              <a:rPr lang="zh-CN" altLang="en-US"/>
              <a:t>第三个对象的最大值：</a:t>
            </a:r>
            <a:r>
              <a:rPr lang="en-US" altLang="zh-CN"/>
              <a:t>" + i5,40,160);</a:t>
            </a:r>
          </a:p>
          <a:p>
            <a:pPr eaLnBrk="1" hangingPunct="1">
              <a:lnSpc>
                <a:spcPct val="200000"/>
              </a:lnSpc>
            </a:pPr>
            <a:r>
              <a:rPr lang="en-US" altLang="zh-CN"/>
              <a:t>       }</a:t>
            </a:r>
          </a:p>
          <a:p>
            <a:pPr eaLnBrk="1" hangingPunct="1">
              <a:lnSpc>
                <a:spcPct val="200000"/>
              </a:lnSpc>
            </a:pPr>
            <a:r>
              <a:rPr lang="en-US" altLang="zh-CN"/>
              <a:t>};</a:t>
            </a:r>
          </a:p>
        </p:txBody>
      </p:sp>
    </p:spTree>
  </p:cSld>
  <p:clrMapOvr>
    <a:masterClrMapping/>
  </p:clrMapOvr>
  <p:transition>
    <p:zoom/>
  </p:transition>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779" name="Rectangle 2"/>
          <p:cNvSpPr>
            <a:spLocks noChangeArrowheads="1"/>
          </p:cNvSpPr>
          <p:nvPr/>
        </p:nvSpPr>
        <p:spPr bwMode="auto">
          <a:xfrm>
            <a:off x="2441575" y="5562600"/>
            <a:ext cx="4259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6.7  Scrollbar</a:t>
            </a:r>
            <a:r>
              <a:rPr lang="zh-CN" altLang="en-US"/>
              <a:t>对象的测试界面</a:t>
            </a:r>
          </a:p>
        </p:txBody>
      </p:sp>
      <p:graphicFrame>
        <p:nvGraphicFramePr>
          <p:cNvPr id="75778" name="Object 3"/>
          <p:cNvGraphicFramePr>
            <a:graphicFrameLocks noChangeAspect="1"/>
          </p:cNvGraphicFramePr>
          <p:nvPr/>
        </p:nvGraphicFramePr>
        <p:xfrm>
          <a:off x="2057400" y="838200"/>
          <a:ext cx="5029200" cy="4546600"/>
        </p:xfrm>
        <a:graphic>
          <a:graphicData uri="http://schemas.openxmlformats.org/presentationml/2006/ole">
            <mc:AlternateContent xmlns:mc="http://schemas.openxmlformats.org/markup-compatibility/2006">
              <mc:Choice xmlns:v="urn:schemas-microsoft-com:vml" Requires="v">
                <p:oleObj spid="_x0000_s75780" name="Bitmap Image" r:id="rId3" imgW="2324301" imgH="2103302" progId="Paint.Picture">
                  <p:embed/>
                </p:oleObj>
              </mc:Choice>
              <mc:Fallback>
                <p:oleObj name="Bitmap Image" r:id="rId3" imgW="2324301" imgH="2103302"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838200"/>
                        <a:ext cx="5029200" cy="454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p:transition>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6882" name="Text Box 2"/>
          <p:cNvSpPr txBox="1">
            <a:spLocks noChangeArrowheads="1"/>
          </p:cNvSpPr>
          <p:nvPr/>
        </p:nvSpPr>
        <p:spPr bwMode="auto">
          <a:xfrm>
            <a:off x="457200" y="609600"/>
            <a:ext cx="8534400" cy="575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50000"/>
              </a:spcBef>
            </a:pPr>
            <a:r>
              <a:rPr lang="en-US" altLang="zh-CN" b="1"/>
              <a:t>6.1.7  </a:t>
            </a:r>
            <a:r>
              <a:rPr lang="zh-CN" altLang="en-US" b="1"/>
              <a:t>文本框</a:t>
            </a:r>
          </a:p>
          <a:p>
            <a:pPr eaLnBrk="1" hangingPunct="1">
              <a:lnSpc>
                <a:spcPct val="115000"/>
              </a:lnSpc>
              <a:spcBef>
                <a:spcPct val="50000"/>
              </a:spcBef>
            </a:pPr>
            <a:r>
              <a:rPr lang="en-US" altLang="zh-CN"/>
              <a:t>TextField</a:t>
            </a:r>
            <a:r>
              <a:rPr lang="zh-CN" altLang="en-US"/>
              <a:t>对象用作单行文本的编辑。它的构造函数和其它常用方法如下：</a:t>
            </a:r>
          </a:p>
          <a:p>
            <a:pPr eaLnBrk="1" hangingPunct="1">
              <a:lnSpc>
                <a:spcPct val="115000"/>
              </a:lnSpc>
              <a:spcBef>
                <a:spcPct val="50000"/>
              </a:spcBef>
            </a:pPr>
            <a:r>
              <a:rPr lang="en-US" altLang="zh-CN"/>
              <a:t>public TextField() </a:t>
            </a:r>
          </a:p>
          <a:p>
            <a:pPr eaLnBrk="1" hangingPunct="1">
              <a:lnSpc>
                <a:spcPct val="115000"/>
              </a:lnSpc>
              <a:spcBef>
                <a:spcPct val="50000"/>
              </a:spcBef>
            </a:pPr>
            <a:r>
              <a:rPr lang="zh-CN" altLang="en-US"/>
              <a:t>构建一个空的文本框。</a:t>
            </a:r>
          </a:p>
          <a:p>
            <a:pPr eaLnBrk="1" hangingPunct="1">
              <a:lnSpc>
                <a:spcPct val="115000"/>
              </a:lnSpc>
              <a:spcBef>
                <a:spcPct val="50000"/>
              </a:spcBef>
            </a:pPr>
            <a:r>
              <a:rPr lang="en-US" altLang="zh-CN"/>
              <a:t>public TextField(int columns) </a:t>
            </a:r>
          </a:p>
          <a:p>
            <a:pPr eaLnBrk="1" hangingPunct="1">
              <a:lnSpc>
                <a:spcPct val="115000"/>
              </a:lnSpc>
              <a:spcBef>
                <a:spcPct val="50000"/>
              </a:spcBef>
            </a:pPr>
            <a:r>
              <a:rPr lang="zh-CN" altLang="en-US"/>
              <a:t>构建一个文本框，</a:t>
            </a:r>
            <a:r>
              <a:rPr lang="en-US" altLang="zh-CN"/>
              <a:t>columns</a:t>
            </a:r>
            <a:r>
              <a:rPr lang="zh-CN" altLang="en-US"/>
              <a:t>给出文本框的宽度。</a:t>
            </a:r>
          </a:p>
          <a:p>
            <a:pPr eaLnBrk="1" hangingPunct="1">
              <a:lnSpc>
                <a:spcPct val="115000"/>
              </a:lnSpc>
              <a:spcBef>
                <a:spcPct val="50000"/>
              </a:spcBef>
            </a:pPr>
            <a:r>
              <a:rPr lang="en-US" altLang="zh-CN"/>
              <a:t>public TextField(String text) </a:t>
            </a:r>
          </a:p>
          <a:p>
            <a:pPr eaLnBrk="1" hangingPunct="1">
              <a:lnSpc>
                <a:spcPct val="115000"/>
              </a:lnSpc>
              <a:spcBef>
                <a:spcPct val="50000"/>
              </a:spcBef>
            </a:pPr>
            <a:r>
              <a:rPr lang="zh-CN" altLang="en-US"/>
              <a:t>构建一个文本框，用</a:t>
            </a:r>
            <a:r>
              <a:rPr lang="en-US" altLang="zh-CN"/>
              <a:t>text</a:t>
            </a:r>
            <a:r>
              <a:rPr lang="zh-CN" altLang="en-US"/>
              <a:t>给出初始化内容。</a:t>
            </a:r>
          </a:p>
          <a:p>
            <a:pPr eaLnBrk="1" hangingPunct="1">
              <a:lnSpc>
                <a:spcPct val="115000"/>
              </a:lnSpc>
              <a:spcBef>
                <a:spcPct val="50000"/>
              </a:spcBef>
            </a:pPr>
            <a:r>
              <a:rPr lang="en-US" altLang="zh-CN"/>
              <a:t>public TextField(String text, int columns) </a:t>
            </a:r>
          </a:p>
        </p:txBody>
      </p:sp>
    </p:spTree>
  </p:cSld>
  <p:clrMapOvr>
    <a:masterClrMapping/>
  </p:clrMapOvr>
  <p:transition>
    <p:zoom/>
  </p:transition>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7906" name="Text Box 2"/>
          <p:cNvSpPr txBox="1">
            <a:spLocks noChangeArrowheads="1"/>
          </p:cNvSpPr>
          <p:nvPr/>
        </p:nvSpPr>
        <p:spPr bwMode="auto">
          <a:xfrm>
            <a:off x="304800" y="685800"/>
            <a:ext cx="8610600"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a:t>
            </a:r>
            <a:r>
              <a:rPr lang="zh-CN" altLang="en-US"/>
              <a:t>构建一个文本框，</a:t>
            </a:r>
            <a:r>
              <a:rPr lang="en-US" altLang="zh-CN"/>
              <a:t>text</a:t>
            </a:r>
            <a:r>
              <a:rPr lang="zh-CN" altLang="en-US"/>
              <a:t>给出初始化的内容，</a:t>
            </a:r>
            <a:r>
              <a:rPr lang="en-US" altLang="zh-CN"/>
              <a:t>columns</a:t>
            </a:r>
            <a:r>
              <a:rPr lang="zh-CN" altLang="en-US"/>
              <a:t>给出文本框的宽度。</a:t>
            </a:r>
          </a:p>
          <a:p>
            <a:pPr lvl="1" eaLnBrk="1" hangingPunct="1">
              <a:spcBef>
                <a:spcPct val="50000"/>
              </a:spcBef>
            </a:pPr>
            <a:r>
              <a:rPr lang="zh-CN" altLang="en-US"/>
              <a:t>  </a:t>
            </a:r>
            <a:r>
              <a:rPr lang="en-US" altLang="zh-CN"/>
              <a:t>public void setText(String t)</a:t>
            </a:r>
          </a:p>
          <a:p>
            <a:pPr lvl="1" eaLnBrk="1" hangingPunct="1">
              <a:spcBef>
                <a:spcPct val="50000"/>
              </a:spcBef>
            </a:pPr>
            <a:r>
              <a:rPr lang="en-US" altLang="zh-CN"/>
              <a:t>  </a:t>
            </a:r>
            <a:r>
              <a:rPr lang="zh-CN" altLang="en-US"/>
              <a:t>将文本框的内容设置为特定文本</a:t>
            </a:r>
            <a:r>
              <a:rPr lang="en-US" altLang="zh-CN"/>
              <a:t>t</a:t>
            </a:r>
            <a:r>
              <a:rPr lang="zh-CN" altLang="en-US"/>
              <a:t>。</a:t>
            </a:r>
          </a:p>
          <a:p>
            <a:pPr lvl="1" eaLnBrk="1" hangingPunct="1">
              <a:spcBef>
                <a:spcPct val="50000"/>
              </a:spcBef>
            </a:pPr>
            <a:r>
              <a:rPr lang="zh-CN" altLang="en-US"/>
              <a:t>  </a:t>
            </a:r>
            <a:r>
              <a:rPr lang="en-US" altLang="zh-CN"/>
              <a:t>public String getText()</a:t>
            </a:r>
          </a:p>
          <a:p>
            <a:pPr lvl="1" eaLnBrk="1" hangingPunct="1">
              <a:spcBef>
                <a:spcPct val="50000"/>
              </a:spcBef>
            </a:pPr>
            <a:r>
              <a:rPr lang="en-US" altLang="zh-CN"/>
              <a:t>  </a:t>
            </a:r>
            <a:r>
              <a:rPr lang="zh-CN" altLang="en-US"/>
              <a:t>返回文本框的内容，返回值为字符串。</a:t>
            </a:r>
          </a:p>
          <a:p>
            <a:pPr lvl="1" eaLnBrk="1" hangingPunct="1">
              <a:spcBef>
                <a:spcPct val="50000"/>
              </a:spcBef>
            </a:pPr>
            <a:r>
              <a:rPr lang="zh-CN" altLang="en-US"/>
              <a:t>  </a:t>
            </a:r>
            <a:r>
              <a:rPr lang="en-US" altLang="zh-CN"/>
              <a:t>public void setEditable(boolean b)</a:t>
            </a:r>
          </a:p>
          <a:p>
            <a:pPr eaLnBrk="1" hangingPunct="1">
              <a:spcBef>
                <a:spcPct val="50000"/>
              </a:spcBef>
            </a:pPr>
            <a:r>
              <a:rPr lang="en-US" altLang="zh-CN"/>
              <a:t>        </a:t>
            </a:r>
            <a:r>
              <a:rPr lang="zh-CN" altLang="en-US"/>
              <a:t>设定文本框内容是否是用户可编辑的，</a:t>
            </a:r>
            <a:r>
              <a:rPr lang="en-US" altLang="zh-CN"/>
              <a:t>b</a:t>
            </a:r>
            <a:r>
              <a:rPr lang="zh-CN" altLang="en-US"/>
              <a:t>为</a:t>
            </a:r>
            <a:r>
              <a:rPr lang="en-US" altLang="zh-CN"/>
              <a:t>false</a:t>
            </a:r>
            <a:r>
              <a:rPr lang="zh-CN" altLang="en-US"/>
              <a:t>时，表示不可编辑，</a:t>
            </a:r>
            <a:r>
              <a:rPr lang="en-US" altLang="zh-CN"/>
              <a:t>b</a:t>
            </a:r>
            <a:r>
              <a:rPr lang="zh-CN" altLang="en-US"/>
              <a:t>为</a:t>
            </a:r>
            <a:r>
              <a:rPr lang="en-US" altLang="zh-CN"/>
              <a:t>true</a:t>
            </a:r>
            <a:r>
              <a:rPr lang="zh-CN" altLang="en-US"/>
              <a:t>时，表示可编辑。通常创建一个文本框时默认为用户可编辑的。</a:t>
            </a:r>
          </a:p>
          <a:p>
            <a:pPr lvl="1" eaLnBrk="1" hangingPunct="1">
              <a:spcBef>
                <a:spcPct val="50000"/>
              </a:spcBef>
            </a:pPr>
            <a:r>
              <a:rPr lang="zh-CN" altLang="en-US"/>
              <a:t>  </a:t>
            </a:r>
            <a:r>
              <a:rPr lang="en-US" altLang="zh-CN"/>
              <a:t>public int getColumns()</a:t>
            </a:r>
          </a:p>
          <a:p>
            <a:pPr lvl="1" eaLnBrk="1" hangingPunct="1">
              <a:spcBef>
                <a:spcPct val="50000"/>
              </a:spcBef>
            </a:pPr>
            <a:r>
              <a:rPr lang="en-US" altLang="zh-CN"/>
              <a:t>  </a:t>
            </a:r>
            <a:r>
              <a:rPr lang="zh-CN" altLang="en-US"/>
              <a:t>获取列数。</a:t>
            </a:r>
          </a:p>
        </p:txBody>
      </p:sp>
    </p:spTree>
  </p:cSld>
  <p:clrMapOvr>
    <a:masterClrMapping/>
  </p:clrMapOvr>
  <p:transition>
    <p:zoom/>
  </p:transition>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8930" name="Text Box 2"/>
          <p:cNvSpPr txBox="1">
            <a:spLocks noChangeArrowheads="1"/>
          </p:cNvSpPr>
          <p:nvPr/>
        </p:nvSpPr>
        <p:spPr bwMode="auto">
          <a:xfrm>
            <a:off x="381000" y="609600"/>
            <a:ext cx="8534400" cy="608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a:t>
            </a:r>
            <a:r>
              <a:rPr lang="zh-CN" altLang="en-US"/>
              <a:t>例</a:t>
            </a:r>
            <a:r>
              <a:rPr lang="en-US" altLang="zh-CN"/>
              <a:t>6.7】TextField</a:t>
            </a:r>
            <a:r>
              <a:rPr lang="zh-CN" altLang="en-US"/>
              <a:t>类的测试，用户界面如图</a:t>
            </a:r>
            <a:r>
              <a:rPr lang="en-US" altLang="zh-CN"/>
              <a:t>6.8</a:t>
            </a:r>
            <a:r>
              <a:rPr lang="zh-CN" altLang="en-US"/>
              <a:t>所示。源程序代码如下：</a:t>
            </a:r>
          </a:p>
          <a:p>
            <a:pPr lvl="1" eaLnBrk="1" hangingPunct="1">
              <a:lnSpc>
                <a:spcPct val="70000"/>
              </a:lnSpc>
              <a:spcBef>
                <a:spcPct val="50000"/>
              </a:spcBef>
            </a:pPr>
            <a:r>
              <a:rPr lang="en-US" altLang="zh-CN"/>
              <a:t>//</a:t>
            </a:r>
            <a:r>
              <a:rPr lang="zh-CN" altLang="en-US"/>
              <a:t>程序文件名</a:t>
            </a:r>
            <a:r>
              <a:rPr lang="en-US" altLang="zh-CN"/>
              <a:t>UseTextField.java</a:t>
            </a:r>
          </a:p>
          <a:p>
            <a:pPr lvl="1" eaLnBrk="1" hangingPunct="1">
              <a:lnSpc>
                <a:spcPct val="70000"/>
              </a:lnSpc>
              <a:spcBef>
                <a:spcPct val="50000"/>
              </a:spcBef>
            </a:pPr>
            <a:r>
              <a:rPr lang="en-US" altLang="zh-CN"/>
              <a:t>import java.awt.*;</a:t>
            </a:r>
          </a:p>
          <a:p>
            <a:pPr lvl="1" eaLnBrk="1" hangingPunct="1">
              <a:lnSpc>
                <a:spcPct val="70000"/>
              </a:lnSpc>
              <a:spcBef>
                <a:spcPct val="50000"/>
              </a:spcBef>
            </a:pPr>
            <a:r>
              <a:rPr lang="en-US" altLang="zh-CN"/>
              <a:t>import java.applet.*;</a:t>
            </a:r>
          </a:p>
          <a:p>
            <a:pPr lvl="1" eaLnBrk="1" hangingPunct="1">
              <a:lnSpc>
                <a:spcPct val="70000"/>
              </a:lnSpc>
              <a:spcBef>
                <a:spcPct val="50000"/>
              </a:spcBef>
            </a:pPr>
            <a:r>
              <a:rPr lang="en-US" altLang="zh-CN"/>
              <a:t>import java.applet.Applet;</a:t>
            </a:r>
          </a:p>
          <a:p>
            <a:pPr lvl="1" eaLnBrk="1" hangingPunct="1">
              <a:lnSpc>
                <a:spcPct val="70000"/>
              </a:lnSpc>
              <a:spcBef>
                <a:spcPct val="50000"/>
              </a:spcBef>
            </a:pPr>
            <a:r>
              <a:rPr lang="en-US" altLang="zh-CN"/>
              <a:t>public class UseTextField extends Applet</a:t>
            </a:r>
          </a:p>
          <a:p>
            <a:pPr lvl="1" eaLnBrk="1" hangingPunct="1">
              <a:lnSpc>
                <a:spcPct val="70000"/>
              </a:lnSpc>
              <a:spcBef>
                <a:spcPct val="50000"/>
              </a:spcBef>
            </a:pPr>
            <a:r>
              <a:rPr lang="en-US" altLang="zh-CN"/>
              <a:t>{</a:t>
            </a:r>
          </a:p>
          <a:p>
            <a:pPr lvl="1" eaLnBrk="1" hangingPunct="1">
              <a:lnSpc>
                <a:spcPct val="70000"/>
              </a:lnSpc>
              <a:spcBef>
                <a:spcPct val="50000"/>
              </a:spcBef>
            </a:pPr>
            <a:r>
              <a:rPr lang="en-US" altLang="zh-CN"/>
              <a:t>	String str1 = new String();</a:t>
            </a:r>
          </a:p>
          <a:p>
            <a:pPr lvl="1" eaLnBrk="1" hangingPunct="1">
              <a:lnSpc>
                <a:spcPct val="70000"/>
              </a:lnSpc>
              <a:spcBef>
                <a:spcPct val="50000"/>
              </a:spcBef>
            </a:pPr>
            <a:r>
              <a:rPr lang="en-US" altLang="zh-CN"/>
              <a:t>	int i1 = 0;</a:t>
            </a:r>
          </a:p>
          <a:p>
            <a:pPr lvl="1" eaLnBrk="1" hangingPunct="1">
              <a:lnSpc>
                <a:spcPct val="70000"/>
              </a:lnSpc>
              <a:spcBef>
                <a:spcPct val="50000"/>
              </a:spcBef>
            </a:pPr>
            <a:r>
              <a:rPr lang="en-US" altLang="zh-CN"/>
              <a:t>	int i2 = 0;</a:t>
            </a:r>
          </a:p>
          <a:p>
            <a:pPr lvl="1" eaLnBrk="1" hangingPunct="1">
              <a:lnSpc>
                <a:spcPct val="70000"/>
              </a:lnSpc>
              <a:spcBef>
                <a:spcPct val="50000"/>
              </a:spcBef>
            </a:pPr>
            <a:r>
              <a:rPr lang="en-US" altLang="zh-CN"/>
              <a:t>    TextField tf1, tf2, tf3, tf4;</a:t>
            </a:r>
          </a:p>
          <a:p>
            <a:pPr lvl="1" eaLnBrk="1" hangingPunct="1">
              <a:lnSpc>
                <a:spcPct val="70000"/>
              </a:lnSpc>
              <a:spcBef>
                <a:spcPct val="50000"/>
              </a:spcBef>
            </a:pPr>
            <a:r>
              <a:rPr lang="en-US" altLang="zh-CN"/>
              <a:t>	public void init()</a:t>
            </a:r>
          </a:p>
          <a:p>
            <a:pPr lvl="1" eaLnBrk="1" hangingPunct="1">
              <a:lnSpc>
                <a:spcPct val="70000"/>
              </a:lnSpc>
              <a:spcBef>
                <a:spcPct val="50000"/>
              </a:spcBef>
            </a:pPr>
            <a:r>
              <a:rPr lang="en-US" altLang="zh-CN"/>
              <a:t>	{</a:t>
            </a:r>
          </a:p>
        </p:txBody>
      </p:sp>
    </p:spTree>
  </p:cSld>
  <p:clrMapOvr>
    <a:masterClrMapping/>
  </p:clrMapOvr>
  <p:transition>
    <p:zoom/>
  </p:transition>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9954" name="Text Box 2"/>
          <p:cNvSpPr txBox="1">
            <a:spLocks noChangeArrowheads="1"/>
          </p:cNvSpPr>
          <p:nvPr/>
        </p:nvSpPr>
        <p:spPr bwMode="auto">
          <a:xfrm>
            <a:off x="1203325" y="533400"/>
            <a:ext cx="687546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a:t>		tf1 = new TextField();</a:t>
            </a:r>
          </a:p>
          <a:p>
            <a:pPr eaLnBrk="1" hangingPunct="1">
              <a:lnSpc>
                <a:spcPct val="140000"/>
              </a:lnSpc>
            </a:pPr>
            <a:r>
              <a:rPr lang="en-US" altLang="zh-CN"/>
              <a:t>		 tf2 = new TextField(20);</a:t>
            </a:r>
          </a:p>
          <a:p>
            <a:pPr eaLnBrk="1" hangingPunct="1">
              <a:lnSpc>
                <a:spcPct val="140000"/>
              </a:lnSpc>
            </a:pPr>
            <a:r>
              <a:rPr lang="en-US" altLang="zh-CN"/>
              <a:t>		 tf3 = new TextField("</a:t>
            </a:r>
            <a:r>
              <a:rPr lang="zh-CN" altLang="en-US"/>
              <a:t>文本对象</a:t>
            </a:r>
            <a:r>
              <a:rPr lang="en-US" altLang="zh-CN"/>
              <a:t>3");</a:t>
            </a:r>
          </a:p>
          <a:p>
            <a:pPr eaLnBrk="1" hangingPunct="1">
              <a:lnSpc>
                <a:spcPct val="140000"/>
              </a:lnSpc>
            </a:pPr>
            <a:r>
              <a:rPr lang="en-US" altLang="zh-CN"/>
              <a:t>		 tf4 = new TextField("</a:t>
            </a:r>
            <a:r>
              <a:rPr lang="zh-CN" altLang="en-US"/>
              <a:t>文本对象</a:t>
            </a:r>
            <a:r>
              <a:rPr lang="en-US" altLang="zh-CN"/>
              <a:t>4", 30);</a:t>
            </a:r>
          </a:p>
          <a:p>
            <a:pPr eaLnBrk="1" hangingPunct="1">
              <a:lnSpc>
                <a:spcPct val="140000"/>
              </a:lnSpc>
            </a:pPr>
            <a:r>
              <a:rPr lang="en-US" altLang="zh-CN"/>
              <a:t>		 add(tf1);</a:t>
            </a:r>
          </a:p>
          <a:p>
            <a:pPr eaLnBrk="1" hangingPunct="1">
              <a:lnSpc>
                <a:spcPct val="140000"/>
              </a:lnSpc>
            </a:pPr>
            <a:r>
              <a:rPr lang="en-US" altLang="zh-CN"/>
              <a:t>		 add(tf2);</a:t>
            </a:r>
          </a:p>
          <a:p>
            <a:pPr eaLnBrk="1" hangingPunct="1">
              <a:lnSpc>
                <a:spcPct val="140000"/>
              </a:lnSpc>
            </a:pPr>
            <a:r>
              <a:rPr lang="en-US" altLang="zh-CN"/>
              <a:t>		 add(tf3);</a:t>
            </a:r>
          </a:p>
          <a:p>
            <a:pPr eaLnBrk="1" hangingPunct="1">
              <a:lnSpc>
                <a:spcPct val="140000"/>
              </a:lnSpc>
            </a:pPr>
            <a:r>
              <a:rPr lang="en-US" altLang="zh-CN"/>
              <a:t>		 add(tf4);</a:t>
            </a:r>
          </a:p>
          <a:p>
            <a:pPr eaLnBrk="1" hangingPunct="1">
              <a:lnSpc>
                <a:spcPct val="140000"/>
              </a:lnSpc>
            </a:pPr>
            <a:r>
              <a:rPr lang="en-US" altLang="zh-CN"/>
              <a:t>	}</a:t>
            </a:r>
          </a:p>
          <a:p>
            <a:pPr eaLnBrk="1" hangingPunct="1">
              <a:lnSpc>
                <a:spcPct val="140000"/>
              </a:lnSpc>
            </a:pPr>
            <a:r>
              <a:rPr lang="en-US" altLang="zh-CN"/>
              <a:t>	public void start()</a:t>
            </a:r>
          </a:p>
          <a:p>
            <a:pPr eaLnBrk="1" hangingPunct="1">
              <a:lnSpc>
                <a:spcPct val="140000"/>
              </a:lnSpc>
            </a:pPr>
            <a:r>
              <a:rPr lang="en-US" altLang="zh-CN"/>
              <a:t>	{</a:t>
            </a:r>
          </a:p>
        </p:txBody>
      </p:sp>
    </p:spTree>
  </p:cSld>
  <p:clrMapOvr>
    <a:masterClrMapping/>
  </p:clrMapOvr>
  <p:transition>
    <p:zoom/>
  </p:transition>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0978" name="Text Box 2"/>
          <p:cNvSpPr txBox="1">
            <a:spLocks noChangeArrowheads="1"/>
          </p:cNvSpPr>
          <p:nvPr/>
        </p:nvSpPr>
        <p:spPr bwMode="auto">
          <a:xfrm>
            <a:off x="609600" y="468313"/>
            <a:ext cx="8537575" cy="611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a:t>	tf1.setText("</a:t>
            </a:r>
            <a:r>
              <a:rPr lang="zh-CN" altLang="en-US"/>
              <a:t>文本对象</a:t>
            </a:r>
            <a:r>
              <a:rPr lang="en-US" altLang="zh-CN"/>
              <a:t>1");</a:t>
            </a:r>
          </a:p>
          <a:p>
            <a:pPr eaLnBrk="1" hangingPunct="1">
              <a:lnSpc>
                <a:spcPct val="110000"/>
              </a:lnSpc>
            </a:pPr>
            <a:r>
              <a:rPr lang="en-US" altLang="zh-CN"/>
              <a:t>	tf2.setText("</a:t>
            </a:r>
            <a:r>
              <a:rPr lang="zh-CN" altLang="en-US"/>
              <a:t>文本对象</a:t>
            </a:r>
            <a:r>
              <a:rPr lang="en-US" altLang="zh-CN"/>
              <a:t>2");</a:t>
            </a:r>
          </a:p>
          <a:p>
            <a:pPr eaLnBrk="1" hangingPunct="1">
              <a:lnSpc>
                <a:spcPct val="110000"/>
              </a:lnSpc>
            </a:pPr>
            <a:r>
              <a:rPr lang="en-US" altLang="zh-CN"/>
              <a:t>	str1 = tf3.getText();</a:t>
            </a:r>
          </a:p>
          <a:p>
            <a:pPr eaLnBrk="1" hangingPunct="1">
              <a:lnSpc>
                <a:spcPct val="110000"/>
              </a:lnSpc>
            </a:pPr>
            <a:r>
              <a:rPr lang="en-US" altLang="zh-CN"/>
              <a:t>	i1 = tf3.getColumns();</a:t>
            </a:r>
          </a:p>
          <a:p>
            <a:pPr eaLnBrk="1" hangingPunct="1">
              <a:lnSpc>
                <a:spcPct val="110000"/>
              </a:lnSpc>
            </a:pPr>
            <a:r>
              <a:rPr lang="en-US" altLang="zh-CN"/>
              <a:t>	i2 = tf4.getColumns();</a:t>
            </a:r>
          </a:p>
          <a:p>
            <a:pPr eaLnBrk="1" hangingPunct="1">
              <a:lnSpc>
                <a:spcPct val="110000"/>
              </a:lnSpc>
            </a:pPr>
            <a:r>
              <a:rPr lang="en-US" altLang="zh-CN"/>
              <a:t>	tf4.setEditable(false);</a:t>
            </a:r>
          </a:p>
          <a:p>
            <a:pPr eaLnBrk="1" hangingPunct="1">
              <a:lnSpc>
                <a:spcPct val="110000"/>
              </a:lnSpc>
            </a:pPr>
            <a:r>
              <a:rPr lang="en-US" altLang="zh-CN"/>
              <a:t>	repaint();		</a:t>
            </a:r>
          </a:p>
          <a:p>
            <a:pPr eaLnBrk="1" hangingPunct="1">
              <a:lnSpc>
                <a:spcPct val="110000"/>
              </a:lnSpc>
            </a:pPr>
            <a:r>
              <a:rPr lang="en-US" altLang="zh-CN"/>
              <a:t>      }</a:t>
            </a:r>
          </a:p>
          <a:p>
            <a:pPr eaLnBrk="1" hangingPunct="1">
              <a:lnSpc>
                <a:spcPct val="110000"/>
              </a:lnSpc>
            </a:pPr>
            <a:r>
              <a:rPr lang="en-US" altLang="zh-CN"/>
              <a:t>      public void paint(Graphics g)</a:t>
            </a:r>
          </a:p>
          <a:p>
            <a:pPr eaLnBrk="1" hangingPunct="1">
              <a:lnSpc>
                <a:spcPct val="110000"/>
              </a:lnSpc>
            </a:pPr>
            <a:r>
              <a:rPr lang="en-US" altLang="zh-CN"/>
              <a:t>      {</a:t>
            </a:r>
          </a:p>
          <a:p>
            <a:pPr eaLnBrk="1" hangingPunct="1">
              <a:lnSpc>
                <a:spcPct val="110000"/>
              </a:lnSpc>
            </a:pPr>
            <a:r>
              <a:rPr lang="en-US" altLang="zh-CN"/>
              <a:t>	g.drawString("</a:t>
            </a:r>
            <a:r>
              <a:rPr lang="zh-CN" altLang="en-US"/>
              <a:t>第三个对象的文本内容为：</a:t>
            </a:r>
            <a:r>
              <a:rPr lang="en-US" altLang="zh-CN"/>
              <a:t>" + str1,20,140);</a:t>
            </a:r>
          </a:p>
          <a:p>
            <a:pPr eaLnBrk="1" hangingPunct="1">
              <a:lnSpc>
                <a:spcPct val="110000"/>
              </a:lnSpc>
            </a:pPr>
            <a:r>
              <a:rPr lang="en-US" altLang="zh-CN"/>
              <a:t>	g.drawString("</a:t>
            </a:r>
            <a:r>
              <a:rPr lang="zh-CN" altLang="en-US"/>
              <a:t>第三个对象的列数为：</a:t>
            </a:r>
            <a:r>
              <a:rPr lang="en-US" altLang="zh-CN"/>
              <a:t>" + i1,20,160);</a:t>
            </a:r>
          </a:p>
          <a:p>
            <a:pPr eaLnBrk="1" hangingPunct="1">
              <a:lnSpc>
                <a:spcPct val="110000"/>
              </a:lnSpc>
            </a:pPr>
            <a:r>
              <a:rPr lang="en-US" altLang="zh-CN"/>
              <a:t>	g.drawString("</a:t>
            </a:r>
            <a:r>
              <a:rPr lang="zh-CN" altLang="en-US"/>
              <a:t>第四个对象的列数为：</a:t>
            </a:r>
            <a:r>
              <a:rPr lang="en-US" altLang="zh-CN"/>
              <a:t>" + i2,20,180);</a:t>
            </a:r>
          </a:p>
          <a:p>
            <a:pPr eaLnBrk="1" hangingPunct="1">
              <a:lnSpc>
                <a:spcPct val="110000"/>
              </a:lnSpc>
            </a:pPr>
            <a:r>
              <a:rPr lang="en-US" altLang="zh-CN"/>
              <a:t>      }</a:t>
            </a:r>
          </a:p>
          <a:p>
            <a:pPr eaLnBrk="1" hangingPunct="1">
              <a:lnSpc>
                <a:spcPct val="110000"/>
              </a:lnSpc>
            </a:pPr>
            <a:r>
              <a:rPr lang="en-US" altLang="zh-CN"/>
              <a:t>};</a:t>
            </a:r>
          </a:p>
        </p:txBody>
      </p:sp>
    </p:spTree>
  </p:cSld>
  <p:clrMapOvr>
    <a:masterClrMapping/>
  </p:clrMapOvr>
  <p:transition>
    <p:zoom/>
  </p:transition>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3" name="Rectangle 2"/>
          <p:cNvSpPr>
            <a:spLocks noChangeArrowheads="1"/>
          </p:cNvSpPr>
          <p:nvPr/>
        </p:nvSpPr>
        <p:spPr bwMode="auto">
          <a:xfrm>
            <a:off x="2713038" y="5638800"/>
            <a:ext cx="3716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6.8  TextField</a:t>
            </a:r>
            <a:r>
              <a:rPr lang="zh-CN" altLang="en-US"/>
              <a:t>对象的界面</a:t>
            </a:r>
          </a:p>
        </p:txBody>
      </p:sp>
      <p:graphicFrame>
        <p:nvGraphicFramePr>
          <p:cNvPr id="76802" name="Object 3"/>
          <p:cNvGraphicFramePr>
            <a:graphicFrameLocks noChangeAspect="1"/>
          </p:cNvGraphicFramePr>
          <p:nvPr/>
        </p:nvGraphicFramePr>
        <p:xfrm>
          <a:off x="1981200" y="838200"/>
          <a:ext cx="5181600" cy="4694238"/>
        </p:xfrm>
        <a:graphic>
          <a:graphicData uri="http://schemas.openxmlformats.org/presentationml/2006/ole">
            <mc:AlternateContent xmlns:mc="http://schemas.openxmlformats.org/markup-compatibility/2006">
              <mc:Choice xmlns:v="urn:schemas-microsoft-com:vml" Requires="v">
                <p:oleObj spid="_x0000_s76804" name="Bitmap Image" r:id="rId3" imgW="2316681" imgH="2095682" progId="Paint.Picture">
                  <p:embed/>
                </p:oleObj>
              </mc:Choice>
              <mc:Fallback>
                <p:oleObj name="Bitmap Image" r:id="rId3" imgW="2316681" imgH="2095682"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838200"/>
                        <a:ext cx="5181600" cy="4694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p:transition>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02" name="Text Box 2"/>
          <p:cNvSpPr txBox="1">
            <a:spLocks noChangeArrowheads="1"/>
          </p:cNvSpPr>
          <p:nvPr/>
        </p:nvSpPr>
        <p:spPr bwMode="auto">
          <a:xfrm>
            <a:off x="304800" y="685800"/>
            <a:ext cx="8686800" cy="531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b="1"/>
              <a:t>6.1.8  </a:t>
            </a:r>
            <a:r>
              <a:rPr lang="zh-CN" altLang="en-US" b="1"/>
              <a:t>文本区域</a:t>
            </a:r>
          </a:p>
          <a:p>
            <a:pPr eaLnBrk="1" hangingPunct="1">
              <a:lnSpc>
                <a:spcPct val="120000"/>
              </a:lnSpc>
              <a:spcBef>
                <a:spcPct val="50000"/>
              </a:spcBef>
            </a:pPr>
            <a:r>
              <a:rPr lang="zh-CN" altLang="en-US"/>
              <a:t>        </a:t>
            </a:r>
            <a:r>
              <a:rPr lang="en-US" altLang="zh-CN"/>
              <a:t>TextArea</a:t>
            </a:r>
            <a:r>
              <a:rPr lang="zh-CN" altLang="en-US"/>
              <a:t>对象用于允许多行编辑的文本区域，可以设置为可编辑的，也可以设为只读属性。</a:t>
            </a:r>
          </a:p>
          <a:p>
            <a:pPr eaLnBrk="1" hangingPunct="1">
              <a:lnSpc>
                <a:spcPct val="120000"/>
              </a:lnSpc>
              <a:spcBef>
                <a:spcPct val="50000"/>
              </a:spcBef>
            </a:pPr>
            <a:r>
              <a:rPr lang="zh-CN" altLang="en-US"/>
              <a:t>        </a:t>
            </a:r>
            <a:r>
              <a:rPr lang="en-US" altLang="zh-CN"/>
              <a:t>public TextArea() </a:t>
            </a:r>
          </a:p>
          <a:p>
            <a:pPr lvl="1" eaLnBrk="1" hangingPunct="1">
              <a:lnSpc>
                <a:spcPct val="120000"/>
              </a:lnSpc>
              <a:spcBef>
                <a:spcPct val="50000"/>
              </a:spcBef>
            </a:pPr>
            <a:r>
              <a:rPr lang="en-US" altLang="zh-CN"/>
              <a:t>  </a:t>
            </a:r>
            <a:r>
              <a:rPr lang="zh-CN" altLang="en-US"/>
              <a:t>构建一个空文本区域。 </a:t>
            </a:r>
          </a:p>
          <a:p>
            <a:pPr lvl="1" eaLnBrk="1" hangingPunct="1">
              <a:lnSpc>
                <a:spcPct val="120000"/>
              </a:lnSpc>
              <a:spcBef>
                <a:spcPct val="50000"/>
              </a:spcBef>
            </a:pPr>
            <a:r>
              <a:rPr lang="zh-CN" altLang="en-US"/>
              <a:t>  </a:t>
            </a:r>
            <a:r>
              <a:rPr lang="en-US" altLang="zh-CN"/>
              <a:t>public TextArea(int rows, int columns) </a:t>
            </a:r>
          </a:p>
          <a:p>
            <a:pPr lvl="1" eaLnBrk="1" hangingPunct="1">
              <a:lnSpc>
                <a:spcPct val="120000"/>
              </a:lnSpc>
              <a:spcBef>
                <a:spcPct val="50000"/>
              </a:spcBef>
            </a:pPr>
            <a:r>
              <a:rPr lang="en-US" altLang="zh-CN"/>
              <a:t>  </a:t>
            </a:r>
            <a:r>
              <a:rPr lang="zh-CN" altLang="en-US"/>
              <a:t>构建一个行数为</a:t>
            </a:r>
            <a:r>
              <a:rPr lang="en-US" altLang="zh-CN"/>
              <a:t>rows</a:t>
            </a:r>
            <a:r>
              <a:rPr lang="zh-CN" altLang="en-US"/>
              <a:t>、列数为</a:t>
            </a:r>
            <a:r>
              <a:rPr lang="en-US" altLang="zh-CN"/>
              <a:t>columns</a:t>
            </a:r>
            <a:r>
              <a:rPr lang="zh-CN" altLang="en-US"/>
              <a:t>的空文本区域。 </a:t>
            </a:r>
          </a:p>
          <a:p>
            <a:pPr lvl="1" eaLnBrk="1" hangingPunct="1">
              <a:lnSpc>
                <a:spcPct val="120000"/>
              </a:lnSpc>
              <a:spcBef>
                <a:spcPct val="50000"/>
              </a:spcBef>
            </a:pPr>
            <a:r>
              <a:rPr lang="zh-CN" altLang="en-US"/>
              <a:t>  </a:t>
            </a:r>
            <a:r>
              <a:rPr lang="en-US" altLang="zh-CN"/>
              <a:t>public TextArea(String text) </a:t>
            </a:r>
          </a:p>
          <a:p>
            <a:pPr lvl="1" eaLnBrk="1" hangingPunct="1">
              <a:lnSpc>
                <a:spcPct val="120000"/>
              </a:lnSpc>
              <a:spcBef>
                <a:spcPct val="50000"/>
              </a:spcBef>
            </a:pPr>
            <a:r>
              <a:rPr lang="en-US" altLang="zh-CN"/>
              <a:t>  </a:t>
            </a:r>
            <a:r>
              <a:rPr lang="zh-CN" altLang="en-US"/>
              <a:t>构建一个文本为</a:t>
            </a:r>
            <a:r>
              <a:rPr lang="en-US" altLang="zh-CN"/>
              <a:t>text</a:t>
            </a:r>
            <a:r>
              <a:rPr lang="zh-CN" altLang="en-US"/>
              <a:t>的文本区域。 </a:t>
            </a:r>
          </a:p>
        </p:txBody>
      </p:sp>
    </p:spTree>
  </p:cSld>
  <p:clrMapOvr>
    <a:masterClrMapping/>
  </p:clrMapOvr>
  <p:transition>
    <p:zoom/>
  </p:transition>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3026" name="Text Box 2"/>
          <p:cNvSpPr txBox="1">
            <a:spLocks noChangeArrowheads="1"/>
          </p:cNvSpPr>
          <p:nvPr/>
        </p:nvSpPr>
        <p:spPr bwMode="auto">
          <a:xfrm>
            <a:off x="381000" y="685800"/>
            <a:ext cx="85344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public TextArea(String text, int rows, int columns) </a:t>
            </a:r>
          </a:p>
          <a:p>
            <a:pPr eaLnBrk="1" hangingPunct="1">
              <a:lnSpc>
                <a:spcPct val="150000"/>
              </a:lnSpc>
              <a:spcBef>
                <a:spcPct val="50000"/>
              </a:spcBef>
            </a:pPr>
            <a:r>
              <a:rPr lang="en-US" altLang="zh-CN"/>
              <a:t>      </a:t>
            </a:r>
            <a:r>
              <a:rPr lang="zh-CN" altLang="en-US"/>
              <a:t>构建一个文本为</a:t>
            </a:r>
            <a:r>
              <a:rPr lang="en-US" altLang="zh-CN"/>
              <a:t>text</a:t>
            </a:r>
            <a:r>
              <a:rPr lang="zh-CN" altLang="en-US"/>
              <a:t>、行数为</a:t>
            </a:r>
            <a:r>
              <a:rPr lang="en-US" altLang="zh-CN"/>
              <a:t>rows</a:t>
            </a:r>
            <a:r>
              <a:rPr lang="zh-CN" altLang="en-US"/>
              <a:t>、列数为</a:t>
            </a:r>
            <a:r>
              <a:rPr lang="en-US" altLang="zh-CN"/>
              <a:t>columns</a:t>
            </a:r>
            <a:r>
              <a:rPr lang="zh-CN" altLang="en-US"/>
              <a:t>的文本区域。 </a:t>
            </a:r>
          </a:p>
          <a:p>
            <a:pPr eaLnBrk="1" hangingPunct="1">
              <a:lnSpc>
                <a:spcPct val="150000"/>
              </a:lnSpc>
              <a:spcBef>
                <a:spcPct val="50000"/>
              </a:spcBef>
            </a:pPr>
            <a:r>
              <a:rPr lang="zh-CN" altLang="en-US"/>
              <a:t>       </a:t>
            </a:r>
            <a:r>
              <a:rPr lang="en-US" altLang="zh-CN"/>
              <a:t>public TextArea(String text, int rows, int columns, int scrollbars) </a:t>
            </a:r>
          </a:p>
          <a:p>
            <a:pPr eaLnBrk="1" hangingPunct="1">
              <a:lnSpc>
                <a:spcPct val="150000"/>
              </a:lnSpc>
              <a:spcBef>
                <a:spcPct val="50000"/>
              </a:spcBef>
            </a:pPr>
            <a:r>
              <a:rPr lang="en-US" altLang="zh-CN"/>
              <a:t>       </a:t>
            </a:r>
            <a:r>
              <a:rPr lang="zh-CN" altLang="en-US"/>
              <a:t>构建一个文本为</a:t>
            </a:r>
            <a:r>
              <a:rPr lang="en-US" altLang="zh-CN"/>
              <a:t>text</a:t>
            </a:r>
            <a:r>
              <a:rPr lang="zh-CN" altLang="en-US"/>
              <a:t>、行数为</a:t>
            </a:r>
            <a:r>
              <a:rPr lang="en-US" altLang="zh-CN"/>
              <a:t>rows</a:t>
            </a:r>
            <a:r>
              <a:rPr lang="zh-CN" altLang="en-US"/>
              <a:t>、列数为</a:t>
            </a:r>
            <a:r>
              <a:rPr lang="en-US" altLang="zh-CN"/>
              <a:t>columns</a:t>
            </a:r>
            <a:r>
              <a:rPr lang="zh-CN" altLang="en-US"/>
              <a:t>的文本区域。滚动条的情况由</a:t>
            </a:r>
            <a:r>
              <a:rPr lang="en-US" altLang="zh-CN"/>
              <a:t>scrollbars</a:t>
            </a:r>
            <a:r>
              <a:rPr lang="zh-CN" altLang="en-US"/>
              <a:t>参数决定。</a:t>
            </a:r>
            <a:r>
              <a:rPr lang="en-US" altLang="zh-CN"/>
              <a:t>Scrollbars</a:t>
            </a:r>
            <a:r>
              <a:rPr lang="zh-CN" altLang="en-US"/>
              <a:t>的取值如表</a:t>
            </a:r>
            <a:r>
              <a:rPr lang="en-US" altLang="zh-CN"/>
              <a:t>6.3</a:t>
            </a:r>
            <a:r>
              <a:rPr lang="zh-CN" altLang="en-US"/>
              <a:t>所示。 </a:t>
            </a:r>
          </a:p>
        </p:txBody>
      </p:sp>
    </p:spTree>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5346" name="Text Box 4"/>
          <p:cNvSpPr txBox="1">
            <a:spLocks noChangeArrowheads="1"/>
          </p:cNvSpPr>
          <p:nvPr/>
        </p:nvSpPr>
        <p:spPr bwMode="auto">
          <a:xfrm>
            <a:off x="3163888" y="944563"/>
            <a:ext cx="28162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1.1  Java </a:t>
            </a:r>
            <a:r>
              <a:rPr lang="zh-CN" altLang="en-US" sz="3200" b="1"/>
              <a:t>概 述 </a:t>
            </a:r>
          </a:p>
        </p:txBody>
      </p:sp>
      <p:sp>
        <p:nvSpPr>
          <p:cNvPr id="185347" name="Text Box 5"/>
          <p:cNvSpPr txBox="1">
            <a:spLocks noChangeArrowheads="1"/>
          </p:cNvSpPr>
          <p:nvPr/>
        </p:nvSpPr>
        <p:spPr bwMode="auto">
          <a:xfrm>
            <a:off x="381000" y="2074863"/>
            <a:ext cx="8305800" cy="173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Java</a:t>
            </a:r>
            <a:r>
              <a:rPr lang="zh-CN" altLang="en-US"/>
              <a:t>是一种编程语言，它提供了一个同时用于程序开发、应用和部署的环境。</a:t>
            </a:r>
            <a:r>
              <a:rPr lang="en-US" altLang="zh-CN"/>
              <a:t>Java</a:t>
            </a:r>
            <a:r>
              <a:rPr lang="zh-CN" altLang="en-US"/>
              <a:t>语言主要定位于网络编程，使得程序可以最大限度地利用网络资源。 </a:t>
            </a:r>
          </a:p>
        </p:txBody>
      </p:sp>
    </p:spTree>
  </p:cSld>
  <p:clrMapOvr>
    <a:masterClrMapping/>
  </p:clrMapOvr>
  <p:transition>
    <p:blinds/>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267" name="Group 2"/>
          <p:cNvGrpSpPr>
            <a:grpSpLocks/>
          </p:cNvGrpSpPr>
          <p:nvPr/>
        </p:nvGrpSpPr>
        <p:grpSpPr bwMode="auto">
          <a:xfrm>
            <a:off x="152400" y="685800"/>
            <a:ext cx="8991600" cy="1373188"/>
            <a:chOff x="96" y="432"/>
            <a:chExt cx="5664" cy="865"/>
          </a:xfrm>
        </p:grpSpPr>
        <p:graphicFrame>
          <p:nvGraphicFramePr>
            <p:cNvPr id="11266" name="Object 3"/>
            <p:cNvGraphicFramePr>
              <a:graphicFrameLocks noChangeAspect="1"/>
            </p:cNvGraphicFramePr>
            <p:nvPr/>
          </p:nvGraphicFramePr>
          <p:xfrm>
            <a:off x="96" y="432"/>
            <a:ext cx="4608" cy="865"/>
          </p:xfrm>
          <a:graphic>
            <a:graphicData uri="http://schemas.openxmlformats.org/presentationml/2006/ole">
              <mc:AlternateContent xmlns:mc="http://schemas.openxmlformats.org/markup-compatibility/2006">
                <mc:Choice xmlns:v="urn:schemas-microsoft-com:vml" Requires="v">
                  <p:oleObj spid="_x0000_s11269" name="Equation" r:id="rId3" imgW="3162300" imgH="596900" progId="Equation.3">
                    <p:embed/>
                  </p:oleObj>
                </mc:Choice>
                <mc:Fallback>
                  <p:oleObj name="Equation" r:id="rId3" imgW="3162300" imgH="5969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 y="432"/>
                          <a:ext cx="4608" cy="8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68" name="Text Box 4"/>
            <p:cNvSpPr txBox="1">
              <a:spLocks noChangeArrowheads="1"/>
            </p:cNvSpPr>
            <p:nvPr/>
          </p:nvSpPr>
          <p:spPr bwMode="auto">
            <a:xfrm>
              <a:off x="4580" y="624"/>
              <a:ext cx="118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t>actionPerformed</a:t>
              </a:r>
            </a:p>
            <a:p>
              <a:pPr eaLnBrk="1" hangingPunct="1"/>
              <a:r>
                <a:rPr lang="zh-CN" altLang="en-US" sz="2000"/>
                <a:t>方法 </a:t>
              </a:r>
            </a:p>
          </p:txBody>
        </p:sp>
      </p:grpSp>
    </p:spTree>
  </p:cSld>
  <p:clrMapOvr>
    <a:masterClrMapping/>
  </p:clrMapOvr>
  <p:transition>
    <p:zoom dir="in"/>
  </p:transition>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27" name="Rectangle 2"/>
          <p:cNvSpPr>
            <a:spLocks noChangeArrowheads="1"/>
          </p:cNvSpPr>
          <p:nvPr/>
        </p:nvSpPr>
        <p:spPr bwMode="auto">
          <a:xfrm>
            <a:off x="1833563" y="838200"/>
            <a:ext cx="54752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表</a:t>
            </a:r>
            <a:r>
              <a:rPr lang="en-US" altLang="zh-CN" sz="2800" b="1"/>
              <a:t>6.3  TextArea</a:t>
            </a:r>
            <a:r>
              <a:rPr lang="zh-CN" altLang="en-US" sz="2800" b="1"/>
              <a:t>中的滚动条属性值</a:t>
            </a:r>
          </a:p>
        </p:txBody>
      </p:sp>
      <p:graphicFrame>
        <p:nvGraphicFramePr>
          <p:cNvPr id="77826" name="Object 3"/>
          <p:cNvGraphicFramePr>
            <a:graphicFrameLocks noChangeAspect="1"/>
          </p:cNvGraphicFramePr>
          <p:nvPr/>
        </p:nvGraphicFramePr>
        <p:xfrm>
          <a:off x="-76200" y="2057400"/>
          <a:ext cx="9372600" cy="2133600"/>
        </p:xfrm>
        <a:graphic>
          <a:graphicData uri="http://schemas.openxmlformats.org/presentationml/2006/ole">
            <mc:AlternateContent xmlns:mc="http://schemas.openxmlformats.org/markup-compatibility/2006">
              <mc:Choice xmlns:v="urn:schemas-microsoft-com:vml" Requires="v">
                <p:oleObj spid="_x0000_s77828" name="Document" r:id="rId3" imgW="5419800" imgH="1233000" progId="Word.Document.8">
                  <p:embed/>
                </p:oleObj>
              </mc:Choice>
              <mc:Fallback>
                <p:oleObj name="Document" r:id="rId3" imgW="5419800" imgH="1233000"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2057400"/>
                        <a:ext cx="93726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zoom/>
  </p:transition>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4050" name="Text Box 2"/>
          <p:cNvSpPr txBox="1">
            <a:spLocks noChangeArrowheads="1"/>
          </p:cNvSpPr>
          <p:nvPr/>
        </p:nvSpPr>
        <p:spPr bwMode="auto">
          <a:xfrm>
            <a:off x="304800" y="685800"/>
            <a:ext cx="8610600" cy="531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lnSpc>
                <a:spcPct val="120000"/>
              </a:lnSpc>
              <a:spcBef>
                <a:spcPct val="50000"/>
              </a:spcBef>
            </a:pPr>
            <a:r>
              <a:rPr lang="en-US" altLang="zh-CN"/>
              <a:t>  public void append(String str)</a:t>
            </a:r>
          </a:p>
          <a:p>
            <a:pPr lvl="1" eaLnBrk="1" hangingPunct="1">
              <a:lnSpc>
                <a:spcPct val="120000"/>
              </a:lnSpc>
              <a:spcBef>
                <a:spcPct val="50000"/>
              </a:spcBef>
            </a:pPr>
            <a:r>
              <a:rPr lang="en-US" altLang="zh-CN"/>
              <a:t> </a:t>
            </a:r>
            <a:r>
              <a:rPr lang="zh-CN" altLang="en-US"/>
              <a:t>将非空</a:t>
            </a:r>
            <a:r>
              <a:rPr lang="en-US" altLang="zh-CN"/>
              <a:t>str</a:t>
            </a:r>
            <a:r>
              <a:rPr lang="zh-CN" altLang="en-US"/>
              <a:t>字符串文本添加到文本区域中。</a:t>
            </a:r>
          </a:p>
          <a:p>
            <a:pPr lvl="1" eaLnBrk="1" hangingPunct="1">
              <a:lnSpc>
                <a:spcPct val="120000"/>
              </a:lnSpc>
              <a:spcBef>
                <a:spcPct val="50000"/>
              </a:spcBef>
            </a:pPr>
            <a:r>
              <a:rPr lang="zh-CN" altLang="en-US"/>
              <a:t>  </a:t>
            </a:r>
            <a:r>
              <a:rPr lang="en-US" altLang="zh-CN"/>
              <a:t>public void insert(String str, int pos)</a:t>
            </a:r>
          </a:p>
          <a:p>
            <a:pPr lvl="1" eaLnBrk="1" hangingPunct="1">
              <a:lnSpc>
                <a:spcPct val="120000"/>
              </a:lnSpc>
              <a:spcBef>
                <a:spcPct val="50000"/>
              </a:spcBef>
            </a:pPr>
            <a:r>
              <a:rPr lang="en-US" altLang="zh-CN"/>
              <a:t> </a:t>
            </a:r>
            <a:r>
              <a:rPr lang="zh-CN" altLang="en-US"/>
              <a:t>在指定位置</a:t>
            </a:r>
            <a:r>
              <a:rPr lang="en-US" altLang="zh-CN"/>
              <a:t>pos</a:t>
            </a:r>
            <a:r>
              <a:rPr lang="zh-CN" altLang="en-US"/>
              <a:t>插入非空字符串</a:t>
            </a:r>
            <a:r>
              <a:rPr lang="en-US" altLang="zh-CN"/>
              <a:t>str</a:t>
            </a:r>
            <a:r>
              <a:rPr lang="zh-CN" altLang="en-US"/>
              <a:t>。</a:t>
            </a:r>
          </a:p>
          <a:p>
            <a:pPr eaLnBrk="1" hangingPunct="1">
              <a:lnSpc>
                <a:spcPct val="120000"/>
              </a:lnSpc>
              <a:spcBef>
                <a:spcPct val="50000"/>
              </a:spcBef>
            </a:pPr>
            <a:r>
              <a:rPr lang="zh-CN" altLang="en-US"/>
              <a:t>        </a:t>
            </a:r>
            <a:r>
              <a:rPr lang="en-US" altLang="zh-CN"/>
              <a:t>public void replaceRange(String str, int start, int end)</a:t>
            </a:r>
          </a:p>
          <a:p>
            <a:pPr eaLnBrk="1" hangingPunct="1">
              <a:lnSpc>
                <a:spcPct val="120000"/>
              </a:lnSpc>
              <a:spcBef>
                <a:spcPct val="50000"/>
              </a:spcBef>
            </a:pPr>
            <a:r>
              <a:rPr lang="en-US" altLang="zh-CN"/>
              <a:t>        </a:t>
            </a:r>
            <a:r>
              <a:rPr lang="zh-CN" altLang="en-US"/>
              <a:t>将</a:t>
            </a:r>
            <a:r>
              <a:rPr lang="en-US" altLang="zh-CN"/>
              <a:t>start</a:t>
            </a:r>
            <a:r>
              <a:rPr lang="zh-CN" altLang="en-US"/>
              <a:t>开始位置到</a:t>
            </a:r>
            <a:r>
              <a:rPr lang="en-US" altLang="zh-CN"/>
              <a:t>end</a:t>
            </a:r>
            <a:r>
              <a:rPr lang="zh-CN" altLang="en-US"/>
              <a:t>结束位置的字符串替换成非空字符串</a:t>
            </a:r>
            <a:r>
              <a:rPr lang="en-US" altLang="zh-CN"/>
              <a:t>str</a:t>
            </a:r>
            <a:r>
              <a:rPr lang="zh-CN" altLang="en-US"/>
              <a:t>，其中</a:t>
            </a:r>
            <a:r>
              <a:rPr lang="en-US" altLang="zh-CN"/>
              <a:t>start</a:t>
            </a:r>
            <a:r>
              <a:rPr lang="zh-CN" altLang="en-US"/>
              <a:t>位置的字符被替换，</a:t>
            </a:r>
            <a:r>
              <a:rPr lang="en-US" altLang="zh-CN"/>
              <a:t>end</a:t>
            </a:r>
            <a:r>
              <a:rPr lang="zh-CN" altLang="en-US"/>
              <a:t>位置的字符仍保留。</a:t>
            </a:r>
          </a:p>
          <a:p>
            <a:pPr eaLnBrk="1" hangingPunct="1">
              <a:lnSpc>
                <a:spcPct val="120000"/>
              </a:lnSpc>
              <a:spcBef>
                <a:spcPct val="50000"/>
              </a:spcBef>
            </a:pPr>
            <a:r>
              <a:rPr lang="zh-CN" altLang="en-US"/>
              <a:t>         </a:t>
            </a:r>
            <a:r>
              <a:rPr lang="en-US" altLang="zh-CN"/>
              <a:t>public void setText(String t)</a:t>
            </a:r>
          </a:p>
          <a:p>
            <a:pPr eaLnBrk="1" hangingPunct="1">
              <a:lnSpc>
                <a:spcPct val="120000"/>
              </a:lnSpc>
              <a:spcBef>
                <a:spcPct val="50000"/>
              </a:spcBef>
            </a:pPr>
            <a:r>
              <a:rPr lang="en-US" altLang="zh-CN"/>
              <a:t>        </a:t>
            </a:r>
            <a:r>
              <a:rPr lang="zh-CN" altLang="en-US"/>
              <a:t>将文本框的内容设置为特定文本</a:t>
            </a:r>
            <a:r>
              <a:rPr lang="en-US" altLang="zh-CN"/>
              <a:t>t</a:t>
            </a:r>
            <a:r>
              <a:rPr lang="zh-CN" altLang="en-US"/>
              <a:t>。</a:t>
            </a:r>
          </a:p>
        </p:txBody>
      </p:sp>
    </p:spTree>
  </p:cSld>
  <p:clrMapOvr>
    <a:masterClrMapping/>
  </p:clrMapOvr>
  <p:transition>
    <p:zoom/>
  </p:transition>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5074" name="Text Box 2"/>
          <p:cNvSpPr txBox="1">
            <a:spLocks noChangeArrowheads="1"/>
          </p:cNvSpPr>
          <p:nvPr/>
        </p:nvSpPr>
        <p:spPr bwMode="auto">
          <a:xfrm>
            <a:off x="381000" y="609600"/>
            <a:ext cx="8458200" cy="557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lnSpc>
                <a:spcPct val="115000"/>
              </a:lnSpc>
              <a:spcBef>
                <a:spcPct val="50000"/>
              </a:spcBef>
            </a:pPr>
            <a:r>
              <a:rPr lang="en-US" altLang="zh-CN"/>
              <a:t> public String getText()</a:t>
            </a:r>
          </a:p>
          <a:p>
            <a:pPr lvl="1" eaLnBrk="1" hangingPunct="1">
              <a:lnSpc>
                <a:spcPct val="115000"/>
              </a:lnSpc>
              <a:spcBef>
                <a:spcPct val="50000"/>
              </a:spcBef>
            </a:pPr>
            <a:r>
              <a:rPr lang="en-US" altLang="zh-CN"/>
              <a:t> </a:t>
            </a:r>
            <a:r>
              <a:rPr lang="zh-CN" altLang="en-US"/>
              <a:t>返回文本框的内容，返回值为字符串。</a:t>
            </a:r>
          </a:p>
          <a:p>
            <a:pPr lvl="1" eaLnBrk="1" hangingPunct="1">
              <a:lnSpc>
                <a:spcPct val="115000"/>
              </a:lnSpc>
              <a:spcBef>
                <a:spcPct val="50000"/>
              </a:spcBef>
            </a:pPr>
            <a:r>
              <a:rPr lang="zh-CN" altLang="en-US"/>
              <a:t>  </a:t>
            </a:r>
            <a:r>
              <a:rPr lang="en-US" altLang="zh-CN"/>
              <a:t>public void setEditable(boolean b)</a:t>
            </a:r>
          </a:p>
          <a:p>
            <a:pPr eaLnBrk="1" hangingPunct="1">
              <a:lnSpc>
                <a:spcPct val="115000"/>
              </a:lnSpc>
              <a:spcBef>
                <a:spcPct val="50000"/>
              </a:spcBef>
            </a:pPr>
            <a:r>
              <a:rPr lang="en-US" altLang="zh-CN"/>
              <a:t>       </a:t>
            </a:r>
            <a:r>
              <a:rPr lang="zh-CN" altLang="en-US"/>
              <a:t>设定文本框内容是否是用户可编辑的。</a:t>
            </a:r>
            <a:r>
              <a:rPr lang="en-US" altLang="zh-CN"/>
              <a:t>b</a:t>
            </a:r>
            <a:r>
              <a:rPr lang="zh-CN" altLang="en-US"/>
              <a:t>为</a:t>
            </a:r>
            <a:r>
              <a:rPr lang="en-US" altLang="zh-CN"/>
              <a:t>false</a:t>
            </a:r>
            <a:r>
              <a:rPr lang="zh-CN" altLang="en-US"/>
              <a:t>时，表示不可编辑。</a:t>
            </a:r>
            <a:r>
              <a:rPr lang="en-US" altLang="zh-CN"/>
              <a:t>b</a:t>
            </a:r>
            <a:r>
              <a:rPr lang="zh-CN" altLang="en-US"/>
              <a:t>为</a:t>
            </a:r>
            <a:r>
              <a:rPr lang="en-US" altLang="zh-CN"/>
              <a:t>true</a:t>
            </a:r>
            <a:r>
              <a:rPr lang="zh-CN" altLang="en-US"/>
              <a:t>时，表示可编辑。通常创建一个文本框时，默认为用户可编辑的。</a:t>
            </a:r>
          </a:p>
          <a:p>
            <a:pPr lvl="1" eaLnBrk="1" hangingPunct="1">
              <a:lnSpc>
                <a:spcPct val="115000"/>
              </a:lnSpc>
              <a:spcBef>
                <a:spcPct val="50000"/>
              </a:spcBef>
            </a:pPr>
            <a:r>
              <a:rPr lang="zh-CN" altLang="en-US"/>
              <a:t> </a:t>
            </a:r>
            <a:r>
              <a:rPr lang="en-US" altLang="zh-CN"/>
              <a:t>public int getColumns()</a:t>
            </a:r>
          </a:p>
          <a:p>
            <a:pPr lvl="1" eaLnBrk="1" hangingPunct="1">
              <a:lnSpc>
                <a:spcPct val="115000"/>
              </a:lnSpc>
              <a:spcBef>
                <a:spcPct val="50000"/>
              </a:spcBef>
            </a:pPr>
            <a:r>
              <a:rPr lang="en-US" altLang="zh-CN"/>
              <a:t> </a:t>
            </a:r>
            <a:r>
              <a:rPr lang="zh-CN" altLang="en-US"/>
              <a:t>返回列数。</a:t>
            </a:r>
          </a:p>
          <a:p>
            <a:pPr lvl="1" eaLnBrk="1" hangingPunct="1">
              <a:lnSpc>
                <a:spcPct val="115000"/>
              </a:lnSpc>
              <a:spcBef>
                <a:spcPct val="50000"/>
              </a:spcBef>
            </a:pPr>
            <a:r>
              <a:rPr lang="zh-CN" altLang="en-US"/>
              <a:t> </a:t>
            </a:r>
            <a:r>
              <a:rPr lang="en-US" altLang="zh-CN"/>
              <a:t>public int getRows()</a:t>
            </a:r>
          </a:p>
          <a:p>
            <a:pPr lvl="1" eaLnBrk="1" hangingPunct="1">
              <a:lnSpc>
                <a:spcPct val="115000"/>
              </a:lnSpc>
              <a:spcBef>
                <a:spcPct val="50000"/>
              </a:spcBef>
            </a:pPr>
            <a:r>
              <a:rPr lang="en-US" altLang="zh-CN"/>
              <a:t> </a:t>
            </a:r>
            <a:r>
              <a:rPr lang="zh-CN" altLang="en-US"/>
              <a:t>返回行数。</a:t>
            </a:r>
          </a:p>
        </p:txBody>
      </p:sp>
    </p:spTree>
  </p:cSld>
  <p:clrMapOvr>
    <a:masterClrMapping/>
  </p:clrMapOvr>
  <p:transition>
    <p:zoom/>
  </p:transition>
</p:sld>
</file>

<file path=ppt/slides/slide4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6098" name="Text Box 2"/>
          <p:cNvSpPr txBox="1">
            <a:spLocks noChangeArrowheads="1"/>
          </p:cNvSpPr>
          <p:nvPr/>
        </p:nvSpPr>
        <p:spPr bwMode="auto">
          <a:xfrm>
            <a:off x="457200" y="609600"/>
            <a:ext cx="8458200" cy="604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a:t>
            </a:r>
            <a:r>
              <a:rPr lang="zh-CN" altLang="en-US"/>
              <a:t>例</a:t>
            </a:r>
            <a:r>
              <a:rPr lang="en-US" altLang="zh-CN"/>
              <a:t>6.8】</a:t>
            </a:r>
            <a:r>
              <a:rPr lang="zh-CN" altLang="en-US"/>
              <a:t>测试</a:t>
            </a:r>
            <a:r>
              <a:rPr lang="en-US" altLang="zh-CN"/>
              <a:t>TextArea</a:t>
            </a:r>
            <a:r>
              <a:rPr lang="zh-CN" altLang="en-US"/>
              <a:t>类，用户界面如图</a:t>
            </a:r>
            <a:r>
              <a:rPr lang="en-US" altLang="zh-CN"/>
              <a:t>6.9</a:t>
            </a:r>
            <a:r>
              <a:rPr lang="zh-CN" altLang="en-US"/>
              <a:t>所示。源程序代码如下：</a:t>
            </a:r>
          </a:p>
          <a:p>
            <a:pPr lvl="1" eaLnBrk="1" hangingPunct="1">
              <a:lnSpc>
                <a:spcPct val="80000"/>
              </a:lnSpc>
              <a:spcBef>
                <a:spcPct val="50000"/>
              </a:spcBef>
            </a:pPr>
            <a:r>
              <a:rPr lang="en-US" altLang="zh-CN"/>
              <a:t>//</a:t>
            </a:r>
            <a:r>
              <a:rPr lang="zh-CN" altLang="en-US"/>
              <a:t>程序文件名</a:t>
            </a:r>
            <a:r>
              <a:rPr lang="en-US" altLang="zh-CN"/>
              <a:t>UseTextArea.java</a:t>
            </a:r>
          </a:p>
          <a:p>
            <a:pPr lvl="1" eaLnBrk="1" hangingPunct="1">
              <a:lnSpc>
                <a:spcPct val="80000"/>
              </a:lnSpc>
              <a:spcBef>
                <a:spcPct val="50000"/>
              </a:spcBef>
            </a:pPr>
            <a:r>
              <a:rPr lang="en-US" altLang="zh-CN"/>
              <a:t>import java.awt.*;</a:t>
            </a:r>
          </a:p>
          <a:p>
            <a:pPr lvl="1" eaLnBrk="1" hangingPunct="1">
              <a:lnSpc>
                <a:spcPct val="80000"/>
              </a:lnSpc>
              <a:spcBef>
                <a:spcPct val="50000"/>
              </a:spcBef>
            </a:pPr>
            <a:r>
              <a:rPr lang="en-US" altLang="zh-CN"/>
              <a:t>import java.applet.*;</a:t>
            </a:r>
          </a:p>
          <a:p>
            <a:pPr lvl="1" eaLnBrk="1" hangingPunct="1">
              <a:lnSpc>
                <a:spcPct val="80000"/>
              </a:lnSpc>
              <a:spcBef>
                <a:spcPct val="50000"/>
              </a:spcBef>
            </a:pPr>
            <a:r>
              <a:rPr lang="en-US" altLang="zh-CN"/>
              <a:t>import java.applet.Applet;</a:t>
            </a:r>
          </a:p>
          <a:p>
            <a:pPr lvl="1" eaLnBrk="1" hangingPunct="1">
              <a:lnSpc>
                <a:spcPct val="80000"/>
              </a:lnSpc>
              <a:spcBef>
                <a:spcPct val="50000"/>
              </a:spcBef>
            </a:pPr>
            <a:endParaRPr lang="en-US" altLang="zh-CN"/>
          </a:p>
          <a:p>
            <a:pPr lvl="1" eaLnBrk="1" hangingPunct="1">
              <a:lnSpc>
                <a:spcPct val="80000"/>
              </a:lnSpc>
              <a:spcBef>
                <a:spcPct val="50000"/>
              </a:spcBef>
            </a:pPr>
            <a:r>
              <a:rPr lang="en-US" altLang="zh-CN"/>
              <a:t>public class UseTextArea extends Applet</a:t>
            </a:r>
          </a:p>
          <a:p>
            <a:pPr lvl="1" eaLnBrk="1" hangingPunct="1">
              <a:lnSpc>
                <a:spcPct val="80000"/>
              </a:lnSpc>
              <a:spcBef>
                <a:spcPct val="50000"/>
              </a:spcBef>
            </a:pPr>
            <a:r>
              <a:rPr lang="en-US" altLang="zh-CN"/>
              <a:t>{</a:t>
            </a:r>
          </a:p>
          <a:p>
            <a:pPr lvl="1" eaLnBrk="1" hangingPunct="1">
              <a:lnSpc>
                <a:spcPct val="80000"/>
              </a:lnSpc>
              <a:spcBef>
                <a:spcPct val="50000"/>
              </a:spcBef>
            </a:pPr>
            <a:r>
              <a:rPr lang="en-US" altLang="zh-CN"/>
              <a:t>	String str1 = new String();</a:t>
            </a:r>
          </a:p>
          <a:p>
            <a:pPr lvl="1" eaLnBrk="1" hangingPunct="1">
              <a:lnSpc>
                <a:spcPct val="80000"/>
              </a:lnSpc>
              <a:spcBef>
                <a:spcPct val="50000"/>
              </a:spcBef>
            </a:pPr>
            <a:r>
              <a:rPr lang="en-US" altLang="zh-CN"/>
              <a:t>	String str2 = new String();</a:t>
            </a:r>
          </a:p>
          <a:p>
            <a:pPr lvl="1" eaLnBrk="1" hangingPunct="1">
              <a:lnSpc>
                <a:spcPct val="80000"/>
              </a:lnSpc>
              <a:spcBef>
                <a:spcPct val="50000"/>
              </a:spcBef>
            </a:pPr>
            <a:r>
              <a:rPr lang="en-US" altLang="zh-CN"/>
              <a:t>	int i1,i2,i3;</a:t>
            </a:r>
          </a:p>
          <a:p>
            <a:pPr lvl="1" eaLnBrk="1" hangingPunct="1">
              <a:lnSpc>
                <a:spcPct val="80000"/>
              </a:lnSpc>
              <a:spcBef>
                <a:spcPct val="50000"/>
              </a:spcBef>
            </a:pPr>
            <a:r>
              <a:rPr lang="en-US" altLang="zh-CN"/>
              <a:t>	TextArea t1,t2,t3,t4,t5;//</a:t>
            </a:r>
            <a:r>
              <a:rPr lang="zh-CN" altLang="en-US"/>
              <a:t>声明对象</a:t>
            </a:r>
          </a:p>
        </p:txBody>
      </p:sp>
    </p:spTree>
  </p:cSld>
  <p:clrMapOvr>
    <a:masterClrMapping/>
  </p:clrMapOvr>
  <p:transition>
    <p:zoom/>
  </p:transition>
</p:sld>
</file>

<file path=ppt/slides/slide4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7122" name="Text Box 2"/>
          <p:cNvSpPr txBox="1">
            <a:spLocks noChangeArrowheads="1"/>
          </p:cNvSpPr>
          <p:nvPr/>
        </p:nvSpPr>
        <p:spPr bwMode="auto">
          <a:xfrm>
            <a:off x="990600" y="609600"/>
            <a:ext cx="80930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a:t>public void init()</a:t>
            </a:r>
          </a:p>
          <a:p>
            <a:pPr eaLnBrk="1" hangingPunct="1">
              <a:lnSpc>
                <a:spcPct val="110000"/>
              </a:lnSpc>
            </a:pPr>
            <a:r>
              <a:rPr lang="en-US" altLang="zh-CN"/>
              <a:t>{</a:t>
            </a:r>
          </a:p>
          <a:p>
            <a:pPr eaLnBrk="1" hangingPunct="1">
              <a:lnSpc>
                <a:spcPct val="110000"/>
              </a:lnSpc>
            </a:pPr>
            <a:r>
              <a:rPr lang="en-US" altLang="zh-CN"/>
              <a:t>	 t1 = new TextArea();</a:t>
            </a:r>
          </a:p>
          <a:p>
            <a:pPr eaLnBrk="1" hangingPunct="1">
              <a:lnSpc>
                <a:spcPct val="110000"/>
              </a:lnSpc>
            </a:pPr>
            <a:r>
              <a:rPr lang="en-US" altLang="zh-CN"/>
              <a:t>	 t2 = new TextArea(2,20);</a:t>
            </a:r>
          </a:p>
          <a:p>
            <a:pPr eaLnBrk="1" hangingPunct="1">
              <a:lnSpc>
                <a:spcPct val="110000"/>
              </a:lnSpc>
            </a:pPr>
            <a:r>
              <a:rPr lang="en-US" altLang="zh-CN"/>
              <a:t>	 t3 = new TextArea("</a:t>
            </a:r>
            <a:r>
              <a:rPr lang="zh-CN" altLang="en-US"/>
              <a:t>文本区域对象</a:t>
            </a:r>
            <a:r>
              <a:rPr lang="en-US" altLang="zh-CN"/>
              <a:t>3");</a:t>
            </a:r>
          </a:p>
          <a:p>
            <a:pPr eaLnBrk="1" hangingPunct="1">
              <a:lnSpc>
                <a:spcPct val="110000"/>
              </a:lnSpc>
            </a:pPr>
            <a:r>
              <a:rPr lang="en-US" altLang="zh-CN"/>
              <a:t>	 t4 = new TextArea("</a:t>
            </a:r>
            <a:r>
              <a:rPr lang="zh-CN" altLang="en-US"/>
              <a:t>文本区域对象</a:t>
            </a:r>
            <a:r>
              <a:rPr lang="en-US" altLang="zh-CN"/>
              <a:t>4", 3, 10);</a:t>
            </a:r>
          </a:p>
          <a:p>
            <a:pPr eaLnBrk="1" hangingPunct="1">
              <a:lnSpc>
                <a:spcPct val="110000"/>
              </a:lnSpc>
            </a:pPr>
            <a:r>
              <a:rPr lang="en-US" altLang="zh-CN"/>
              <a:t>	 t5 = new TextArea("</a:t>
            </a:r>
            <a:r>
              <a:rPr lang="zh-CN" altLang="en-US"/>
              <a:t>文本区域对象</a:t>
            </a:r>
            <a:r>
              <a:rPr lang="en-US" altLang="zh-CN"/>
              <a:t>5", 2, 24, TextArea.SCROLLBARS_BOTH); </a:t>
            </a:r>
          </a:p>
          <a:p>
            <a:pPr eaLnBrk="1" hangingPunct="1">
              <a:lnSpc>
                <a:spcPct val="110000"/>
              </a:lnSpc>
            </a:pPr>
            <a:r>
              <a:rPr lang="en-US" altLang="zh-CN"/>
              <a:t>	 this.add(t1);</a:t>
            </a:r>
          </a:p>
          <a:p>
            <a:pPr eaLnBrk="1" hangingPunct="1">
              <a:lnSpc>
                <a:spcPct val="110000"/>
              </a:lnSpc>
            </a:pPr>
            <a:r>
              <a:rPr lang="en-US" altLang="zh-CN"/>
              <a:t>	 this.add(t2);</a:t>
            </a:r>
          </a:p>
          <a:p>
            <a:pPr eaLnBrk="1" hangingPunct="1">
              <a:lnSpc>
                <a:spcPct val="110000"/>
              </a:lnSpc>
            </a:pPr>
            <a:r>
              <a:rPr lang="en-US" altLang="zh-CN"/>
              <a:t>	 this.add(t3);</a:t>
            </a:r>
          </a:p>
          <a:p>
            <a:pPr eaLnBrk="1" hangingPunct="1">
              <a:lnSpc>
                <a:spcPct val="110000"/>
              </a:lnSpc>
            </a:pPr>
            <a:r>
              <a:rPr lang="en-US" altLang="zh-CN"/>
              <a:t>	 this.add(t4);</a:t>
            </a:r>
          </a:p>
          <a:p>
            <a:pPr eaLnBrk="1" hangingPunct="1">
              <a:lnSpc>
                <a:spcPct val="110000"/>
              </a:lnSpc>
            </a:pPr>
            <a:r>
              <a:rPr lang="en-US" altLang="zh-CN"/>
              <a:t>	 this.add(t5);</a:t>
            </a:r>
          </a:p>
          <a:p>
            <a:pPr eaLnBrk="1" hangingPunct="1">
              <a:lnSpc>
                <a:spcPct val="110000"/>
              </a:lnSpc>
            </a:pPr>
            <a:r>
              <a:rPr lang="en-US" altLang="zh-CN"/>
              <a:t>}</a:t>
            </a:r>
          </a:p>
        </p:txBody>
      </p:sp>
    </p:spTree>
  </p:cSld>
  <p:clrMapOvr>
    <a:masterClrMapping/>
  </p:clrMapOvr>
  <p:transition>
    <p:zoom/>
  </p:transition>
</p:sld>
</file>

<file path=ppt/slides/slide4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8146" name="Text Box 2"/>
          <p:cNvSpPr txBox="1">
            <a:spLocks noChangeArrowheads="1"/>
          </p:cNvSpPr>
          <p:nvPr/>
        </p:nvSpPr>
        <p:spPr bwMode="auto">
          <a:xfrm>
            <a:off x="746125" y="530225"/>
            <a:ext cx="5999163" cy="556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pPr>
            <a:r>
              <a:rPr lang="en-US" altLang="zh-CN"/>
              <a:t>	public void start()</a:t>
            </a:r>
          </a:p>
          <a:p>
            <a:pPr eaLnBrk="1" hangingPunct="1">
              <a:lnSpc>
                <a:spcPct val="115000"/>
              </a:lnSpc>
            </a:pPr>
            <a:r>
              <a:rPr lang="en-US" altLang="zh-CN"/>
              <a:t>	{</a:t>
            </a:r>
          </a:p>
          <a:p>
            <a:pPr eaLnBrk="1" hangingPunct="1">
              <a:lnSpc>
                <a:spcPct val="115000"/>
              </a:lnSpc>
            </a:pPr>
            <a:r>
              <a:rPr lang="en-US" altLang="zh-CN"/>
              <a:t>		t1.setText("</a:t>
            </a:r>
            <a:r>
              <a:rPr lang="zh-CN" altLang="en-US"/>
              <a:t>文本区域对象</a:t>
            </a:r>
            <a:r>
              <a:rPr lang="en-US" altLang="zh-CN"/>
              <a:t>1");</a:t>
            </a:r>
          </a:p>
          <a:p>
            <a:pPr eaLnBrk="1" hangingPunct="1">
              <a:lnSpc>
                <a:spcPct val="115000"/>
              </a:lnSpc>
            </a:pPr>
            <a:r>
              <a:rPr lang="en-US" altLang="zh-CN"/>
              <a:t>		t2.append("</a:t>
            </a:r>
            <a:r>
              <a:rPr lang="zh-CN" altLang="en-US"/>
              <a:t>文本区域对象</a:t>
            </a:r>
            <a:r>
              <a:rPr lang="en-US" altLang="zh-CN"/>
              <a:t>2");</a:t>
            </a:r>
          </a:p>
          <a:p>
            <a:pPr eaLnBrk="1" hangingPunct="1">
              <a:lnSpc>
                <a:spcPct val="115000"/>
              </a:lnSpc>
            </a:pPr>
            <a:r>
              <a:rPr lang="en-US" altLang="zh-CN"/>
              <a:t>		t3.insert("\"</a:t>
            </a:r>
            <a:r>
              <a:rPr lang="zh-CN" altLang="en-US"/>
              <a:t>插入</a:t>
            </a:r>
            <a:r>
              <a:rPr lang="en-US" altLang="zh-CN"/>
              <a:t>3\"",4);</a:t>
            </a:r>
          </a:p>
          <a:p>
            <a:pPr eaLnBrk="1" hangingPunct="1">
              <a:lnSpc>
                <a:spcPct val="115000"/>
              </a:lnSpc>
            </a:pPr>
            <a:r>
              <a:rPr lang="en-US" altLang="zh-CN"/>
              <a:t>		str1 = t3.getText();</a:t>
            </a:r>
          </a:p>
          <a:p>
            <a:pPr eaLnBrk="1" hangingPunct="1">
              <a:lnSpc>
                <a:spcPct val="115000"/>
              </a:lnSpc>
            </a:pPr>
            <a:r>
              <a:rPr lang="en-US" altLang="zh-CN"/>
              <a:t>		t4.replaceRange("\"</a:t>
            </a:r>
            <a:r>
              <a:rPr lang="zh-CN" altLang="en-US"/>
              <a:t>替换</a:t>
            </a:r>
            <a:r>
              <a:rPr lang="en-US" altLang="zh-CN"/>
              <a:t>\"",2,6);</a:t>
            </a:r>
          </a:p>
          <a:p>
            <a:pPr eaLnBrk="1" hangingPunct="1">
              <a:lnSpc>
                <a:spcPct val="115000"/>
              </a:lnSpc>
            </a:pPr>
            <a:r>
              <a:rPr lang="en-US" altLang="zh-CN"/>
              <a:t>		str2 = t4.getText();</a:t>
            </a:r>
          </a:p>
          <a:p>
            <a:pPr eaLnBrk="1" hangingPunct="1">
              <a:lnSpc>
                <a:spcPct val="115000"/>
              </a:lnSpc>
            </a:pPr>
            <a:r>
              <a:rPr lang="en-US" altLang="zh-CN"/>
              <a:t>		i1 = t4.getRows();		</a:t>
            </a:r>
          </a:p>
          <a:p>
            <a:pPr eaLnBrk="1" hangingPunct="1">
              <a:lnSpc>
                <a:spcPct val="115000"/>
              </a:lnSpc>
            </a:pPr>
            <a:r>
              <a:rPr lang="en-US" altLang="zh-CN"/>
              <a:t>		i2 = t5.getColumns();</a:t>
            </a:r>
          </a:p>
          <a:p>
            <a:pPr eaLnBrk="1" hangingPunct="1">
              <a:lnSpc>
                <a:spcPct val="115000"/>
              </a:lnSpc>
            </a:pPr>
            <a:r>
              <a:rPr lang="en-US" altLang="zh-CN"/>
              <a:t>		i3 = t5.getScrollbarVisibility();</a:t>
            </a:r>
          </a:p>
          <a:p>
            <a:pPr eaLnBrk="1" hangingPunct="1">
              <a:lnSpc>
                <a:spcPct val="115000"/>
              </a:lnSpc>
            </a:pPr>
            <a:r>
              <a:rPr lang="en-US" altLang="zh-CN"/>
              <a:t>		t5.setEditable(false);</a:t>
            </a:r>
          </a:p>
          <a:p>
            <a:pPr eaLnBrk="1" hangingPunct="1">
              <a:lnSpc>
                <a:spcPct val="115000"/>
              </a:lnSpc>
            </a:pPr>
            <a:r>
              <a:rPr lang="en-US" altLang="zh-CN"/>
              <a:t>		repaint();</a:t>
            </a:r>
          </a:p>
        </p:txBody>
      </p:sp>
    </p:spTree>
  </p:cSld>
  <p:clrMapOvr>
    <a:masterClrMapping/>
  </p:clrMapOvr>
  <p:transition>
    <p:zoom/>
  </p:transition>
</p:sld>
</file>

<file path=ppt/slides/slide4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9170" name="Text Box 2"/>
          <p:cNvSpPr txBox="1">
            <a:spLocks noChangeArrowheads="1"/>
          </p:cNvSpPr>
          <p:nvPr/>
        </p:nvSpPr>
        <p:spPr bwMode="auto">
          <a:xfrm>
            <a:off x="381000" y="666750"/>
            <a:ext cx="8634413"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lnSpc>
                <a:spcPct val="138000"/>
              </a:lnSpc>
            </a:pPr>
            <a:r>
              <a:rPr lang="en-US" altLang="zh-CN"/>
              <a:t>}</a:t>
            </a:r>
          </a:p>
          <a:p>
            <a:pPr lvl="1" eaLnBrk="1" hangingPunct="1">
              <a:lnSpc>
                <a:spcPct val="138000"/>
              </a:lnSpc>
            </a:pPr>
            <a:r>
              <a:rPr lang="en-US" altLang="zh-CN"/>
              <a:t>public void paint(Graphics g)</a:t>
            </a:r>
          </a:p>
          <a:p>
            <a:pPr lvl="1" eaLnBrk="1" hangingPunct="1">
              <a:lnSpc>
                <a:spcPct val="138000"/>
              </a:lnSpc>
            </a:pPr>
            <a:r>
              <a:rPr lang="en-US" altLang="zh-CN"/>
              <a:t>{</a:t>
            </a:r>
          </a:p>
          <a:p>
            <a:pPr eaLnBrk="1" hangingPunct="1">
              <a:lnSpc>
                <a:spcPct val="138000"/>
              </a:lnSpc>
            </a:pPr>
            <a:r>
              <a:rPr lang="en-US" altLang="zh-CN"/>
              <a:t>	g.drawString("</a:t>
            </a:r>
            <a:r>
              <a:rPr lang="zh-CN" altLang="en-US"/>
              <a:t>第三个对象的文本内容为：</a:t>
            </a:r>
            <a:r>
              <a:rPr lang="en-US" altLang="zh-CN"/>
              <a:t>" + str1,40,400);</a:t>
            </a:r>
          </a:p>
          <a:p>
            <a:pPr eaLnBrk="1" hangingPunct="1">
              <a:lnSpc>
                <a:spcPct val="138000"/>
              </a:lnSpc>
            </a:pPr>
            <a:r>
              <a:rPr lang="en-US" altLang="zh-CN"/>
              <a:t>	g.drawString("</a:t>
            </a:r>
            <a:r>
              <a:rPr lang="zh-CN" altLang="en-US"/>
              <a:t>第四个对象的文本内容为：</a:t>
            </a:r>
            <a:r>
              <a:rPr lang="en-US" altLang="zh-CN"/>
              <a:t>" + str2,40,420);</a:t>
            </a:r>
          </a:p>
          <a:p>
            <a:pPr eaLnBrk="1" hangingPunct="1">
              <a:lnSpc>
                <a:spcPct val="138000"/>
              </a:lnSpc>
            </a:pPr>
            <a:r>
              <a:rPr lang="en-US" altLang="zh-CN"/>
              <a:t>	g.drawString("</a:t>
            </a:r>
            <a:r>
              <a:rPr lang="zh-CN" altLang="en-US"/>
              <a:t>第四个对象的行数为：</a:t>
            </a:r>
            <a:r>
              <a:rPr lang="en-US" altLang="zh-CN"/>
              <a:t>" + i1,40,440);</a:t>
            </a:r>
          </a:p>
          <a:p>
            <a:pPr eaLnBrk="1" hangingPunct="1">
              <a:lnSpc>
                <a:spcPct val="138000"/>
              </a:lnSpc>
            </a:pPr>
            <a:r>
              <a:rPr lang="en-US" altLang="zh-CN"/>
              <a:t>	g.drawString("</a:t>
            </a:r>
            <a:r>
              <a:rPr lang="zh-CN" altLang="en-US"/>
              <a:t>第五个对象的列数为：</a:t>
            </a:r>
            <a:r>
              <a:rPr lang="en-US" altLang="zh-CN"/>
              <a:t>" + i2,40,460);</a:t>
            </a:r>
          </a:p>
          <a:p>
            <a:pPr eaLnBrk="1" hangingPunct="1">
              <a:lnSpc>
                <a:spcPct val="138000"/>
              </a:lnSpc>
            </a:pPr>
            <a:r>
              <a:rPr lang="en-US" altLang="zh-CN"/>
              <a:t>	g.drawString("</a:t>
            </a:r>
            <a:r>
              <a:rPr lang="zh-CN" altLang="en-US"/>
              <a:t>第五个对象的滚动条情况为：</a:t>
            </a:r>
            <a:r>
              <a:rPr lang="en-US" altLang="zh-CN"/>
              <a:t>" + i3,40,480);</a:t>
            </a:r>
          </a:p>
          <a:p>
            <a:pPr eaLnBrk="1" hangingPunct="1">
              <a:lnSpc>
                <a:spcPct val="138000"/>
              </a:lnSpc>
            </a:pPr>
            <a:r>
              <a:rPr lang="en-US" altLang="zh-CN"/>
              <a:t>      }</a:t>
            </a:r>
          </a:p>
          <a:p>
            <a:pPr eaLnBrk="1" hangingPunct="1">
              <a:lnSpc>
                <a:spcPct val="138000"/>
              </a:lnSpc>
            </a:pPr>
            <a:r>
              <a:rPr lang="en-US" altLang="zh-CN"/>
              <a:t>};</a:t>
            </a:r>
          </a:p>
        </p:txBody>
      </p:sp>
    </p:spTree>
  </p:cSld>
  <p:clrMapOvr>
    <a:masterClrMapping/>
  </p:clrMapOvr>
  <p:transition>
    <p:zoom/>
  </p:transition>
</p:sld>
</file>

<file path=ppt/slides/slide4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851" name="Rectangle 2"/>
          <p:cNvSpPr>
            <a:spLocks noChangeArrowheads="1"/>
          </p:cNvSpPr>
          <p:nvPr/>
        </p:nvSpPr>
        <p:spPr bwMode="auto">
          <a:xfrm>
            <a:off x="2730500" y="6019800"/>
            <a:ext cx="368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6.9  TextArea</a:t>
            </a:r>
            <a:r>
              <a:rPr lang="zh-CN" altLang="en-US"/>
              <a:t>对象的界面</a:t>
            </a:r>
          </a:p>
        </p:txBody>
      </p:sp>
      <p:graphicFrame>
        <p:nvGraphicFramePr>
          <p:cNvPr id="78850" name="Object 3"/>
          <p:cNvGraphicFramePr>
            <a:graphicFrameLocks noChangeAspect="1"/>
          </p:cNvGraphicFramePr>
          <p:nvPr/>
        </p:nvGraphicFramePr>
        <p:xfrm>
          <a:off x="838200" y="609600"/>
          <a:ext cx="7467600" cy="5376863"/>
        </p:xfrm>
        <a:graphic>
          <a:graphicData uri="http://schemas.openxmlformats.org/presentationml/2006/ole">
            <mc:AlternateContent xmlns:mc="http://schemas.openxmlformats.org/markup-compatibility/2006">
              <mc:Choice xmlns:v="urn:schemas-microsoft-com:vml" Requires="v">
                <p:oleObj spid="_x0000_s78853" name="Bitmap Image" r:id="rId3" imgW="6127011" imgH="4403810" progId="Paint.Picture">
                  <p:embed/>
                </p:oleObj>
              </mc:Choice>
              <mc:Fallback>
                <p:oleObj name="Bitmap Image" r:id="rId3" imgW="6127011" imgH="4403810"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609600"/>
                        <a:ext cx="7467600" cy="5376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852" name="AutoShape 4">
            <a:hlinkClick r:id="" action="ppaction://hlinkshowjump?jump=firstslide" highlightClick="1"/>
          </p:cNvPr>
          <p:cNvSpPr>
            <a:spLocks noChangeArrowheads="1"/>
          </p:cNvSpPr>
          <p:nvPr/>
        </p:nvSpPr>
        <p:spPr bwMode="auto">
          <a:xfrm>
            <a:off x="8382000" y="6400800"/>
            <a:ext cx="7620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p:transition>
</p:sld>
</file>

<file path=ppt/slides/slide4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0194" name="Rectangle 2"/>
          <p:cNvSpPr>
            <a:spLocks noChangeArrowheads="1"/>
          </p:cNvSpPr>
          <p:nvPr/>
        </p:nvSpPr>
        <p:spPr bwMode="auto">
          <a:xfrm>
            <a:off x="3511550" y="457200"/>
            <a:ext cx="20193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6.2  </a:t>
            </a:r>
            <a:r>
              <a:rPr lang="zh-CN" altLang="en-US" sz="3200" b="1"/>
              <a:t>布   局</a:t>
            </a:r>
          </a:p>
        </p:txBody>
      </p:sp>
      <p:sp>
        <p:nvSpPr>
          <p:cNvPr id="520195" name="Text Box 3"/>
          <p:cNvSpPr txBox="1">
            <a:spLocks noChangeArrowheads="1"/>
          </p:cNvSpPr>
          <p:nvPr/>
        </p:nvSpPr>
        <p:spPr bwMode="auto">
          <a:xfrm>
            <a:off x="228600" y="914400"/>
            <a:ext cx="8763000" cy="57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6.2.1  </a:t>
            </a:r>
            <a:r>
              <a:rPr lang="zh-CN" altLang="en-US" b="1"/>
              <a:t>流式布局器</a:t>
            </a:r>
          </a:p>
          <a:p>
            <a:pPr eaLnBrk="1" hangingPunct="1">
              <a:spcBef>
                <a:spcPct val="50000"/>
              </a:spcBef>
            </a:pPr>
            <a:r>
              <a:rPr lang="zh-CN" altLang="en-US"/>
              <a:t>        流式布局将组件按照从左到右的顺序自然排列，是缺省的设置方式。其构造函数如下：</a:t>
            </a:r>
          </a:p>
          <a:p>
            <a:pPr eaLnBrk="1" hangingPunct="1">
              <a:spcBef>
                <a:spcPct val="50000"/>
              </a:spcBef>
            </a:pPr>
            <a:r>
              <a:rPr lang="zh-CN" altLang="en-US"/>
              <a:t>        </a:t>
            </a:r>
            <a:r>
              <a:rPr lang="en-US" altLang="zh-CN"/>
              <a:t>FlowLayout() </a:t>
            </a:r>
          </a:p>
          <a:p>
            <a:pPr eaLnBrk="1" hangingPunct="1">
              <a:spcBef>
                <a:spcPct val="50000"/>
              </a:spcBef>
            </a:pPr>
            <a:r>
              <a:rPr lang="en-US" altLang="zh-CN"/>
              <a:t>        </a:t>
            </a:r>
            <a:r>
              <a:rPr lang="zh-CN" altLang="en-US"/>
              <a:t>构建一个新的流式布局器，中央对齐，对象之间以</a:t>
            </a:r>
            <a:r>
              <a:rPr lang="en-US" altLang="zh-CN"/>
              <a:t>5</a:t>
            </a:r>
            <a:r>
              <a:rPr lang="zh-CN" altLang="en-US"/>
              <a:t>单元水平和垂直间隔。 </a:t>
            </a:r>
          </a:p>
          <a:p>
            <a:pPr eaLnBrk="1" hangingPunct="1">
              <a:spcBef>
                <a:spcPct val="50000"/>
              </a:spcBef>
            </a:pPr>
            <a:r>
              <a:rPr lang="zh-CN" altLang="en-US"/>
              <a:t>        </a:t>
            </a:r>
            <a:r>
              <a:rPr lang="en-US" altLang="zh-CN"/>
              <a:t>FlowLayout(int align) </a:t>
            </a:r>
          </a:p>
          <a:p>
            <a:pPr eaLnBrk="1" hangingPunct="1">
              <a:spcBef>
                <a:spcPct val="50000"/>
              </a:spcBef>
            </a:pPr>
            <a:r>
              <a:rPr lang="en-US" altLang="zh-CN"/>
              <a:t>        </a:t>
            </a:r>
            <a:r>
              <a:rPr lang="zh-CN" altLang="en-US"/>
              <a:t>构建一个新的流式布局器，通过</a:t>
            </a:r>
            <a:r>
              <a:rPr lang="en-US" altLang="zh-CN"/>
              <a:t>align</a:t>
            </a:r>
            <a:r>
              <a:rPr lang="zh-CN" altLang="en-US"/>
              <a:t>设置对齐方式，对象之间以</a:t>
            </a:r>
            <a:r>
              <a:rPr lang="en-US" altLang="zh-CN"/>
              <a:t>5</a:t>
            </a:r>
            <a:r>
              <a:rPr lang="zh-CN" altLang="en-US"/>
              <a:t>单元水平和垂直间隔。</a:t>
            </a:r>
          </a:p>
          <a:p>
            <a:pPr eaLnBrk="1" hangingPunct="1">
              <a:spcBef>
                <a:spcPct val="50000"/>
              </a:spcBef>
            </a:pPr>
            <a:r>
              <a:rPr lang="zh-CN" altLang="en-US"/>
              <a:t>        </a:t>
            </a:r>
            <a:r>
              <a:rPr lang="en-US" altLang="zh-CN"/>
              <a:t>FlowLayout(int align, int hgap, int vgap) </a:t>
            </a:r>
          </a:p>
          <a:p>
            <a:pPr eaLnBrk="1" hangingPunct="1">
              <a:spcBef>
                <a:spcPct val="50000"/>
              </a:spcBef>
            </a:pPr>
            <a:r>
              <a:rPr lang="en-US" altLang="zh-CN"/>
              <a:t>        </a:t>
            </a:r>
            <a:r>
              <a:rPr lang="zh-CN" altLang="en-US"/>
              <a:t>构建一个新的流式布局器，通过</a:t>
            </a:r>
            <a:r>
              <a:rPr lang="en-US" altLang="zh-CN"/>
              <a:t>align</a:t>
            </a:r>
            <a:r>
              <a:rPr lang="zh-CN" altLang="en-US"/>
              <a:t>设置对齐方式，对象之间以</a:t>
            </a:r>
            <a:r>
              <a:rPr lang="en-US" altLang="zh-CN"/>
              <a:t>hgap</a:t>
            </a:r>
            <a:r>
              <a:rPr lang="zh-CN" altLang="en-US"/>
              <a:t>单元水平间隔并以</a:t>
            </a:r>
            <a:r>
              <a:rPr lang="en-US" altLang="zh-CN"/>
              <a:t>vgap</a:t>
            </a:r>
            <a:r>
              <a:rPr lang="zh-CN" altLang="en-US"/>
              <a:t>单元垂直间隔。</a:t>
            </a:r>
          </a:p>
        </p:txBody>
      </p:sp>
    </p:spTree>
  </p:cSld>
  <p:clrMapOvr>
    <a:masterClrMapping/>
  </p:clrMapOvr>
  <p:transition>
    <p:zoom/>
  </p:transition>
</p:sld>
</file>

<file path=ppt/slides/slide4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1218" name="Text Box 2"/>
          <p:cNvSpPr txBox="1">
            <a:spLocks noChangeArrowheads="1"/>
          </p:cNvSpPr>
          <p:nvPr/>
        </p:nvSpPr>
        <p:spPr bwMode="auto">
          <a:xfrm>
            <a:off x="381000" y="609600"/>
            <a:ext cx="8534400"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50000"/>
              </a:spcBef>
            </a:pPr>
            <a:r>
              <a:rPr lang="en-US" altLang="zh-CN" b="1"/>
              <a:t>6.2.2  </a:t>
            </a:r>
            <a:r>
              <a:rPr lang="zh-CN" altLang="en-US" b="1"/>
              <a:t>边缘布局器</a:t>
            </a:r>
          </a:p>
          <a:p>
            <a:pPr eaLnBrk="1" hangingPunct="1">
              <a:lnSpc>
                <a:spcPct val="140000"/>
              </a:lnSpc>
              <a:spcBef>
                <a:spcPct val="50000"/>
              </a:spcBef>
            </a:pPr>
            <a:r>
              <a:rPr lang="zh-CN" altLang="en-US"/>
              <a:t>        边缘布局器是一个分为北</a:t>
            </a:r>
            <a:r>
              <a:rPr lang="en-US" altLang="zh-CN"/>
              <a:t>(NORTH)</a:t>
            </a:r>
            <a:r>
              <a:rPr lang="zh-CN" altLang="en-US"/>
              <a:t>、南</a:t>
            </a:r>
            <a:r>
              <a:rPr lang="en-US" altLang="zh-CN"/>
              <a:t>(SOUTH)</a:t>
            </a:r>
            <a:r>
              <a:rPr lang="zh-CN" altLang="en-US"/>
              <a:t>、东</a:t>
            </a:r>
            <a:r>
              <a:rPr lang="en-US" altLang="zh-CN"/>
              <a:t>(EAST)</a:t>
            </a:r>
            <a:r>
              <a:rPr lang="zh-CN" altLang="en-US"/>
              <a:t>、西</a:t>
            </a:r>
            <a:r>
              <a:rPr lang="en-US" altLang="zh-CN"/>
              <a:t>(WEST)</a:t>
            </a:r>
            <a:r>
              <a:rPr lang="zh-CN" altLang="en-US"/>
              <a:t>和中央</a:t>
            </a:r>
            <a:r>
              <a:rPr lang="en-US" altLang="zh-CN"/>
              <a:t>(CENTER)</a:t>
            </a:r>
            <a:r>
              <a:rPr lang="zh-CN" altLang="en-US"/>
              <a:t>五部分的容器。其构造函数如下：</a:t>
            </a:r>
          </a:p>
          <a:p>
            <a:pPr eaLnBrk="1" hangingPunct="1">
              <a:lnSpc>
                <a:spcPct val="140000"/>
              </a:lnSpc>
              <a:spcBef>
                <a:spcPct val="50000"/>
              </a:spcBef>
            </a:pPr>
            <a:r>
              <a:rPr lang="zh-CN" altLang="en-US"/>
              <a:t>        </a:t>
            </a:r>
            <a:r>
              <a:rPr lang="en-US" altLang="zh-CN"/>
              <a:t>BorderLayout() </a:t>
            </a:r>
          </a:p>
          <a:p>
            <a:pPr eaLnBrk="1" hangingPunct="1">
              <a:lnSpc>
                <a:spcPct val="140000"/>
              </a:lnSpc>
              <a:spcBef>
                <a:spcPct val="50000"/>
              </a:spcBef>
            </a:pPr>
            <a:r>
              <a:rPr lang="en-US" altLang="zh-CN"/>
              <a:t>        </a:t>
            </a:r>
            <a:r>
              <a:rPr lang="zh-CN" altLang="en-US"/>
              <a:t>构建一个新的边缘布局，对象之间没有间隔。</a:t>
            </a:r>
          </a:p>
          <a:p>
            <a:pPr eaLnBrk="1" hangingPunct="1">
              <a:lnSpc>
                <a:spcPct val="140000"/>
              </a:lnSpc>
              <a:spcBef>
                <a:spcPct val="50000"/>
              </a:spcBef>
            </a:pPr>
            <a:r>
              <a:rPr lang="zh-CN" altLang="en-US"/>
              <a:t>        </a:t>
            </a:r>
            <a:r>
              <a:rPr lang="en-US" altLang="zh-CN"/>
              <a:t>BorderLayout(int hgap, int vgap) </a:t>
            </a:r>
          </a:p>
          <a:p>
            <a:pPr eaLnBrk="1" hangingPunct="1">
              <a:lnSpc>
                <a:spcPct val="140000"/>
              </a:lnSpc>
              <a:spcBef>
                <a:spcPct val="50000"/>
              </a:spcBef>
            </a:pPr>
            <a:r>
              <a:rPr lang="en-US" altLang="zh-CN"/>
              <a:t>        </a:t>
            </a:r>
            <a:r>
              <a:rPr lang="zh-CN" altLang="en-US"/>
              <a:t>构建一个新的边缘布局，对象之间的水平间隔为</a:t>
            </a:r>
            <a:r>
              <a:rPr lang="en-US" altLang="zh-CN"/>
              <a:t>hgap</a:t>
            </a:r>
            <a:r>
              <a:rPr lang="zh-CN" altLang="en-US"/>
              <a:t>，垂直间隔为</a:t>
            </a:r>
            <a:r>
              <a:rPr lang="en-US" altLang="zh-CN"/>
              <a:t>vgap</a:t>
            </a:r>
            <a:r>
              <a:rPr lang="zh-CN" altLang="en-US"/>
              <a:t>。</a:t>
            </a:r>
          </a:p>
        </p:txBody>
      </p:sp>
    </p:spTree>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2290" name="Object 2"/>
          <p:cNvGraphicFramePr>
            <a:graphicFrameLocks noChangeAspect="1"/>
          </p:cNvGraphicFramePr>
          <p:nvPr/>
        </p:nvGraphicFramePr>
        <p:xfrm>
          <a:off x="838200" y="457200"/>
          <a:ext cx="5764213" cy="6400800"/>
        </p:xfrm>
        <a:graphic>
          <a:graphicData uri="http://schemas.openxmlformats.org/presentationml/2006/ole">
            <mc:AlternateContent xmlns:mc="http://schemas.openxmlformats.org/markup-compatibility/2006">
              <mc:Choice xmlns:v="urn:schemas-microsoft-com:vml" Requires="v">
                <p:oleObj spid="_x0000_s12292" name="Equation" r:id="rId3" imgW="2540000" imgH="2832100" progId="Equation.3">
                  <p:embed/>
                </p:oleObj>
              </mc:Choice>
              <mc:Fallback>
                <p:oleObj name="Equation" r:id="rId3" imgW="2540000" imgH="28321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57200"/>
                        <a:ext cx="5764213" cy="6400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1" name="Text Box 3"/>
          <p:cNvSpPr txBox="1">
            <a:spLocks noChangeArrowheads="1"/>
          </p:cNvSpPr>
          <p:nvPr/>
        </p:nvSpPr>
        <p:spPr bwMode="auto">
          <a:xfrm>
            <a:off x="6629400" y="3429000"/>
            <a:ext cx="1782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main</a:t>
            </a:r>
            <a:r>
              <a:rPr lang="zh-CN" altLang="en-US"/>
              <a:t>主方法 </a:t>
            </a:r>
          </a:p>
        </p:txBody>
      </p:sp>
    </p:spTree>
  </p:cSld>
  <p:clrMapOvr>
    <a:masterClrMapping/>
  </p:clrMapOvr>
  <p:transition>
    <p:zoom dir="in"/>
  </p:transition>
</p:sld>
</file>

<file path=ppt/slides/slide4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42" name="Text Box 2"/>
          <p:cNvSpPr txBox="1">
            <a:spLocks noChangeArrowheads="1"/>
          </p:cNvSpPr>
          <p:nvPr/>
        </p:nvSpPr>
        <p:spPr bwMode="auto">
          <a:xfrm>
            <a:off x="381000" y="762000"/>
            <a:ext cx="85344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pPr>
            <a:r>
              <a:rPr lang="en-US" altLang="zh-CN" b="1"/>
              <a:t>6.2.3  </a:t>
            </a:r>
            <a:r>
              <a:rPr lang="zh-CN" altLang="en-US" b="1"/>
              <a:t>面板</a:t>
            </a:r>
          </a:p>
          <a:p>
            <a:pPr eaLnBrk="1" hangingPunct="1">
              <a:lnSpc>
                <a:spcPct val="110000"/>
              </a:lnSpc>
              <a:spcBef>
                <a:spcPct val="50000"/>
              </a:spcBef>
            </a:pPr>
            <a:r>
              <a:rPr lang="zh-CN" altLang="en-US"/>
              <a:t>        面板是最简单的容器类，应用程序可以在面板提供的空间里放置任意组件及其它的面板。</a:t>
            </a:r>
          </a:p>
          <a:p>
            <a:pPr eaLnBrk="1" hangingPunct="1">
              <a:lnSpc>
                <a:spcPct val="110000"/>
              </a:lnSpc>
              <a:spcBef>
                <a:spcPct val="50000"/>
              </a:spcBef>
            </a:pPr>
            <a:r>
              <a:rPr lang="zh-CN" altLang="en-US"/>
              <a:t>        </a:t>
            </a:r>
            <a:r>
              <a:rPr lang="en-US" altLang="zh-CN"/>
              <a:t>Panel() </a:t>
            </a:r>
          </a:p>
          <a:p>
            <a:pPr eaLnBrk="1" hangingPunct="1">
              <a:lnSpc>
                <a:spcPct val="110000"/>
              </a:lnSpc>
              <a:spcBef>
                <a:spcPct val="50000"/>
              </a:spcBef>
            </a:pPr>
            <a:r>
              <a:rPr lang="en-US" altLang="zh-CN"/>
              <a:t>        </a:t>
            </a:r>
            <a:r>
              <a:rPr lang="zh-CN" altLang="en-US"/>
              <a:t>使用缺省的布局管理器创建一个新的面板。缺省的布局管理器为流式管理器。</a:t>
            </a:r>
          </a:p>
          <a:p>
            <a:pPr eaLnBrk="1" hangingPunct="1">
              <a:lnSpc>
                <a:spcPct val="110000"/>
              </a:lnSpc>
              <a:spcBef>
                <a:spcPct val="50000"/>
              </a:spcBef>
            </a:pPr>
            <a:r>
              <a:rPr lang="zh-CN" altLang="en-US"/>
              <a:t>        </a:t>
            </a:r>
            <a:r>
              <a:rPr lang="en-US" altLang="zh-CN"/>
              <a:t>Panel(LayoutManager layout) </a:t>
            </a:r>
          </a:p>
          <a:p>
            <a:pPr eaLnBrk="1" hangingPunct="1">
              <a:lnSpc>
                <a:spcPct val="110000"/>
              </a:lnSpc>
              <a:spcBef>
                <a:spcPct val="50000"/>
              </a:spcBef>
            </a:pPr>
            <a:r>
              <a:rPr lang="en-US" altLang="zh-CN"/>
              <a:t>        </a:t>
            </a:r>
            <a:r>
              <a:rPr lang="zh-CN" altLang="en-US"/>
              <a:t>用指定的</a:t>
            </a:r>
            <a:r>
              <a:rPr lang="en-US" altLang="zh-CN"/>
              <a:t>layout</a:t>
            </a:r>
            <a:r>
              <a:rPr lang="zh-CN" altLang="en-US"/>
              <a:t>布局管理器创建一个面板。</a:t>
            </a:r>
          </a:p>
          <a:p>
            <a:pPr eaLnBrk="1" hangingPunct="1">
              <a:lnSpc>
                <a:spcPct val="110000"/>
              </a:lnSpc>
              <a:spcBef>
                <a:spcPct val="50000"/>
              </a:spcBef>
            </a:pPr>
            <a:r>
              <a:rPr lang="zh-CN" altLang="en-US"/>
              <a:t>        </a:t>
            </a:r>
            <a:r>
              <a:rPr lang="en-US" altLang="zh-CN"/>
              <a:t>public void setLayout(LayoutManager mgr)</a:t>
            </a:r>
          </a:p>
          <a:p>
            <a:pPr eaLnBrk="1" hangingPunct="1">
              <a:lnSpc>
                <a:spcPct val="110000"/>
              </a:lnSpc>
              <a:spcBef>
                <a:spcPct val="50000"/>
              </a:spcBef>
            </a:pPr>
            <a:r>
              <a:rPr lang="en-US" altLang="zh-CN"/>
              <a:t>        </a:t>
            </a:r>
            <a:r>
              <a:rPr lang="zh-CN" altLang="en-US"/>
              <a:t>设置布局管理器。   </a:t>
            </a:r>
          </a:p>
        </p:txBody>
      </p:sp>
    </p:spTree>
  </p:cSld>
  <p:clrMapOvr>
    <a:masterClrMapping/>
  </p:clrMapOvr>
  <p:transition>
    <p:zoom/>
  </p:transition>
</p:sld>
</file>

<file path=ppt/slides/slide4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3266" name="Text Box 2"/>
          <p:cNvSpPr txBox="1">
            <a:spLocks noChangeArrowheads="1"/>
          </p:cNvSpPr>
          <p:nvPr/>
        </p:nvSpPr>
        <p:spPr bwMode="auto">
          <a:xfrm>
            <a:off x="304800" y="685800"/>
            <a:ext cx="8610600" cy="571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a:t>
            </a:r>
            <a:r>
              <a:rPr lang="zh-CN" altLang="en-US"/>
              <a:t>例</a:t>
            </a:r>
            <a:r>
              <a:rPr lang="en-US" altLang="zh-CN"/>
              <a:t>6.9】</a:t>
            </a:r>
            <a:r>
              <a:rPr lang="zh-CN" altLang="en-US"/>
              <a:t>下面是一个综合性实例，采用本章介绍的界面对象设置用户界面并进行布局管理。经过布局后的界面如图</a:t>
            </a:r>
            <a:r>
              <a:rPr lang="en-US" altLang="zh-CN"/>
              <a:t>6.10</a:t>
            </a:r>
            <a:r>
              <a:rPr lang="zh-CN" altLang="en-US"/>
              <a:t>所示。</a:t>
            </a:r>
          </a:p>
          <a:p>
            <a:pPr lvl="1" eaLnBrk="1" hangingPunct="1">
              <a:spcBef>
                <a:spcPct val="50000"/>
              </a:spcBef>
            </a:pPr>
            <a:r>
              <a:rPr lang="en-US" altLang="zh-CN" sz="2200"/>
              <a:t>//</a:t>
            </a:r>
            <a:r>
              <a:rPr lang="zh-CN" altLang="en-US" sz="2200"/>
              <a:t>程序文件名</a:t>
            </a:r>
            <a:r>
              <a:rPr lang="en-US" altLang="zh-CN" sz="2200"/>
              <a:t>UsePanel.java</a:t>
            </a:r>
          </a:p>
          <a:p>
            <a:pPr lvl="1" eaLnBrk="1" hangingPunct="1">
              <a:spcBef>
                <a:spcPct val="50000"/>
              </a:spcBef>
            </a:pPr>
            <a:r>
              <a:rPr lang="en-US" altLang="zh-CN" sz="2200"/>
              <a:t>import java.awt.*;</a:t>
            </a:r>
          </a:p>
          <a:p>
            <a:pPr lvl="1" eaLnBrk="1" hangingPunct="1">
              <a:spcBef>
                <a:spcPct val="50000"/>
              </a:spcBef>
            </a:pPr>
            <a:r>
              <a:rPr lang="en-US" altLang="zh-CN" sz="2200"/>
              <a:t>import java.applet.*;</a:t>
            </a:r>
          </a:p>
          <a:p>
            <a:pPr lvl="1" eaLnBrk="1" hangingPunct="1">
              <a:spcBef>
                <a:spcPct val="50000"/>
              </a:spcBef>
            </a:pPr>
            <a:r>
              <a:rPr lang="en-US" altLang="zh-CN" sz="2200"/>
              <a:t>import java.applet.Applet;</a:t>
            </a:r>
          </a:p>
          <a:p>
            <a:pPr lvl="1" eaLnBrk="1" hangingPunct="1">
              <a:spcBef>
                <a:spcPct val="50000"/>
              </a:spcBef>
            </a:pPr>
            <a:r>
              <a:rPr lang="en-US" altLang="zh-CN" sz="2200"/>
              <a:t>public class UsePanel extends Applet</a:t>
            </a:r>
          </a:p>
          <a:p>
            <a:pPr lvl="1" eaLnBrk="1" hangingPunct="1">
              <a:spcBef>
                <a:spcPct val="50000"/>
              </a:spcBef>
            </a:pPr>
            <a:r>
              <a:rPr lang="en-US" altLang="zh-CN" sz="2200"/>
              <a:t>{</a:t>
            </a:r>
          </a:p>
          <a:p>
            <a:pPr lvl="1" eaLnBrk="1" hangingPunct="1">
              <a:spcBef>
                <a:spcPct val="50000"/>
              </a:spcBef>
            </a:pPr>
            <a:r>
              <a:rPr lang="en-US" altLang="zh-CN" sz="2200"/>
              <a:t>	Label lblName,lblNumber,lblSex,lblJob,lblText;	</a:t>
            </a:r>
          </a:p>
          <a:p>
            <a:pPr lvl="1" eaLnBrk="1" hangingPunct="1">
              <a:spcBef>
                <a:spcPct val="50000"/>
              </a:spcBef>
            </a:pPr>
            <a:r>
              <a:rPr lang="en-US" altLang="zh-CN" sz="2200"/>
              <a:t>	TextField tfName,tfNumber;</a:t>
            </a:r>
          </a:p>
          <a:p>
            <a:pPr lvl="1" eaLnBrk="1" hangingPunct="1">
              <a:spcBef>
                <a:spcPct val="50000"/>
              </a:spcBef>
            </a:pPr>
            <a:r>
              <a:rPr lang="en-US" altLang="zh-CN" sz="2200"/>
              <a:t>	Checkbox chMale, chFemale;</a:t>
            </a:r>
          </a:p>
        </p:txBody>
      </p:sp>
    </p:spTree>
  </p:cSld>
  <p:clrMapOvr>
    <a:masterClrMapping/>
  </p:clrMapOvr>
  <p:transition>
    <p:zoom/>
  </p:transition>
</p:sld>
</file>

<file path=ppt/slides/slide4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4290" name="Text Box 2"/>
          <p:cNvSpPr txBox="1">
            <a:spLocks noChangeArrowheads="1"/>
          </p:cNvSpPr>
          <p:nvPr/>
        </p:nvSpPr>
        <p:spPr bwMode="auto">
          <a:xfrm>
            <a:off x="1219200" y="647700"/>
            <a:ext cx="6578600" cy="563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pPr>
            <a:r>
              <a:rPr lang="en-US" altLang="zh-CN" sz="2200"/>
              <a:t>	CheckboxGroup c;</a:t>
            </a:r>
          </a:p>
          <a:p>
            <a:pPr eaLnBrk="1" hangingPunct="1">
              <a:lnSpc>
                <a:spcPct val="138000"/>
              </a:lnSpc>
            </a:pPr>
            <a:r>
              <a:rPr lang="en-US" altLang="zh-CN" sz="2200"/>
              <a:t>    	TextArea taText;</a:t>
            </a:r>
          </a:p>
          <a:p>
            <a:pPr eaLnBrk="1" hangingPunct="1">
              <a:lnSpc>
                <a:spcPct val="138000"/>
              </a:lnSpc>
            </a:pPr>
            <a:r>
              <a:rPr lang="en-US" altLang="zh-CN" sz="2200"/>
              <a:t>	Choice chJob;</a:t>
            </a:r>
          </a:p>
          <a:p>
            <a:pPr eaLnBrk="1" hangingPunct="1">
              <a:lnSpc>
                <a:spcPct val="138000"/>
              </a:lnSpc>
            </a:pPr>
            <a:r>
              <a:rPr lang="en-US" altLang="zh-CN" sz="2200"/>
              <a:t>	Button btnOk,btnCancel;</a:t>
            </a:r>
          </a:p>
          <a:p>
            <a:pPr eaLnBrk="1" hangingPunct="1">
              <a:lnSpc>
                <a:spcPct val="138000"/>
              </a:lnSpc>
            </a:pPr>
            <a:r>
              <a:rPr lang="en-US" altLang="zh-CN" sz="2200"/>
              <a:t>	Panel p1,p2,p3,p4,p5,p6,p7,p8,p9;</a:t>
            </a:r>
          </a:p>
          <a:p>
            <a:pPr eaLnBrk="1" hangingPunct="1">
              <a:lnSpc>
                <a:spcPct val="138000"/>
              </a:lnSpc>
            </a:pPr>
            <a:r>
              <a:rPr lang="en-US" altLang="zh-CN" sz="2200"/>
              <a:t>	public void init()</a:t>
            </a:r>
          </a:p>
          <a:p>
            <a:pPr eaLnBrk="1" hangingPunct="1">
              <a:lnSpc>
                <a:spcPct val="138000"/>
              </a:lnSpc>
            </a:pPr>
            <a:r>
              <a:rPr lang="en-US" altLang="zh-CN" sz="2200"/>
              <a:t>	{</a:t>
            </a:r>
          </a:p>
          <a:p>
            <a:pPr eaLnBrk="1" hangingPunct="1">
              <a:lnSpc>
                <a:spcPct val="138000"/>
              </a:lnSpc>
            </a:pPr>
            <a:r>
              <a:rPr lang="en-US" altLang="zh-CN" sz="2200"/>
              <a:t>		lblName = new Label("</a:t>
            </a:r>
            <a:r>
              <a:rPr lang="zh-CN" altLang="en-US" sz="2200"/>
              <a:t>姓名：</a:t>
            </a:r>
            <a:r>
              <a:rPr lang="en-US" altLang="zh-CN" sz="2200"/>
              <a:t>");</a:t>
            </a:r>
          </a:p>
          <a:p>
            <a:pPr eaLnBrk="1" hangingPunct="1">
              <a:lnSpc>
                <a:spcPct val="138000"/>
              </a:lnSpc>
            </a:pPr>
            <a:r>
              <a:rPr lang="en-US" altLang="zh-CN" sz="2200"/>
              <a:t>		lblNumber = new Label("</a:t>
            </a:r>
            <a:r>
              <a:rPr lang="zh-CN" altLang="en-US" sz="2200"/>
              <a:t>身份证号：</a:t>
            </a:r>
            <a:r>
              <a:rPr lang="en-US" altLang="zh-CN" sz="2200"/>
              <a:t>");</a:t>
            </a:r>
          </a:p>
          <a:p>
            <a:pPr eaLnBrk="1" hangingPunct="1">
              <a:lnSpc>
                <a:spcPct val="138000"/>
              </a:lnSpc>
            </a:pPr>
            <a:r>
              <a:rPr lang="en-US" altLang="zh-CN" sz="2200"/>
              <a:t>		lblSex = new Label("</a:t>
            </a:r>
            <a:r>
              <a:rPr lang="zh-CN" altLang="en-US" sz="2200"/>
              <a:t>性别</a:t>
            </a:r>
            <a:r>
              <a:rPr lang="en-US" altLang="zh-CN" sz="2200"/>
              <a:t>");</a:t>
            </a:r>
          </a:p>
          <a:p>
            <a:pPr eaLnBrk="1" hangingPunct="1">
              <a:lnSpc>
                <a:spcPct val="138000"/>
              </a:lnSpc>
            </a:pPr>
            <a:r>
              <a:rPr lang="en-US" altLang="zh-CN" sz="2200"/>
              <a:t>		lblJob = new Label("</a:t>
            </a:r>
            <a:r>
              <a:rPr lang="zh-CN" altLang="en-US" sz="2200"/>
              <a:t>职业</a:t>
            </a:r>
            <a:r>
              <a:rPr lang="en-US" altLang="zh-CN" sz="2200"/>
              <a:t>");</a:t>
            </a:r>
          </a:p>
          <a:p>
            <a:pPr eaLnBrk="1" hangingPunct="1">
              <a:lnSpc>
                <a:spcPct val="138000"/>
              </a:lnSpc>
            </a:pPr>
            <a:r>
              <a:rPr lang="en-US" altLang="zh-CN" sz="2200"/>
              <a:t>		lblText = new Label("</a:t>
            </a:r>
            <a:r>
              <a:rPr lang="zh-CN" altLang="en-US" sz="2200"/>
              <a:t>个性化宣言</a:t>
            </a:r>
            <a:r>
              <a:rPr lang="en-US" altLang="zh-CN" sz="2200"/>
              <a:t>:");</a:t>
            </a:r>
          </a:p>
        </p:txBody>
      </p:sp>
    </p:spTree>
  </p:cSld>
  <p:clrMapOvr>
    <a:masterClrMapping/>
  </p:clrMapOvr>
  <p:transition>
    <p:zoom/>
  </p:transition>
</p:sld>
</file>

<file path=ppt/slides/slide4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5314" name="Text Box 2"/>
          <p:cNvSpPr txBox="1">
            <a:spLocks noChangeArrowheads="1"/>
          </p:cNvSpPr>
          <p:nvPr/>
        </p:nvSpPr>
        <p:spPr bwMode="auto">
          <a:xfrm>
            <a:off x="1295400" y="457200"/>
            <a:ext cx="5711825" cy="597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pPr>
            <a:r>
              <a:rPr lang="en-US" altLang="zh-CN" sz="2200"/>
              <a:t>	tfName = new TextField(23);</a:t>
            </a:r>
          </a:p>
          <a:p>
            <a:pPr eaLnBrk="1" hangingPunct="1">
              <a:lnSpc>
                <a:spcPct val="135000"/>
              </a:lnSpc>
            </a:pPr>
            <a:r>
              <a:rPr lang="en-US" altLang="zh-CN" sz="2200"/>
              <a:t>	tfNumber = new TextField(20);</a:t>
            </a:r>
          </a:p>
          <a:p>
            <a:pPr eaLnBrk="1" hangingPunct="1">
              <a:lnSpc>
                <a:spcPct val="135000"/>
              </a:lnSpc>
            </a:pPr>
            <a:r>
              <a:rPr lang="en-US" altLang="zh-CN" sz="2200"/>
              <a:t>	taText = new TextArea(10,20);</a:t>
            </a:r>
          </a:p>
          <a:p>
            <a:pPr eaLnBrk="1" hangingPunct="1">
              <a:lnSpc>
                <a:spcPct val="135000"/>
              </a:lnSpc>
            </a:pPr>
            <a:r>
              <a:rPr lang="en-US" altLang="zh-CN" sz="2200"/>
              <a:t>	c = new CheckboxGroup();</a:t>
            </a:r>
          </a:p>
          <a:p>
            <a:pPr eaLnBrk="1" hangingPunct="1">
              <a:lnSpc>
                <a:spcPct val="135000"/>
              </a:lnSpc>
            </a:pPr>
            <a:r>
              <a:rPr lang="en-US" altLang="zh-CN" sz="2200"/>
              <a:t>	chMale = new Checkbox("</a:t>
            </a:r>
            <a:r>
              <a:rPr lang="zh-CN" altLang="en-US" sz="2200"/>
              <a:t>男</a:t>
            </a:r>
            <a:r>
              <a:rPr lang="en-US" altLang="zh-CN" sz="2200"/>
              <a:t>",c,true);</a:t>
            </a:r>
          </a:p>
          <a:p>
            <a:pPr eaLnBrk="1" hangingPunct="1">
              <a:lnSpc>
                <a:spcPct val="135000"/>
              </a:lnSpc>
            </a:pPr>
            <a:r>
              <a:rPr lang="en-US" altLang="zh-CN" sz="2200"/>
              <a:t>	chFemale = new Checkbox("</a:t>
            </a:r>
            <a:r>
              <a:rPr lang="zh-CN" altLang="en-US" sz="2200"/>
              <a:t>女</a:t>
            </a:r>
            <a:r>
              <a:rPr lang="en-US" altLang="zh-CN" sz="2200"/>
              <a:t>",c,false);</a:t>
            </a:r>
          </a:p>
          <a:p>
            <a:pPr eaLnBrk="1" hangingPunct="1">
              <a:lnSpc>
                <a:spcPct val="135000"/>
              </a:lnSpc>
            </a:pPr>
            <a:r>
              <a:rPr lang="en-US" altLang="zh-CN" sz="2200"/>
              <a:t>	chJob = new Choice();</a:t>
            </a:r>
          </a:p>
          <a:p>
            <a:pPr eaLnBrk="1" hangingPunct="1">
              <a:lnSpc>
                <a:spcPct val="135000"/>
              </a:lnSpc>
            </a:pPr>
            <a:r>
              <a:rPr lang="en-US" altLang="zh-CN" sz="2200"/>
              <a:t>	chJob.add("</a:t>
            </a:r>
            <a:r>
              <a:rPr lang="zh-CN" altLang="en-US" sz="2200"/>
              <a:t>计算机业</a:t>
            </a:r>
            <a:r>
              <a:rPr lang="en-US" altLang="zh-CN" sz="2200"/>
              <a:t>");</a:t>
            </a:r>
          </a:p>
          <a:p>
            <a:pPr eaLnBrk="1" hangingPunct="1">
              <a:lnSpc>
                <a:spcPct val="135000"/>
              </a:lnSpc>
            </a:pPr>
            <a:r>
              <a:rPr lang="en-US" altLang="zh-CN" sz="2200"/>
              <a:t>	chJob.add("</a:t>
            </a:r>
            <a:r>
              <a:rPr lang="zh-CN" altLang="en-US" sz="2200"/>
              <a:t>医生</a:t>
            </a:r>
            <a:r>
              <a:rPr lang="en-US" altLang="zh-CN" sz="2200"/>
              <a:t>");</a:t>
            </a:r>
          </a:p>
          <a:p>
            <a:pPr eaLnBrk="1" hangingPunct="1">
              <a:lnSpc>
                <a:spcPct val="135000"/>
              </a:lnSpc>
            </a:pPr>
            <a:r>
              <a:rPr lang="en-US" altLang="zh-CN" sz="2200"/>
              <a:t>	chJob.add("</a:t>
            </a:r>
            <a:r>
              <a:rPr lang="zh-CN" altLang="en-US" sz="2200"/>
              <a:t>教师</a:t>
            </a:r>
            <a:r>
              <a:rPr lang="en-US" altLang="zh-CN" sz="2200"/>
              <a:t>");</a:t>
            </a:r>
          </a:p>
          <a:p>
            <a:pPr eaLnBrk="1" hangingPunct="1">
              <a:lnSpc>
                <a:spcPct val="135000"/>
              </a:lnSpc>
            </a:pPr>
            <a:r>
              <a:rPr lang="en-US" altLang="zh-CN" sz="2200"/>
              <a:t>	chJob.add("</a:t>
            </a:r>
            <a:r>
              <a:rPr lang="zh-CN" altLang="en-US" sz="2200"/>
              <a:t>军队</a:t>
            </a:r>
            <a:r>
              <a:rPr lang="en-US" altLang="zh-CN" sz="2200"/>
              <a:t>");</a:t>
            </a:r>
          </a:p>
          <a:p>
            <a:pPr eaLnBrk="1" hangingPunct="1">
              <a:lnSpc>
                <a:spcPct val="135000"/>
              </a:lnSpc>
            </a:pPr>
            <a:r>
              <a:rPr lang="en-US" altLang="zh-CN" sz="2200"/>
              <a:t>	btnOk = new Button("</a:t>
            </a:r>
            <a:r>
              <a:rPr lang="zh-CN" altLang="en-US" sz="2200"/>
              <a:t>确定</a:t>
            </a:r>
            <a:r>
              <a:rPr lang="en-US" altLang="zh-CN" sz="2200"/>
              <a:t>");</a:t>
            </a:r>
          </a:p>
          <a:p>
            <a:pPr eaLnBrk="1" hangingPunct="1">
              <a:lnSpc>
                <a:spcPct val="135000"/>
              </a:lnSpc>
            </a:pPr>
            <a:r>
              <a:rPr lang="en-US" altLang="zh-CN" sz="2200"/>
              <a:t>	btnCancel = new Button("</a:t>
            </a:r>
            <a:r>
              <a:rPr lang="zh-CN" altLang="en-US" sz="2200"/>
              <a:t>取消</a:t>
            </a:r>
            <a:r>
              <a:rPr lang="en-US" altLang="zh-CN" sz="2200"/>
              <a:t>");</a:t>
            </a:r>
          </a:p>
        </p:txBody>
      </p:sp>
    </p:spTree>
  </p:cSld>
  <p:clrMapOvr>
    <a:masterClrMapping/>
  </p:clrMapOvr>
  <p:transition>
    <p:zoom/>
  </p:transition>
</p:sld>
</file>

<file path=ppt/slides/slide4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6338" name="Text Box 2"/>
          <p:cNvSpPr txBox="1">
            <a:spLocks noChangeArrowheads="1"/>
          </p:cNvSpPr>
          <p:nvPr/>
        </p:nvSpPr>
        <p:spPr bwMode="auto">
          <a:xfrm>
            <a:off x="1319213" y="533400"/>
            <a:ext cx="5386387"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200"/>
              <a:t>	p1 = new Panel();</a:t>
            </a:r>
          </a:p>
          <a:p>
            <a:pPr eaLnBrk="1" hangingPunct="1">
              <a:lnSpc>
                <a:spcPct val="120000"/>
              </a:lnSpc>
            </a:pPr>
            <a:r>
              <a:rPr lang="en-US" altLang="zh-CN" sz="2200"/>
              <a:t>	p2 = new Panel();</a:t>
            </a:r>
          </a:p>
          <a:p>
            <a:pPr eaLnBrk="1" hangingPunct="1">
              <a:lnSpc>
                <a:spcPct val="120000"/>
              </a:lnSpc>
            </a:pPr>
            <a:r>
              <a:rPr lang="en-US" altLang="zh-CN" sz="2200"/>
              <a:t>	p3 = new Panel();</a:t>
            </a:r>
          </a:p>
          <a:p>
            <a:pPr eaLnBrk="1" hangingPunct="1">
              <a:lnSpc>
                <a:spcPct val="120000"/>
              </a:lnSpc>
            </a:pPr>
            <a:r>
              <a:rPr lang="en-US" altLang="zh-CN" sz="2200"/>
              <a:t>	p4 = new Panel();</a:t>
            </a:r>
          </a:p>
          <a:p>
            <a:pPr eaLnBrk="1" hangingPunct="1">
              <a:lnSpc>
                <a:spcPct val="120000"/>
              </a:lnSpc>
            </a:pPr>
            <a:r>
              <a:rPr lang="en-US" altLang="zh-CN" sz="2200"/>
              <a:t>	p5 = new Panel();</a:t>
            </a:r>
          </a:p>
          <a:p>
            <a:pPr eaLnBrk="1" hangingPunct="1">
              <a:lnSpc>
                <a:spcPct val="120000"/>
              </a:lnSpc>
            </a:pPr>
            <a:r>
              <a:rPr lang="en-US" altLang="zh-CN" sz="2200"/>
              <a:t>	p6 = new Panel();</a:t>
            </a:r>
          </a:p>
          <a:p>
            <a:pPr eaLnBrk="1" hangingPunct="1">
              <a:lnSpc>
                <a:spcPct val="120000"/>
              </a:lnSpc>
            </a:pPr>
            <a:r>
              <a:rPr lang="en-US" altLang="zh-CN" sz="2200"/>
              <a:t>	p7 = new Panel(new BorderLayout());</a:t>
            </a:r>
          </a:p>
          <a:p>
            <a:pPr eaLnBrk="1" hangingPunct="1">
              <a:lnSpc>
                <a:spcPct val="120000"/>
              </a:lnSpc>
            </a:pPr>
            <a:r>
              <a:rPr lang="en-US" altLang="zh-CN" sz="2200"/>
              <a:t>	p8 = new Panel();</a:t>
            </a:r>
          </a:p>
          <a:p>
            <a:pPr eaLnBrk="1" hangingPunct="1">
              <a:lnSpc>
                <a:spcPct val="120000"/>
              </a:lnSpc>
            </a:pPr>
            <a:r>
              <a:rPr lang="en-US" altLang="zh-CN" sz="2200"/>
              <a:t>	p9 = new Panel(new BorderLayout());</a:t>
            </a:r>
          </a:p>
          <a:p>
            <a:pPr eaLnBrk="1" hangingPunct="1">
              <a:lnSpc>
                <a:spcPct val="120000"/>
              </a:lnSpc>
            </a:pPr>
            <a:r>
              <a:rPr lang="en-US" altLang="zh-CN" sz="2200"/>
              <a:t>	p1.add(lblName);</a:t>
            </a:r>
          </a:p>
          <a:p>
            <a:pPr eaLnBrk="1" hangingPunct="1">
              <a:lnSpc>
                <a:spcPct val="120000"/>
              </a:lnSpc>
            </a:pPr>
            <a:r>
              <a:rPr lang="en-US" altLang="zh-CN" sz="2200"/>
              <a:t>	p1.add(tfName);</a:t>
            </a:r>
          </a:p>
          <a:p>
            <a:pPr eaLnBrk="1" hangingPunct="1">
              <a:lnSpc>
                <a:spcPct val="120000"/>
              </a:lnSpc>
            </a:pPr>
            <a:r>
              <a:rPr lang="en-US" altLang="zh-CN" sz="2200"/>
              <a:t>	p2.add(lblNumber);</a:t>
            </a:r>
          </a:p>
          <a:p>
            <a:pPr eaLnBrk="1" hangingPunct="1">
              <a:lnSpc>
                <a:spcPct val="120000"/>
              </a:lnSpc>
            </a:pPr>
            <a:r>
              <a:rPr lang="en-US" altLang="zh-CN" sz="2200"/>
              <a:t>	p2.add(tfNumber);</a:t>
            </a:r>
          </a:p>
          <a:p>
            <a:pPr eaLnBrk="1" hangingPunct="1">
              <a:lnSpc>
                <a:spcPct val="120000"/>
              </a:lnSpc>
            </a:pPr>
            <a:r>
              <a:rPr lang="en-US" altLang="zh-CN" sz="2200"/>
              <a:t>	p3.add(lblSex);</a:t>
            </a:r>
          </a:p>
        </p:txBody>
      </p:sp>
    </p:spTree>
  </p:cSld>
  <p:clrMapOvr>
    <a:masterClrMapping/>
  </p:clrMapOvr>
  <p:transition>
    <p:zoom/>
  </p:transition>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7362" name="Text Box 2"/>
          <p:cNvSpPr txBox="1">
            <a:spLocks noChangeArrowheads="1"/>
          </p:cNvSpPr>
          <p:nvPr/>
        </p:nvSpPr>
        <p:spPr bwMode="auto">
          <a:xfrm>
            <a:off x="1287463" y="577850"/>
            <a:ext cx="6027737" cy="557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lang="en-US" altLang="zh-CN"/>
              <a:t>	p3.add(chMale);</a:t>
            </a:r>
          </a:p>
          <a:p>
            <a:pPr eaLnBrk="1" hangingPunct="1">
              <a:lnSpc>
                <a:spcPct val="125000"/>
              </a:lnSpc>
            </a:pPr>
            <a:r>
              <a:rPr lang="en-US" altLang="zh-CN"/>
              <a:t>	p3.add(chFemale);</a:t>
            </a:r>
          </a:p>
          <a:p>
            <a:pPr eaLnBrk="1" hangingPunct="1">
              <a:lnSpc>
                <a:spcPct val="125000"/>
              </a:lnSpc>
            </a:pPr>
            <a:r>
              <a:rPr lang="en-US" altLang="zh-CN"/>
              <a:t>	p4.add(lblJob);</a:t>
            </a:r>
          </a:p>
          <a:p>
            <a:pPr eaLnBrk="1" hangingPunct="1">
              <a:lnSpc>
                <a:spcPct val="125000"/>
              </a:lnSpc>
            </a:pPr>
            <a:r>
              <a:rPr lang="en-US" altLang="zh-CN"/>
              <a:t>	p4.add(chJob);</a:t>
            </a:r>
          </a:p>
          <a:p>
            <a:pPr eaLnBrk="1" hangingPunct="1">
              <a:lnSpc>
                <a:spcPct val="125000"/>
              </a:lnSpc>
            </a:pPr>
            <a:r>
              <a:rPr lang="en-US" altLang="zh-CN"/>
              <a:t>	p5.add(p3);</a:t>
            </a:r>
          </a:p>
          <a:p>
            <a:pPr eaLnBrk="1" hangingPunct="1">
              <a:lnSpc>
                <a:spcPct val="125000"/>
              </a:lnSpc>
            </a:pPr>
            <a:r>
              <a:rPr lang="en-US" altLang="zh-CN"/>
              <a:t>	p5.add(p4);</a:t>
            </a:r>
          </a:p>
          <a:p>
            <a:pPr eaLnBrk="1" hangingPunct="1">
              <a:lnSpc>
                <a:spcPct val="125000"/>
              </a:lnSpc>
            </a:pPr>
            <a:r>
              <a:rPr lang="en-US" altLang="zh-CN"/>
              <a:t>	p6.setLayout(new BorderLayout());</a:t>
            </a:r>
          </a:p>
          <a:p>
            <a:pPr eaLnBrk="1" hangingPunct="1">
              <a:lnSpc>
                <a:spcPct val="125000"/>
              </a:lnSpc>
            </a:pPr>
            <a:r>
              <a:rPr lang="en-US" altLang="zh-CN"/>
              <a:t>	p6.add(p1,BorderLayout.NORTH);</a:t>
            </a:r>
          </a:p>
          <a:p>
            <a:pPr eaLnBrk="1" hangingPunct="1">
              <a:lnSpc>
                <a:spcPct val="125000"/>
              </a:lnSpc>
            </a:pPr>
            <a:r>
              <a:rPr lang="en-US" altLang="zh-CN"/>
              <a:t>	p6.add(p2,BorderLayout.CENTER);</a:t>
            </a:r>
          </a:p>
          <a:p>
            <a:pPr eaLnBrk="1" hangingPunct="1">
              <a:lnSpc>
                <a:spcPct val="125000"/>
              </a:lnSpc>
            </a:pPr>
            <a:r>
              <a:rPr lang="en-US" altLang="zh-CN"/>
              <a:t>	p6.add(p5,BorderLayout.SOUTH);</a:t>
            </a:r>
          </a:p>
          <a:p>
            <a:pPr eaLnBrk="1" hangingPunct="1">
              <a:lnSpc>
                <a:spcPct val="125000"/>
              </a:lnSpc>
            </a:pPr>
            <a:r>
              <a:rPr lang="en-US" altLang="zh-CN"/>
              <a:t>	p7.add(lblText,BorderLayout.NORTH);</a:t>
            </a:r>
          </a:p>
          <a:p>
            <a:pPr eaLnBrk="1" hangingPunct="1">
              <a:lnSpc>
                <a:spcPct val="125000"/>
              </a:lnSpc>
            </a:pPr>
            <a:r>
              <a:rPr lang="en-US" altLang="zh-CN"/>
              <a:t>	p7.add(taText,BorderLayout.CENTER);</a:t>
            </a:r>
          </a:p>
        </p:txBody>
      </p:sp>
    </p:spTree>
  </p:cSld>
  <p:clrMapOvr>
    <a:masterClrMapping/>
  </p:clrMapOvr>
  <p:transition>
    <p:zoom/>
  </p:transition>
</p:sld>
</file>

<file path=ppt/slides/slide4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8386" name="Text Box 2"/>
          <p:cNvSpPr txBox="1">
            <a:spLocks noChangeArrowheads="1"/>
          </p:cNvSpPr>
          <p:nvPr/>
        </p:nvSpPr>
        <p:spPr bwMode="auto">
          <a:xfrm>
            <a:off x="304800" y="520700"/>
            <a:ext cx="8755063" cy="567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70000"/>
              </a:lnSpc>
            </a:pPr>
            <a:r>
              <a:rPr lang="en-US" altLang="zh-CN"/>
              <a:t>	p8.setLayout(new FlowLayout(FlowLayout.CENTER,30,10));</a:t>
            </a:r>
          </a:p>
          <a:p>
            <a:pPr eaLnBrk="1" hangingPunct="1">
              <a:lnSpc>
                <a:spcPct val="170000"/>
              </a:lnSpc>
            </a:pPr>
            <a:r>
              <a:rPr lang="en-US" altLang="zh-CN"/>
              <a:t>	p8.add(btnOk);</a:t>
            </a:r>
          </a:p>
          <a:p>
            <a:pPr eaLnBrk="1" hangingPunct="1">
              <a:lnSpc>
                <a:spcPct val="170000"/>
              </a:lnSpc>
            </a:pPr>
            <a:r>
              <a:rPr lang="en-US" altLang="zh-CN"/>
              <a:t>	p8.add(btnCancel);</a:t>
            </a:r>
          </a:p>
          <a:p>
            <a:pPr eaLnBrk="1" hangingPunct="1">
              <a:lnSpc>
                <a:spcPct val="170000"/>
              </a:lnSpc>
            </a:pPr>
            <a:r>
              <a:rPr lang="en-US" altLang="zh-CN"/>
              <a:t>	p9.add(p6,BorderLayout.NORTH);</a:t>
            </a:r>
          </a:p>
          <a:p>
            <a:pPr eaLnBrk="1" hangingPunct="1">
              <a:lnSpc>
                <a:spcPct val="170000"/>
              </a:lnSpc>
            </a:pPr>
            <a:r>
              <a:rPr lang="en-US" altLang="zh-CN"/>
              <a:t>	p9.add(p7,BorderLayout.CENTER);</a:t>
            </a:r>
          </a:p>
          <a:p>
            <a:pPr eaLnBrk="1" hangingPunct="1">
              <a:lnSpc>
                <a:spcPct val="170000"/>
              </a:lnSpc>
            </a:pPr>
            <a:r>
              <a:rPr lang="en-US" altLang="zh-CN"/>
              <a:t>	p9.add(p8,BorderLayout.SOUTH);</a:t>
            </a:r>
          </a:p>
          <a:p>
            <a:pPr eaLnBrk="1" hangingPunct="1">
              <a:lnSpc>
                <a:spcPct val="170000"/>
              </a:lnSpc>
            </a:pPr>
            <a:r>
              <a:rPr lang="en-US" altLang="zh-CN"/>
              <a:t>	add(p9);</a:t>
            </a:r>
          </a:p>
          <a:p>
            <a:pPr eaLnBrk="1" hangingPunct="1">
              <a:lnSpc>
                <a:spcPct val="170000"/>
              </a:lnSpc>
            </a:pPr>
            <a:r>
              <a:rPr lang="en-US" altLang="zh-CN"/>
              <a:t>        }</a:t>
            </a:r>
          </a:p>
          <a:p>
            <a:pPr eaLnBrk="1" hangingPunct="1">
              <a:lnSpc>
                <a:spcPct val="170000"/>
              </a:lnSpc>
            </a:pPr>
            <a:r>
              <a:rPr lang="en-US" altLang="zh-CN"/>
              <a:t>};</a:t>
            </a:r>
          </a:p>
        </p:txBody>
      </p:sp>
    </p:spTree>
  </p:cSld>
  <p:clrMapOvr>
    <a:masterClrMapping/>
  </p:clrMapOvr>
  <p:transition>
    <p:zoom/>
  </p:transition>
</p:sld>
</file>

<file path=ppt/slides/slide4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5" name="Rectangle 2"/>
          <p:cNvSpPr>
            <a:spLocks noChangeArrowheads="1"/>
          </p:cNvSpPr>
          <p:nvPr/>
        </p:nvSpPr>
        <p:spPr bwMode="auto">
          <a:xfrm>
            <a:off x="2768600" y="5867400"/>
            <a:ext cx="360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6.10  </a:t>
            </a:r>
            <a:r>
              <a:rPr lang="zh-CN" altLang="en-US"/>
              <a:t>经过布局后的界面</a:t>
            </a:r>
          </a:p>
        </p:txBody>
      </p:sp>
      <p:graphicFrame>
        <p:nvGraphicFramePr>
          <p:cNvPr id="79874" name="Object 3"/>
          <p:cNvGraphicFramePr>
            <a:graphicFrameLocks noChangeAspect="1"/>
          </p:cNvGraphicFramePr>
          <p:nvPr/>
        </p:nvGraphicFramePr>
        <p:xfrm>
          <a:off x="2341563" y="609600"/>
          <a:ext cx="4460875" cy="5249863"/>
        </p:xfrm>
        <a:graphic>
          <a:graphicData uri="http://schemas.openxmlformats.org/presentationml/2006/ole">
            <mc:AlternateContent xmlns:mc="http://schemas.openxmlformats.org/markup-compatibility/2006">
              <mc:Choice xmlns:v="urn:schemas-microsoft-com:vml" Requires="v">
                <p:oleObj spid="_x0000_s79877" name="Bitmap Image" r:id="rId3" imgW="2728196" imgH="3215238" progId="Paint.Picture">
                  <p:embed/>
                </p:oleObj>
              </mc:Choice>
              <mc:Fallback>
                <p:oleObj name="Bitmap Image" r:id="rId3" imgW="2728196" imgH="3215238"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563" y="609600"/>
                        <a:ext cx="4460875" cy="5249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876" name="AutoShape 4">
            <a:hlinkClick r:id="" action="ppaction://hlinkshowjump?jump=firstslide" highlightClick="1"/>
          </p:cNvPr>
          <p:cNvSpPr>
            <a:spLocks noChangeArrowheads="1"/>
          </p:cNvSpPr>
          <p:nvPr/>
        </p:nvSpPr>
        <p:spPr bwMode="auto">
          <a:xfrm>
            <a:off x="8382000" y="6400800"/>
            <a:ext cx="7620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p:transition>
</p:sld>
</file>

<file path=ppt/slides/slide4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9410" name="Rectangle 2"/>
          <p:cNvSpPr>
            <a:spLocks noChangeArrowheads="1"/>
          </p:cNvSpPr>
          <p:nvPr/>
        </p:nvSpPr>
        <p:spPr bwMode="auto">
          <a:xfrm>
            <a:off x="2998788" y="838200"/>
            <a:ext cx="31448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6.3  java.swing</a:t>
            </a:r>
            <a:r>
              <a:rPr lang="zh-CN" altLang="en-US" sz="3200" b="1"/>
              <a:t>包</a:t>
            </a:r>
          </a:p>
        </p:txBody>
      </p:sp>
      <p:sp>
        <p:nvSpPr>
          <p:cNvPr id="529411" name="Text Box 3"/>
          <p:cNvSpPr txBox="1">
            <a:spLocks noChangeArrowheads="1"/>
          </p:cNvSpPr>
          <p:nvPr/>
        </p:nvSpPr>
        <p:spPr bwMode="auto">
          <a:xfrm>
            <a:off x="365125" y="1587500"/>
            <a:ext cx="8534400" cy="427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60000"/>
              </a:lnSpc>
            </a:pPr>
            <a:r>
              <a:rPr lang="en-US" altLang="zh-CN" sz="2800" b="1"/>
              <a:t>6.3.1 </a:t>
            </a:r>
            <a:r>
              <a:rPr lang="zh-CN" altLang="en-US" sz="2800" b="1"/>
              <a:t>基本组件</a:t>
            </a:r>
          </a:p>
          <a:p>
            <a:pPr eaLnBrk="1" hangingPunct="1">
              <a:lnSpc>
                <a:spcPct val="160000"/>
              </a:lnSpc>
            </a:pPr>
            <a:r>
              <a:rPr lang="en-US" altLang="zh-CN"/>
              <a:t>JButton</a:t>
            </a:r>
            <a:r>
              <a:rPr lang="zh-CN" altLang="en-US"/>
              <a:t>为轻量级按钮组件，对应着</a:t>
            </a:r>
            <a:r>
              <a:rPr lang="en-US" altLang="zh-CN"/>
              <a:t>Button</a:t>
            </a:r>
            <a:r>
              <a:rPr lang="zh-CN" altLang="en-US"/>
              <a:t>组件类。</a:t>
            </a:r>
          </a:p>
          <a:p>
            <a:pPr eaLnBrk="1" hangingPunct="1">
              <a:lnSpc>
                <a:spcPct val="160000"/>
              </a:lnSpc>
            </a:pPr>
            <a:r>
              <a:rPr lang="en-US" altLang="zh-CN"/>
              <a:t>JLabel</a:t>
            </a:r>
            <a:r>
              <a:rPr lang="zh-CN" altLang="en-US"/>
              <a:t>为轻量级标签组件，对应着</a:t>
            </a:r>
            <a:r>
              <a:rPr lang="en-US" altLang="zh-CN"/>
              <a:t>Label</a:t>
            </a:r>
            <a:r>
              <a:rPr lang="zh-CN" altLang="en-US"/>
              <a:t>组件类。</a:t>
            </a:r>
          </a:p>
          <a:p>
            <a:pPr eaLnBrk="1" hangingPunct="1">
              <a:lnSpc>
                <a:spcPct val="160000"/>
              </a:lnSpc>
            </a:pPr>
            <a:r>
              <a:rPr lang="en-US" altLang="zh-CN"/>
              <a:t>JCheckBox</a:t>
            </a:r>
            <a:r>
              <a:rPr lang="zh-CN" altLang="en-US"/>
              <a:t>为轻量级复选框，对应</a:t>
            </a:r>
            <a:r>
              <a:rPr lang="en-US" altLang="zh-CN"/>
              <a:t>CheckBox</a:t>
            </a:r>
            <a:r>
              <a:rPr lang="zh-CN" altLang="en-US"/>
              <a:t>类。</a:t>
            </a:r>
          </a:p>
          <a:p>
            <a:pPr eaLnBrk="1" hangingPunct="1">
              <a:lnSpc>
                <a:spcPct val="160000"/>
              </a:lnSpc>
            </a:pPr>
            <a:r>
              <a:rPr lang="en-US" altLang="zh-CN"/>
              <a:t>JradioButton</a:t>
            </a:r>
            <a:r>
              <a:rPr lang="zh-CN" altLang="en-US"/>
              <a:t>为轻量级单选按钮，需要添加在</a:t>
            </a:r>
            <a:r>
              <a:rPr lang="en-US" altLang="zh-CN"/>
              <a:t>ButtonGroup</a:t>
            </a:r>
            <a:r>
              <a:rPr lang="zh-CN" altLang="en-US"/>
              <a:t>组中。</a:t>
            </a:r>
          </a:p>
          <a:p>
            <a:pPr eaLnBrk="1" hangingPunct="1">
              <a:lnSpc>
                <a:spcPct val="160000"/>
              </a:lnSpc>
            </a:pPr>
            <a:r>
              <a:rPr lang="en-US" altLang="zh-CN"/>
              <a:t>JRadioButton jMale = new JRadioButton("</a:t>
            </a:r>
            <a:r>
              <a:rPr lang="zh-CN" altLang="en-US"/>
              <a:t>男</a:t>
            </a:r>
            <a:r>
              <a:rPr lang="en-US" altLang="zh-CN"/>
              <a:t>");</a:t>
            </a:r>
          </a:p>
          <a:p>
            <a:pPr eaLnBrk="1" hangingPunct="1">
              <a:lnSpc>
                <a:spcPct val="160000"/>
              </a:lnSpc>
            </a:pPr>
            <a:r>
              <a:rPr lang="en-US" altLang="zh-CN"/>
              <a:t>JRadioButton jFemale = new JRadioButton("</a:t>
            </a:r>
            <a:r>
              <a:rPr lang="zh-CN" altLang="en-US"/>
              <a:t>女</a:t>
            </a:r>
            <a:r>
              <a:rPr lang="en-US" altLang="zh-CN"/>
              <a:t>");</a:t>
            </a:r>
          </a:p>
        </p:txBody>
      </p:sp>
    </p:spTree>
  </p:cSld>
  <p:clrMapOvr>
    <a:masterClrMapping/>
  </p:clrMapOvr>
  <p:transition>
    <p:zoom/>
  </p:transition>
</p:sld>
</file>

<file path=ppt/slides/slide4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0434" name="Text Box 2"/>
          <p:cNvSpPr txBox="1">
            <a:spLocks noChangeArrowheads="1"/>
          </p:cNvSpPr>
          <p:nvPr/>
        </p:nvSpPr>
        <p:spPr bwMode="auto">
          <a:xfrm>
            <a:off x="381000" y="685800"/>
            <a:ext cx="8534400" cy="531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a:t>        ButtonGroup group = new ButtonGroup();</a:t>
            </a:r>
          </a:p>
          <a:p>
            <a:pPr eaLnBrk="1" hangingPunct="1">
              <a:lnSpc>
                <a:spcPct val="120000"/>
              </a:lnSpc>
              <a:spcBef>
                <a:spcPct val="50000"/>
              </a:spcBef>
            </a:pPr>
            <a:r>
              <a:rPr lang="en-US" altLang="zh-CN"/>
              <a:t>        group.add(jMale);</a:t>
            </a:r>
          </a:p>
          <a:p>
            <a:pPr eaLnBrk="1" hangingPunct="1">
              <a:lnSpc>
                <a:spcPct val="120000"/>
              </a:lnSpc>
              <a:spcBef>
                <a:spcPct val="50000"/>
              </a:spcBef>
            </a:pPr>
            <a:r>
              <a:rPr lang="en-US" altLang="zh-CN"/>
              <a:t>        group.add(jFemale);</a:t>
            </a:r>
          </a:p>
          <a:p>
            <a:pPr eaLnBrk="1" hangingPunct="1">
              <a:lnSpc>
                <a:spcPct val="120000"/>
              </a:lnSpc>
              <a:spcBef>
                <a:spcPct val="50000"/>
              </a:spcBef>
            </a:pPr>
            <a:r>
              <a:rPr lang="en-US" altLang="zh-CN"/>
              <a:t>        JComoBox</a:t>
            </a:r>
            <a:r>
              <a:rPr lang="zh-CN" altLang="en-US"/>
              <a:t>对应</a:t>
            </a:r>
            <a:r>
              <a:rPr lang="en-US" altLang="zh-CN"/>
              <a:t>Choice</a:t>
            </a:r>
            <a:r>
              <a:rPr lang="zh-CN" altLang="en-US"/>
              <a:t>组件，但添加项的方法不同，使用的是</a:t>
            </a:r>
            <a:r>
              <a:rPr lang="en-US" altLang="zh-CN"/>
              <a:t>addItem</a:t>
            </a:r>
            <a:r>
              <a:rPr lang="zh-CN" altLang="en-US"/>
              <a:t>方法，例如：</a:t>
            </a:r>
          </a:p>
          <a:p>
            <a:pPr eaLnBrk="1" hangingPunct="1">
              <a:lnSpc>
                <a:spcPct val="120000"/>
              </a:lnSpc>
              <a:spcBef>
                <a:spcPct val="50000"/>
              </a:spcBef>
            </a:pPr>
            <a:r>
              <a:rPr lang="zh-CN" altLang="en-US"/>
              <a:t>        </a:t>
            </a:r>
            <a:r>
              <a:rPr lang="en-US" altLang="zh-CN"/>
              <a:t>JComboBox cmbJob = new JComboBox();</a:t>
            </a:r>
          </a:p>
          <a:p>
            <a:pPr eaLnBrk="1" hangingPunct="1">
              <a:lnSpc>
                <a:spcPct val="120000"/>
              </a:lnSpc>
              <a:spcBef>
                <a:spcPct val="50000"/>
              </a:spcBef>
            </a:pPr>
            <a:r>
              <a:rPr lang="en-US" altLang="zh-CN"/>
              <a:t>        cmbJob.addItem("</a:t>
            </a:r>
            <a:r>
              <a:rPr lang="zh-CN" altLang="en-US"/>
              <a:t>计算机业</a:t>
            </a:r>
            <a:r>
              <a:rPr lang="en-US" altLang="zh-CN"/>
              <a:t>");</a:t>
            </a:r>
          </a:p>
          <a:p>
            <a:pPr eaLnBrk="1" hangingPunct="1">
              <a:lnSpc>
                <a:spcPct val="120000"/>
              </a:lnSpc>
              <a:spcBef>
                <a:spcPct val="50000"/>
              </a:spcBef>
            </a:pPr>
            <a:r>
              <a:rPr lang="en-US" altLang="zh-CN"/>
              <a:t>        cmbJob.addItem("</a:t>
            </a:r>
            <a:r>
              <a:rPr lang="zh-CN" altLang="en-US"/>
              <a:t>医生</a:t>
            </a:r>
            <a:r>
              <a:rPr lang="en-US" altLang="zh-CN"/>
              <a:t>");</a:t>
            </a:r>
          </a:p>
          <a:p>
            <a:pPr eaLnBrk="1" hangingPunct="1">
              <a:lnSpc>
                <a:spcPct val="120000"/>
              </a:lnSpc>
              <a:spcBef>
                <a:spcPct val="50000"/>
              </a:spcBef>
            </a:pPr>
            <a:r>
              <a:rPr lang="en-US" altLang="zh-CN"/>
              <a:t>        cmbJob.addItem("</a:t>
            </a:r>
            <a:r>
              <a:rPr lang="zh-CN" altLang="en-US"/>
              <a:t>教师</a:t>
            </a:r>
            <a:r>
              <a:rPr lang="en-US" altLang="zh-CN"/>
              <a:t>");</a:t>
            </a:r>
          </a:p>
        </p:txBody>
      </p:sp>
    </p:spTree>
  </p:cSld>
  <p:clrMapOvr>
    <a:masterClrMapping/>
  </p:clrMapOvr>
  <p:transition>
    <p:zoom/>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3314" name="Object 2"/>
          <p:cNvGraphicFramePr>
            <a:graphicFrameLocks noChangeAspect="1"/>
          </p:cNvGraphicFramePr>
          <p:nvPr/>
        </p:nvGraphicFramePr>
        <p:xfrm>
          <a:off x="1257300" y="762000"/>
          <a:ext cx="6629400" cy="4924425"/>
        </p:xfrm>
        <a:graphic>
          <a:graphicData uri="http://schemas.openxmlformats.org/presentationml/2006/ole">
            <mc:AlternateContent xmlns:mc="http://schemas.openxmlformats.org/markup-compatibility/2006">
              <mc:Choice xmlns:v="urn:schemas-microsoft-com:vml" Requires="v">
                <p:oleObj spid="_x0000_s13316" name="Bitmap Image" r:id="rId3" imgW="3048264" imgH="2278577" progId="Paint.Picture">
                  <p:embed/>
                </p:oleObj>
              </mc:Choice>
              <mc:Fallback>
                <p:oleObj name="Bitmap Image" r:id="rId3" imgW="3048264" imgH="2278577"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300" y="762000"/>
                        <a:ext cx="6629400" cy="4924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5" name="Text Box 3"/>
          <p:cNvSpPr txBox="1">
            <a:spLocks noChangeArrowheads="1"/>
          </p:cNvSpPr>
          <p:nvPr/>
        </p:nvSpPr>
        <p:spPr bwMode="auto">
          <a:xfrm>
            <a:off x="3413125" y="5867400"/>
            <a:ext cx="2317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2.1  </a:t>
            </a:r>
            <a:r>
              <a:rPr lang="zh-CN" altLang="en-US"/>
              <a:t>程序界面 </a:t>
            </a:r>
          </a:p>
        </p:txBody>
      </p:sp>
    </p:spTree>
  </p:cSld>
  <p:clrMapOvr>
    <a:masterClrMapping/>
  </p:clrMapOvr>
  <p:transition>
    <p:zoom dir="in"/>
  </p:transition>
</p:sld>
</file>

<file path=ppt/slides/slide4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1458" name="Text Box 2"/>
          <p:cNvSpPr txBox="1">
            <a:spLocks noChangeArrowheads="1"/>
          </p:cNvSpPr>
          <p:nvPr/>
        </p:nvSpPr>
        <p:spPr bwMode="auto">
          <a:xfrm>
            <a:off x="457200" y="762000"/>
            <a:ext cx="8382000" cy="432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60000"/>
              </a:lnSpc>
              <a:spcBef>
                <a:spcPct val="50000"/>
              </a:spcBef>
            </a:pPr>
            <a:r>
              <a:rPr lang="en-US" altLang="zh-CN"/>
              <a:t>        cmbJob.addItem("</a:t>
            </a:r>
            <a:r>
              <a:rPr lang="zh-CN" altLang="en-US"/>
              <a:t>军队</a:t>
            </a:r>
            <a:r>
              <a:rPr lang="en-US" altLang="zh-CN"/>
              <a:t>");</a:t>
            </a:r>
          </a:p>
          <a:p>
            <a:pPr eaLnBrk="1" hangingPunct="1">
              <a:lnSpc>
                <a:spcPct val="160000"/>
              </a:lnSpc>
              <a:spcBef>
                <a:spcPct val="50000"/>
              </a:spcBef>
            </a:pPr>
            <a:r>
              <a:rPr lang="en-US" altLang="zh-CN"/>
              <a:t>        JTextField</a:t>
            </a:r>
            <a:r>
              <a:rPr lang="zh-CN" altLang="en-US"/>
              <a:t>组件为允许对单行文本进行编辑的轻量级组件，对应</a:t>
            </a:r>
            <a:r>
              <a:rPr lang="en-US" altLang="zh-CN"/>
              <a:t>TextField</a:t>
            </a:r>
            <a:r>
              <a:rPr lang="zh-CN" altLang="en-US"/>
              <a:t>类。</a:t>
            </a:r>
          </a:p>
          <a:p>
            <a:pPr eaLnBrk="1" hangingPunct="1">
              <a:lnSpc>
                <a:spcPct val="160000"/>
              </a:lnSpc>
              <a:spcBef>
                <a:spcPct val="50000"/>
              </a:spcBef>
            </a:pPr>
            <a:r>
              <a:rPr lang="zh-CN" altLang="en-US"/>
              <a:t>        </a:t>
            </a:r>
            <a:r>
              <a:rPr lang="en-US" altLang="zh-CN"/>
              <a:t>JTextArea</a:t>
            </a:r>
            <a:r>
              <a:rPr lang="zh-CN" altLang="en-US"/>
              <a:t>组件用于在多行区域中显示纯文本并进行编辑。</a:t>
            </a:r>
          </a:p>
          <a:p>
            <a:pPr eaLnBrk="1" hangingPunct="1">
              <a:lnSpc>
                <a:spcPct val="160000"/>
              </a:lnSpc>
              <a:spcBef>
                <a:spcPct val="50000"/>
              </a:spcBef>
            </a:pPr>
            <a:r>
              <a:rPr lang="zh-CN" altLang="en-US"/>
              <a:t>        </a:t>
            </a:r>
            <a:r>
              <a:rPr lang="en-US" altLang="zh-CN"/>
              <a:t>Jpanel</a:t>
            </a:r>
            <a:r>
              <a:rPr lang="zh-CN" altLang="en-US"/>
              <a:t>为轻量级面板控件，对应原来的</a:t>
            </a:r>
            <a:r>
              <a:rPr lang="en-US" altLang="zh-CN"/>
              <a:t>Panel</a:t>
            </a:r>
            <a:r>
              <a:rPr lang="zh-CN" altLang="en-US"/>
              <a:t>类。</a:t>
            </a:r>
          </a:p>
          <a:p>
            <a:pPr eaLnBrk="1" hangingPunct="1">
              <a:lnSpc>
                <a:spcPct val="160000"/>
              </a:lnSpc>
              <a:spcBef>
                <a:spcPct val="50000"/>
              </a:spcBef>
            </a:pPr>
            <a:r>
              <a:rPr lang="zh-CN" altLang="en-US"/>
              <a:t>        </a:t>
            </a:r>
            <a:r>
              <a:rPr lang="en-US" altLang="zh-CN"/>
              <a:t>JApplet</a:t>
            </a:r>
            <a:r>
              <a:rPr lang="zh-CN" altLang="en-US"/>
              <a:t>类继承自</a:t>
            </a:r>
            <a:r>
              <a:rPr lang="en-US" altLang="zh-CN"/>
              <a:t>Applet</a:t>
            </a:r>
            <a:r>
              <a:rPr lang="zh-CN" altLang="en-US"/>
              <a:t>类。</a:t>
            </a:r>
          </a:p>
        </p:txBody>
      </p:sp>
    </p:spTree>
  </p:cSld>
  <p:clrMapOvr>
    <a:masterClrMapping/>
  </p:clrMapOvr>
  <p:transition>
    <p:zoom/>
  </p:transition>
</p:sld>
</file>

<file path=ppt/slides/slide4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482" name="Text Box 2"/>
          <p:cNvSpPr txBox="1">
            <a:spLocks noChangeArrowheads="1"/>
          </p:cNvSpPr>
          <p:nvPr/>
        </p:nvSpPr>
        <p:spPr bwMode="auto">
          <a:xfrm>
            <a:off x="228600" y="679450"/>
            <a:ext cx="8839200"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6.3.2  JTable</a:t>
            </a:r>
          </a:p>
          <a:p>
            <a:pPr eaLnBrk="1" hangingPunct="1">
              <a:spcBef>
                <a:spcPct val="50000"/>
              </a:spcBef>
            </a:pPr>
            <a:r>
              <a:rPr lang="en-US" altLang="zh-CN"/>
              <a:t>        JTable</a:t>
            </a:r>
            <a:r>
              <a:rPr lang="zh-CN" altLang="en-US"/>
              <a:t>是用于显示和编辑的两维表单元。它的构造函数和常用方法为：</a:t>
            </a:r>
          </a:p>
          <a:p>
            <a:pPr eaLnBrk="1" hangingPunct="1">
              <a:spcBef>
                <a:spcPct val="50000"/>
              </a:spcBef>
            </a:pPr>
            <a:r>
              <a:rPr lang="zh-CN" altLang="en-US"/>
              <a:t>        </a:t>
            </a:r>
            <a:r>
              <a:rPr lang="en-US" altLang="zh-CN"/>
              <a:t>public JTable()</a:t>
            </a:r>
          </a:p>
          <a:p>
            <a:pPr eaLnBrk="1" hangingPunct="1">
              <a:spcBef>
                <a:spcPct val="50000"/>
              </a:spcBef>
            </a:pPr>
            <a:r>
              <a:rPr lang="en-US" altLang="zh-CN"/>
              <a:t>       </a:t>
            </a:r>
            <a:r>
              <a:rPr lang="zh-CN" altLang="en-US"/>
              <a:t>构造一个空的</a:t>
            </a:r>
            <a:r>
              <a:rPr lang="en-US" altLang="zh-CN"/>
              <a:t>JTable</a:t>
            </a:r>
            <a:r>
              <a:rPr lang="zh-CN" altLang="en-US"/>
              <a:t>对象。</a:t>
            </a:r>
          </a:p>
          <a:p>
            <a:pPr eaLnBrk="1" hangingPunct="1">
              <a:spcBef>
                <a:spcPct val="50000"/>
              </a:spcBef>
            </a:pPr>
            <a:r>
              <a:rPr lang="zh-CN" altLang="en-US"/>
              <a:t>        </a:t>
            </a:r>
            <a:r>
              <a:rPr lang="en-US" altLang="zh-CN"/>
              <a:t>public void setModel(TableModel dataModel)</a:t>
            </a:r>
          </a:p>
          <a:p>
            <a:pPr eaLnBrk="1" hangingPunct="1">
              <a:spcBef>
                <a:spcPct val="50000"/>
              </a:spcBef>
            </a:pPr>
            <a:r>
              <a:rPr lang="en-US" altLang="zh-CN"/>
              <a:t>       </a:t>
            </a:r>
            <a:r>
              <a:rPr lang="zh-CN" altLang="en-US"/>
              <a:t>为表对象设置数据模型</a:t>
            </a:r>
            <a:r>
              <a:rPr lang="en-US" altLang="zh-CN"/>
              <a:t>dataModel</a:t>
            </a:r>
            <a:r>
              <a:rPr lang="zh-CN" altLang="en-US"/>
              <a:t>，并将新数据模型进行注册。</a:t>
            </a:r>
          </a:p>
          <a:p>
            <a:pPr eaLnBrk="1" hangingPunct="1">
              <a:spcBef>
                <a:spcPct val="50000"/>
              </a:spcBef>
            </a:pPr>
            <a:r>
              <a:rPr lang="zh-CN" altLang="en-US"/>
              <a:t>        </a:t>
            </a:r>
            <a:r>
              <a:rPr lang="en-US" altLang="zh-CN"/>
              <a:t>DefaultTableModel</a:t>
            </a:r>
            <a:r>
              <a:rPr lang="zh-CN" altLang="en-US"/>
              <a:t>是一个实现模型，使用一系列</a:t>
            </a:r>
            <a:r>
              <a:rPr lang="en-US" altLang="zh-CN"/>
              <a:t>Vector</a:t>
            </a:r>
            <a:r>
              <a:rPr lang="zh-CN" altLang="en-US"/>
              <a:t>对象实现表单元数据的填充。它的构造函数和常用方法为：</a:t>
            </a:r>
          </a:p>
          <a:p>
            <a:pPr eaLnBrk="1" hangingPunct="1">
              <a:spcBef>
                <a:spcPct val="50000"/>
              </a:spcBef>
            </a:pPr>
            <a:r>
              <a:rPr lang="zh-CN" altLang="en-US"/>
              <a:t>        </a:t>
            </a:r>
            <a:r>
              <a:rPr lang="en-US" altLang="zh-CN"/>
              <a:t>public DefaultTableModel()</a:t>
            </a:r>
          </a:p>
          <a:p>
            <a:pPr eaLnBrk="1" hangingPunct="1">
              <a:spcBef>
                <a:spcPct val="50000"/>
              </a:spcBef>
            </a:pPr>
            <a:r>
              <a:rPr lang="en-US" altLang="zh-CN"/>
              <a:t>       </a:t>
            </a:r>
            <a:r>
              <a:rPr lang="zh-CN" altLang="en-US"/>
              <a:t>构造函数。</a:t>
            </a:r>
          </a:p>
        </p:txBody>
      </p:sp>
    </p:spTree>
  </p:cSld>
  <p:clrMapOvr>
    <a:masterClrMapping/>
  </p:clrMapOvr>
  <p:transition>
    <p:zoom/>
  </p:transition>
</p:sld>
</file>

<file path=ppt/slides/slide4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3506" name="Text Box 2"/>
          <p:cNvSpPr txBox="1">
            <a:spLocks noChangeArrowheads="1"/>
          </p:cNvSpPr>
          <p:nvPr/>
        </p:nvSpPr>
        <p:spPr bwMode="auto">
          <a:xfrm>
            <a:off x="381000" y="679450"/>
            <a:ext cx="8534400"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pPr>
            <a:r>
              <a:rPr lang="en-US" altLang="zh-CN"/>
              <a:t>        public void addColumn(Object columnName) </a:t>
            </a:r>
          </a:p>
          <a:p>
            <a:pPr eaLnBrk="1" hangingPunct="1">
              <a:lnSpc>
                <a:spcPct val="110000"/>
              </a:lnSpc>
              <a:spcBef>
                <a:spcPct val="50000"/>
              </a:spcBef>
            </a:pPr>
            <a:r>
              <a:rPr lang="en-US" altLang="zh-CN"/>
              <a:t>        </a:t>
            </a:r>
            <a:r>
              <a:rPr lang="zh-CN" altLang="en-US"/>
              <a:t>添加一列标题。 </a:t>
            </a:r>
          </a:p>
          <a:p>
            <a:pPr eaLnBrk="1" hangingPunct="1">
              <a:lnSpc>
                <a:spcPct val="110000"/>
              </a:lnSpc>
              <a:spcBef>
                <a:spcPct val="50000"/>
              </a:spcBef>
            </a:pPr>
            <a:r>
              <a:rPr lang="zh-CN" altLang="en-US"/>
              <a:t>         </a:t>
            </a:r>
            <a:r>
              <a:rPr lang="en-US" altLang="zh-CN"/>
              <a:t>public void addRow(Vector rowData) </a:t>
            </a:r>
          </a:p>
          <a:p>
            <a:pPr eaLnBrk="1" hangingPunct="1">
              <a:lnSpc>
                <a:spcPct val="110000"/>
              </a:lnSpc>
              <a:spcBef>
                <a:spcPct val="50000"/>
              </a:spcBef>
            </a:pPr>
            <a:r>
              <a:rPr lang="en-US" altLang="zh-CN"/>
              <a:t>        </a:t>
            </a:r>
            <a:r>
              <a:rPr lang="zh-CN" altLang="en-US"/>
              <a:t>在模型对象的末尾添加一行</a:t>
            </a:r>
            <a:r>
              <a:rPr lang="en-US" altLang="zh-CN"/>
              <a:t>Vector</a:t>
            </a:r>
            <a:r>
              <a:rPr lang="zh-CN" altLang="en-US"/>
              <a:t>对象的数据。</a:t>
            </a:r>
          </a:p>
          <a:p>
            <a:pPr eaLnBrk="1" hangingPunct="1">
              <a:lnSpc>
                <a:spcPct val="110000"/>
              </a:lnSpc>
              <a:spcBef>
                <a:spcPct val="50000"/>
              </a:spcBef>
            </a:pPr>
            <a:r>
              <a:rPr lang="zh-CN" altLang="en-US"/>
              <a:t>        构造</a:t>
            </a:r>
            <a:r>
              <a:rPr lang="en-US" altLang="zh-CN"/>
              <a:t>Jtable</a:t>
            </a:r>
            <a:r>
              <a:rPr lang="zh-CN" altLang="en-US"/>
              <a:t>对象的步骤如下：</a:t>
            </a:r>
          </a:p>
          <a:p>
            <a:pPr eaLnBrk="1" hangingPunct="1">
              <a:lnSpc>
                <a:spcPct val="110000"/>
              </a:lnSpc>
              <a:spcBef>
                <a:spcPct val="50000"/>
              </a:spcBef>
            </a:pPr>
            <a:r>
              <a:rPr lang="zh-CN" altLang="en-US"/>
              <a:t>        </a:t>
            </a:r>
            <a:r>
              <a:rPr lang="en-US" altLang="zh-CN"/>
              <a:t>(1) </a:t>
            </a:r>
            <a:r>
              <a:rPr lang="zh-CN" altLang="en-US"/>
              <a:t>构造一个空</a:t>
            </a:r>
            <a:r>
              <a:rPr lang="en-US" altLang="zh-CN"/>
              <a:t>JTable</a:t>
            </a:r>
            <a:r>
              <a:rPr lang="zh-CN" altLang="en-US"/>
              <a:t>对象。</a:t>
            </a:r>
          </a:p>
          <a:p>
            <a:pPr eaLnBrk="1" hangingPunct="1">
              <a:lnSpc>
                <a:spcPct val="110000"/>
              </a:lnSpc>
              <a:spcBef>
                <a:spcPct val="50000"/>
              </a:spcBef>
            </a:pPr>
            <a:r>
              <a:rPr lang="zh-CN" altLang="en-US"/>
              <a:t>	  </a:t>
            </a:r>
            <a:r>
              <a:rPr lang="en-US" altLang="zh-CN"/>
              <a:t>JTable tblInf = new JTable();</a:t>
            </a:r>
          </a:p>
          <a:p>
            <a:pPr eaLnBrk="1" hangingPunct="1">
              <a:lnSpc>
                <a:spcPct val="110000"/>
              </a:lnSpc>
              <a:spcBef>
                <a:spcPct val="50000"/>
              </a:spcBef>
            </a:pPr>
            <a:r>
              <a:rPr lang="en-US" altLang="zh-CN"/>
              <a:t>        (2) </a:t>
            </a:r>
            <a:r>
              <a:rPr lang="zh-CN" altLang="en-US"/>
              <a:t>构造</a:t>
            </a:r>
            <a:r>
              <a:rPr lang="en-US" altLang="zh-CN"/>
              <a:t>DefaultTableModel</a:t>
            </a:r>
            <a:r>
              <a:rPr lang="zh-CN" altLang="en-US"/>
              <a:t>对象，用</a:t>
            </a:r>
            <a:r>
              <a:rPr lang="en-US" altLang="zh-CN"/>
              <a:t>setModel</a:t>
            </a:r>
            <a:r>
              <a:rPr lang="zh-CN" altLang="en-US"/>
              <a:t>方法将此对象绑定到</a:t>
            </a:r>
            <a:r>
              <a:rPr lang="en-US" altLang="zh-CN"/>
              <a:t>JTable</a:t>
            </a:r>
            <a:r>
              <a:rPr lang="zh-CN" altLang="en-US"/>
              <a:t>上。</a:t>
            </a:r>
          </a:p>
          <a:p>
            <a:pPr eaLnBrk="1" hangingPunct="1">
              <a:lnSpc>
                <a:spcPct val="110000"/>
              </a:lnSpc>
              <a:spcBef>
                <a:spcPct val="50000"/>
              </a:spcBef>
            </a:pPr>
            <a:r>
              <a:rPr lang="zh-CN" altLang="en-US"/>
              <a:t>         </a:t>
            </a:r>
            <a:r>
              <a:rPr lang="en-US" altLang="zh-CN"/>
              <a:t>DefaultTableModel dtm = new DefaultTableModel();</a:t>
            </a:r>
          </a:p>
        </p:txBody>
      </p:sp>
    </p:spTree>
  </p:cSld>
  <p:clrMapOvr>
    <a:masterClrMapping/>
  </p:clrMapOvr>
  <p:transition>
    <p:zoom/>
  </p:transition>
</p:sld>
</file>

<file path=ppt/slides/slide4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4530" name="Text Box 2"/>
          <p:cNvSpPr txBox="1">
            <a:spLocks noChangeArrowheads="1"/>
          </p:cNvSpPr>
          <p:nvPr/>
        </p:nvSpPr>
        <p:spPr bwMode="auto">
          <a:xfrm>
            <a:off x="304800" y="685800"/>
            <a:ext cx="8610600"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(3) </a:t>
            </a:r>
            <a:r>
              <a:rPr lang="zh-CN" altLang="en-US"/>
              <a:t>具体实现</a:t>
            </a:r>
            <a:r>
              <a:rPr lang="en-US" altLang="zh-CN"/>
              <a:t>DefaultTableModel</a:t>
            </a:r>
            <a:r>
              <a:rPr lang="zh-CN" altLang="en-US"/>
              <a:t>对象</a:t>
            </a:r>
            <a:r>
              <a:rPr lang="en-US" altLang="zh-CN"/>
              <a:t>(addColomn</a:t>
            </a:r>
            <a:r>
              <a:rPr lang="zh-CN" altLang="en-US"/>
              <a:t>方法实现列标题设置，</a:t>
            </a:r>
            <a:r>
              <a:rPr lang="en-US" altLang="zh-CN"/>
              <a:t>addRow</a:t>
            </a:r>
            <a:r>
              <a:rPr lang="zh-CN" altLang="en-US"/>
              <a:t>方法实现数据行添加</a:t>
            </a:r>
            <a:r>
              <a:rPr lang="en-US" altLang="zh-CN"/>
              <a:t>)</a:t>
            </a:r>
            <a:r>
              <a:rPr lang="zh-CN" altLang="en-US"/>
              <a:t>。</a:t>
            </a:r>
          </a:p>
          <a:p>
            <a:pPr eaLnBrk="1" hangingPunct="1">
              <a:spcBef>
                <a:spcPct val="50000"/>
              </a:spcBef>
            </a:pPr>
            <a:r>
              <a:rPr lang="zh-CN" altLang="en-US"/>
              <a:t>        ① 初始化</a:t>
            </a:r>
            <a:r>
              <a:rPr lang="en-US" altLang="zh-CN"/>
              <a:t>Vector</a:t>
            </a:r>
            <a:r>
              <a:rPr lang="zh-CN" altLang="en-US"/>
              <a:t>列表，添加列标题。</a:t>
            </a:r>
          </a:p>
          <a:p>
            <a:pPr eaLnBrk="1" hangingPunct="1">
              <a:spcBef>
                <a:spcPct val="50000"/>
              </a:spcBef>
            </a:pPr>
            <a:r>
              <a:rPr lang="zh-CN" altLang="en-US"/>
              <a:t>	    </a:t>
            </a:r>
            <a:r>
              <a:rPr lang="en-US" altLang="zh-CN"/>
              <a:t>Vector vCdata = new Vector();</a:t>
            </a:r>
          </a:p>
          <a:p>
            <a:pPr eaLnBrk="1" hangingPunct="1">
              <a:spcBef>
                <a:spcPct val="50000"/>
              </a:spcBef>
            </a:pPr>
            <a:r>
              <a:rPr lang="en-US" altLang="zh-CN"/>
              <a:t>	    vCdata.add("</a:t>
            </a:r>
            <a:r>
              <a:rPr lang="zh-CN" altLang="en-US"/>
              <a:t>姓名</a:t>
            </a:r>
            <a:r>
              <a:rPr lang="en-US" altLang="zh-CN"/>
              <a:t>");</a:t>
            </a:r>
          </a:p>
          <a:p>
            <a:pPr eaLnBrk="1" hangingPunct="1">
              <a:spcBef>
                <a:spcPct val="50000"/>
              </a:spcBef>
            </a:pPr>
            <a:r>
              <a:rPr lang="en-US" altLang="zh-CN"/>
              <a:t>	    vCdata.add("</a:t>
            </a:r>
            <a:r>
              <a:rPr lang="zh-CN" altLang="en-US"/>
              <a:t>身份证号</a:t>
            </a:r>
            <a:r>
              <a:rPr lang="en-US" altLang="zh-CN"/>
              <a:t>");</a:t>
            </a:r>
          </a:p>
          <a:p>
            <a:pPr eaLnBrk="1" hangingPunct="1">
              <a:spcBef>
                <a:spcPct val="50000"/>
              </a:spcBef>
            </a:pPr>
            <a:r>
              <a:rPr lang="en-US" altLang="zh-CN"/>
              <a:t>	    vCdata.add("</a:t>
            </a:r>
            <a:r>
              <a:rPr lang="zh-CN" altLang="en-US"/>
              <a:t>性别</a:t>
            </a:r>
            <a:r>
              <a:rPr lang="en-US" altLang="zh-CN"/>
              <a:t>");</a:t>
            </a:r>
          </a:p>
          <a:p>
            <a:pPr eaLnBrk="1" hangingPunct="1">
              <a:spcBef>
                <a:spcPct val="50000"/>
              </a:spcBef>
            </a:pPr>
            <a:r>
              <a:rPr lang="en-US" altLang="zh-CN"/>
              <a:t>	    tblInf.setModel(dtm);</a:t>
            </a:r>
          </a:p>
          <a:p>
            <a:pPr eaLnBrk="1" hangingPunct="1">
              <a:spcBef>
                <a:spcPct val="50000"/>
              </a:spcBef>
            </a:pPr>
            <a:r>
              <a:rPr lang="en-US" altLang="zh-CN"/>
              <a:t>	    for (int i=0; i&lt;vCdata.size(); i++)</a:t>
            </a:r>
          </a:p>
          <a:p>
            <a:pPr eaLnBrk="1" hangingPunct="1">
              <a:spcBef>
                <a:spcPct val="50000"/>
              </a:spcBef>
            </a:pPr>
            <a:r>
              <a:rPr lang="en-US" altLang="zh-CN"/>
              <a:t>	    dtm.addColumn((String)vCdata.elementAt(i));</a:t>
            </a:r>
          </a:p>
        </p:txBody>
      </p:sp>
    </p:spTree>
  </p:cSld>
  <p:clrMapOvr>
    <a:masterClrMapping/>
  </p:clrMapOvr>
  <p:transition>
    <p:zoom/>
  </p:transition>
</p:sld>
</file>

<file path=ppt/slides/slide4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5554" name="Text Box 2"/>
          <p:cNvSpPr txBox="1">
            <a:spLocks noChangeArrowheads="1"/>
          </p:cNvSpPr>
          <p:nvPr/>
        </p:nvSpPr>
        <p:spPr bwMode="auto">
          <a:xfrm>
            <a:off x="381000" y="685800"/>
            <a:ext cx="8534400"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pPr>
            <a:r>
              <a:rPr lang="en-US" altLang="zh-CN"/>
              <a:t>        ② </a:t>
            </a:r>
            <a:r>
              <a:rPr lang="zh-CN" altLang="en-US"/>
              <a:t>初始化</a:t>
            </a:r>
            <a:r>
              <a:rPr lang="en-US" altLang="zh-CN"/>
              <a:t>Vector</a:t>
            </a:r>
            <a:r>
              <a:rPr lang="zh-CN" altLang="en-US"/>
              <a:t>列表，添加行数据。</a:t>
            </a:r>
          </a:p>
          <a:p>
            <a:pPr eaLnBrk="1" hangingPunct="1">
              <a:lnSpc>
                <a:spcPct val="110000"/>
              </a:lnSpc>
              <a:spcBef>
                <a:spcPct val="50000"/>
              </a:spcBef>
            </a:pPr>
            <a:r>
              <a:rPr lang="zh-CN" altLang="en-US"/>
              <a:t>	    </a:t>
            </a:r>
            <a:r>
              <a:rPr lang="en-US" altLang="zh-CN"/>
              <a:t>Vector vRdata = new Vector();</a:t>
            </a:r>
          </a:p>
          <a:p>
            <a:pPr eaLnBrk="1" hangingPunct="1">
              <a:lnSpc>
                <a:spcPct val="110000"/>
              </a:lnSpc>
              <a:spcBef>
                <a:spcPct val="50000"/>
              </a:spcBef>
            </a:pPr>
            <a:r>
              <a:rPr lang="en-US" altLang="zh-CN"/>
              <a:t>	    vRdata.add("</a:t>
            </a:r>
            <a:r>
              <a:rPr lang="zh-CN" altLang="en-US"/>
              <a:t>王飞</a:t>
            </a:r>
            <a:r>
              <a:rPr lang="en-US" altLang="zh-CN"/>
              <a:t>");</a:t>
            </a:r>
          </a:p>
          <a:p>
            <a:pPr eaLnBrk="1" hangingPunct="1">
              <a:lnSpc>
                <a:spcPct val="110000"/>
              </a:lnSpc>
              <a:spcBef>
                <a:spcPct val="50000"/>
              </a:spcBef>
            </a:pPr>
            <a:r>
              <a:rPr lang="en-US" altLang="zh-CN"/>
              <a:t>	    vRdata.add("111122197904290902");</a:t>
            </a:r>
          </a:p>
          <a:p>
            <a:pPr eaLnBrk="1" hangingPunct="1">
              <a:lnSpc>
                <a:spcPct val="110000"/>
              </a:lnSpc>
              <a:spcBef>
                <a:spcPct val="50000"/>
              </a:spcBef>
            </a:pPr>
            <a:r>
              <a:rPr lang="en-US" altLang="zh-CN"/>
              <a:t>	    vRdata.add("</a:t>
            </a:r>
            <a:r>
              <a:rPr lang="zh-CN" altLang="en-US"/>
              <a:t>男</a:t>
            </a:r>
            <a:r>
              <a:rPr lang="en-US" altLang="zh-CN"/>
              <a:t>");</a:t>
            </a:r>
          </a:p>
          <a:p>
            <a:pPr eaLnBrk="1" hangingPunct="1">
              <a:lnSpc>
                <a:spcPct val="110000"/>
              </a:lnSpc>
              <a:spcBef>
                <a:spcPct val="50000"/>
              </a:spcBef>
            </a:pPr>
            <a:r>
              <a:rPr lang="en-US" altLang="zh-CN"/>
              <a:t>	    dtm.addRow(vRdata);</a:t>
            </a:r>
          </a:p>
          <a:p>
            <a:pPr eaLnBrk="1" hangingPunct="1">
              <a:lnSpc>
                <a:spcPct val="110000"/>
              </a:lnSpc>
              <a:spcBef>
                <a:spcPct val="50000"/>
              </a:spcBef>
            </a:pPr>
            <a:r>
              <a:rPr lang="en-US" altLang="zh-CN"/>
              <a:t>        ③ JTable</a:t>
            </a:r>
            <a:r>
              <a:rPr lang="zh-CN" altLang="en-US"/>
              <a:t>没有内嵌滚动功能，将之放入</a:t>
            </a:r>
            <a:r>
              <a:rPr lang="en-US" altLang="zh-CN"/>
              <a:t>JScrollPane</a:t>
            </a:r>
            <a:r>
              <a:rPr lang="zh-CN" altLang="en-US"/>
              <a:t>对象中并进行显示。</a:t>
            </a:r>
          </a:p>
          <a:p>
            <a:pPr eaLnBrk="1" hangingPunct="1">
              <a:lnSpc>
                <a:spcPct val="110000"/>
              </a:lnSpc>
              <a:spcBef>
                <a:spcPct val="50000"/>
              </a:spcBef>
            </a:pPr>
            <a:r>
              <a:rPr lang="zh-CN" altLang="en-US"/>
              <a:t>	    </a:t>
            </a:r>
            <a:r>
              <a:rPr lang="en-US" altLang="zh-CN"/>
              <a:t>JScrollPane s = new JScrollPane(tblInf);</a:t>
            </a:r>
          </a:p>
          <a:p>
            <a:pPr eaLnBrk="1" hangingPunct="1">
              <a:lnSpc>
                <a:spcPct val="110000"/>
              </a:lnSpc>
              <a:spcBef>
                <a:spcPct val="50000"/>
              </a:spcBef>
            </a:pPr>
            <a:r>
              <a:rPr lang="en-US" altLang="zh-CN"/>
              <a:t>	    getContentPane().add(s,BorderLayout.CENTER);</a:t>
            </a:r>
          </a:p>
        </p:txBody>
      </p:sp>
    </p:spTree>
  </p:cSld>
  <p:clrMapOvr>
    <a:masterClrMapping/>
  </p:clrMapOvr>
  <p:transition>
    <p:zoom/>
  </p:transition>
</p:sld>
</file>

<file path=ppt/slides/slide4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6578" name="Text Box 2"/>
          <p:cNvSpPr txBox="1">
            <a:spLocks noChangeArrowheads="1"/>
          </p:cNvSpPr>
          <p:nvPr/>
        </p:nvSpPr>
        <p:spPr bwMode="auto">
          <a:xfrm>
            <a:off x="304800" y="739775"/>
            <a:ext cx="86106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6.3.3  Jtree</a:t>
            </a:r>
          </a:p>
          <a:p>
            <a:pPr eaLnBrk="1" hangingPunct="1">
              <a:lnSpc>
                <a:spcPct val="150000"/>
              </a:lnSpc>
              <a:spcBef>
                <a:spcPct val="50000"/>
              </a:spcBef>
            </a:pPr>
            <a:r>
              <a:rPr lang="en-US" altLang="zh-CN"/>
              <a:t>        JTree</a:t>
            </a:r>
            <a:r>
              <a:rPr lang="zh-CN" altLang="en-US"/>
              <a:t>控件用于显示一系列分层数据，即树状显示。它的构造函数和常用方法为：</a:t>
            </a:r>
          </a:p>
          <a:p>
            <a:pPr eaLnBrk="1" hangingPunct="1">
              <a:lnSpc>
                <a:spcPct val="150000"/>
              </a:lnSpc>
              <a:spcBef>
                <a:spcPct val="50000"/>
              </a:spcBef>
            </a:pPr>
            <a:r>
              <a:rPr lang="zh-CN" altLang="en-US"/>
              <a:t>         </a:t>
            </a:r>
            <a:r>
              <a:rPr lang="en-US" altLang="zh-CN"/>
              <a:t>public void setModel(TreeModel newModel) </a:t>
            </a:r>
          </a:p>
          <a:p>
            <a:pPr eaLnBrk="1" hangingPunct="1">
              <a:lnSpc>
                <a:spcPct val="150000"/>
              </a:lnSpc>
              <a:spcBef>
                <a:spcPct val="50000"/>
              </a:spcBef>
            </a:pPr>
            <a:r>
              <a:rPr lang="en-US" altLang="zh-CN"/>
              <a:t>        </a:t>
            </a:r>
            <a:r>
              <a:rPr lang="zh-CN" altLang="en-US"/>
              <a:t>设置提供数据的</a:t>
            </a:r>
            <a:r>
              <a:rPr lang="en-US" altLang="zh-CN"/>
              <a:t>TreeModel</a:t>
            </a:r>
            <a:r>
              <a:rPr lang="zh-CN" altLang="en-US"/>
              <a:t>模型。</a:t>
            </a:r>
            <a:r>
              <a:rPr lang="en-US" altLang="zh-CN"/>
              <a:t>TreeModel</a:t>
            </a:r>
            <a:r>
              <a:rPr lang="zh-CN" altLang="en-US"/>
              <a:t>是一个接口，接口内实现的类为</a:t>
            </a:r>
            <a:r>
              <a:rPr lang="en-US" altLang="zh-CN"/>
              <a:t>DefaultTreeModel</a:t>
            </a:r>
            <a:r>
              <a:rPr lang="zh-CN" altLang="en-US"/>
              <a:t>类，</a:t>
            </a:r>
            <a:r>
              <a:rPr lang="en-US" altLang="zh-CN"/>
              <a:t>DefaultTreeModel</a:t>
            </a:r>
            <a:r>
              <a:rPr lang="zh-CN" altLang="en-US"/>
              <a:t>是一个使用</a:t>
            </a:r>
            <a:r>
              <a:rPr lang="en-US" altLang="zh-CN"/>
              <a:t>TreeNodes</a:t>
            </a:r>
            <a:r>
              <a:rPr lang="zh-CN" altLang="en-US"/>
              <a:t>的简单树数据模型，下面给出它的构造函数。</a:t>
            </a:r>
          </a:p>
          <a:p>
            <a:pPr eaLnBrk="1" hangingPunct="1">
              <a:lnSpc>
                <a:spcPct val="150000"/>
              </a:lnSpc>
              <a:spcBef>
                <a:spcPct val="50000"/>
              </a:spcBef>
            </a:pPr>
            <a:r>
              <a:rPr lang="zh-CN" altLang="en-US"/>
              <a:t>         </a:t>
            </a:r>
            <a:r>
              <a:rPr lang="en-US" altLang="zh-CN"/>
              <a:t>public DefaultTreeModel(TreeNode root) </a:t>
            </a:r>
          </a:p>
        </p:txBody>
      </p:sp>
    </p:spTree>
  </p:cSld>
  <p:clrMapOvr>
    <a:masterClrMapping/>
  </p:clrMapOvr>
  <p:transition>
    <p:zoom/>
  </p:transition>
</p:sld>
</file>

<file path=ppt/slides/slide4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7602" name="Text Box 2"/>
          <p:cNvSpPr txBox="1">
            <a:spLocks noChangeArrowheads="1"/>
          </p:cNvSpPr>
          <p:nvPr/>
        </p:nvSpPr>
        <p:spPr bwMode="auto">
          <a:xfrm>
            <a:off x="228600" y="533400"/>
            <a:ext cx="8686800" cy="582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pPr>
            <a:r>
              <a:rPr lang="en-US" altLang="zh-CN"/>
              <a:t>         </a:t>
            </a:r>
            <a:r>
              <a:rPr lang="zh-CN" altLang="en-US"/>
              <a:t>创建根结点为</a:t>
            </a:r>
            <a:r>
              <a:rPr lang="en-US" altLang="zh-CN"/>
              <a:t>root</a:t>
            </a:r>
            <a:r>
              <a:rPr lang="zh-CN" altLang="en-US"/>
              <a:t>的树，其中每个结点都可以有子结点。</a:t>
            </a:r>
            <a:r>
              <a:rPr lang="en-US" altLang="zh-CN"/>
              <a:t>TreeNode</a:t>
            </a:r>
            <a:r>
              <a:rPr lang="zh-CN" altLang="en-US"/>
              <a:t>是一个接口，它包含一个</a:t>
            </a:r>
            <a:r>
              <a:rPr lang="en-US" altLang="zh-CN"/>
              <a:t>DefaultTreeNode</a:t>
            </a:r>
            <a:r>
              <a:rPr lang="zh-CN" altLang="en-US"/>
              <a:t>类，</a:t>
            </a:r>
            <a:r>
              <a:rPr lang="en-US" altLang="zh-CN"/>
              <a:t>DefaultTreeNode</a:t>
            </a:r>
            <a:r>
              <a:rPr lang="zh-CN" altLang="en-US"/>
              <a:t>类表达了一个树型数据结构中具有一般意义的结点。每个树结点至多有一个父结点，</a:t>
            </a:r>
            <a:r>
              <a:rPr lang="en-US" altLang="zh-CN"/>
              <a:t>0</a:t>
            </a:r>
            <a:r>
              <a:rPr lang="zh-CN" altLang="en-US"/>
              <a:t>个或多个子结点。其构造函数为：</a:t>
            </a:r>
          </a:p>
          <a:p>
            <a:pPr eaLnBrk="1" hangingPunct="1">
              <a:lnSpc>
                <a:spcPct val="110000"/>
              </a:lnSpc>
              <a:spcBef>
                <a:spcPct val="50000"/>
              </a:spcBef>
            </a:pPr>
            <a:r>
              <a:rPr lang="zh-CN" altLang="en-US"/>
              <a:t>        </a:t>
            </a:r>
            <a:r>
              <a:rPr lang="en-US" altLang="zh-CN"/>
              <a:t>public DefaultMutableTreeNode(Object userObject) </a:t>
            </a:r>
          </a:p>
          <a:p>
            <a:pPr eaLnBrk="1" hangingPunct="1">
              <a:lnSpc>
                <a:spcPct val="110000"/>
              </a:lnSpc>
              <a:spcBef>
                <a:spcPct val="50000"/>
              </a:spcBef>
            </a:pPr>
            <a:r>
              <a:rPr lang="en-US" altLang="zh-CN"/>
              <a:t>        </a:t>
            </a:r>
            <a:r>
              <a:rPr lang="zh-CN" altLang="en-US"/>
              <a:t>创建一个无父结点、无子结点的树结点。例如</a:t>
            </a:r>
          </a:p>
          <a:p>
            <a:pPr eaLnBrk="1" hangingPunct="1">
              <a:lnSpc>
                <a:spcPct val="110000"/>
              </a:lnSpc>
              <a:spcBef>
                <a:spcPct val="50000"/>
              </a:spcBef>
            </a:pPr>
            <a:r>
              <a:rPr lang="zh-CN" altLang="en-US"/>
              <a:t>         </a:t>
            </a:r>
            <a:r>
              <a:rPr lang="en-US" altLang="zh-CN"/>
              <a:t>public DefaultMutableTreeNode f = new DefaultMutableTreeNode("</a:t>
            </a:r>
            <a:r>
              <a:rPr lang="zh-CN" altLang="en-US"/>
              <a:t>个人信息</a:t>
            </a:r>
            <a:r>
              <a:rPr lang="en-US" altLang="zh-CN"/>
              <a:t>");</a:t>
            </a:r>
          </a:p>
          <a:p>
            <a:pPr eaLnBrk="1" hangingPunct="1">
              <a:lnSpc>
                <a:spcPct val="110000"/>
              </a:lnSpc>
              <a:spcBef>
                <a:spcPct val="50000"/>
              </a:spcBef>
            </a:pPr>
            <a:r>
              <a:rPr lang="en-US" altLang="zh-CN"/>
              <a:t>         public add(MutableTreeNode newChild) </a:t>
            </a:r>
          </a:p>
          <a:p>
            <a:pPr eaLnBrk="1" hangingPunct="1">
              <a:lnSpc>
                <a:spcPct val="110000"/>
              </a:lnSpc>
              <a:spcBef>
                <a:spcPct val="50000"/>
              </a:spcBef>
            </a:pPr>
            <a:r>
              <a:rPr lang="en-US" altLang="zh-CN"/>
              <a:t>        </a:t>
            </a:r>
            <a:r>
              <a:rPr lang="zh-CN" altLang="en-US"/>
              <a:t>将</a:t>
            </a:r>
            <a:r>
              <a:rPr lang="en-US" altLang="zh-CN"/>
              <a:t>newChild</a:t>
            </a:r>
            <a:r>
              <a:rPr lang="zh-CN" altLang="en-US"/>
              <a:t>结点添加到树结点的末尾，使之称为当前结点的子结点。</a:t>
            </a:r>
          </a:p>
        </p:txBody>
      </p:sp>
    </p:spTree>
  </p:cSld>
  <p:clrMapOvr>
    <a:masterClrMapping/>
  </p:clrMapOvr>
  <p:transition>
    <p:zoom/>
  </p:transition>
</p:sld>
</file>

<file path=ppt/slides/slide4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8626" name="Text Box 2"/>
          <p:cNvSpPr txBox="1">
            <a:spLocks noChangeArrowheads="1"/>
          </p:cNvSpPr>
          <p:nvPr/>
        </p:nvSpPr>
        <p:spPr bwMode="auto">
          <a:xfrm>
            <a:off x="381000" y="762000"/>
            <a:ext cx="85344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创建树结构的步骤如下：</a:t>
            </a:r>
          </a:p>
          <a:p>
            <a:pPr eaLnBrk="1" hangingPunct="1">
              <a:lnSpc>
                <a:spcPct val="150000"/>
              </a:lnSpc>
              <a:spcBef>
                <a:spcPct val="50000"/>
              </a:spcBef>
            </a:pPr>
            <a:r>
              <a:rPr lang="zh-CN" altLang="en-US"/>
              <a:t>        </a:t>
            </a:r>
            <a:r>
              <a:rPr lang="en-US" altLang="zh-CN"/>
              <a:t>(1) </a:t>
            </a:r>
            <a:r>
              <a:rPr lang="zh-CN" altLang="en-US"/>
              <a:t>构建</a:t>
            </a:r>
            <a:r>
              <a:rPr lang="en-US" altLang="zh-CN"/>
              <a:t>JTree</a:t>
            </a:r>
            <a:r>
              <a:rPr lang="zh-CN" altLang="en-US"/>
              <a:t>对象。</a:t>
            </a:r>
          </a:p>
          <a:p>
            <a:pPr eaLnBrk="1" hangingPunct="1">
              <a:lnSpc>
                <a:spcPct val="150000"/>
              </a:lnSpc>
              <a:spcBef>
                <a:spcPct val="50000"/>
              </a:spcBef>
            </a:pPr>
            <a:r>
              <a:rPr lang="zh-CN" altLang="en-US"/>
              <a:t>	   </a:t>
            </a:r>
            <a:r>
              <a:rPr lang="en-US" altLang="zh-CN"/>
              <a:t>JTree tree = new JTree();</a:t>
            </a:r>
          </a:p>
          <a:p>
            <a:pPr eaLnBrk="1" hangingPunct="1">
              <a:lnSpc>
                <a:spcPct val="150000"/>
              </a:lnSpc>
              <a:spcBef>
                <a:spcPct val="50000"/>
              </a:spcBef>
            </a:pPr>
            <a:r>
              <a:rPr lang="en-US" altLang="zh-CN"/>
              <a:t>         (2) </a:t>
            </a:r>
            <a:r>
              <a:rPr lang="zh-CN" altLang="en-US"/>
              <a:t>构造</a:t>
            </a:r>
            <a:r>
              <a:rPr lang="en-US" altLang="zh-CN"/>
              <a:t>DefaultMutableTreeModel</a:t>
            </a:r>
            <a:r>
              <a:rPr lang="zh-CN" altLang="en-US"/>
              <a:t>对象，使用</a:t>
            </a:r>
            <a:r>
              <a:rPr lang="en-US" altLang="zh-CN"/>
              <a:t>SetModel</a:t>
            </a:r>
            <a:r>
              <a:rPr lang="zh-CN" altLang="en-US"/>
              <a:t>方法将</a:t>
            </a:r>
            <a:r>
              <a:rPr lang="en-US" altLang="zh-CN"/>
              <a:t>DefaultMutableTreeModel</a:t>
            </a:r>
            <a:r>
              <a:rPr lang="zh-CN" altLang="en-US"/>
              <a:t>对象绑定到</a:t>
            </a:r>
            <a:r>
              <a:rPr lang="en-US" altLang="zh-CN"/>
              <a:t>Jtree</a:t>
            </a:r>
            <a:r>
              <a:rPr lang="zh-CN" altLang="en-US"/>
              <a:t>对象。</a:t>
            </a:r>
          </a:p>
          <a:p>
            <a:pPr eaLnBrk="1" hangingPunct="1">
              <a:lnSpc>
                <a:spcPct val="150000"/>
              </a:lnSpc>
              <a:spcBef>
                <a:spcPct val="50000"/>
              </a:spcBef>
            </a:pPr>
            <a:r>
              <a:rPr lang="zh-CN" altLang="en-US"/>
              <a:t>	    </a:t>
            </a:r>
            <a:r>
              <a:rPr lang="en-US" altLang="zh-CN"/>
              <a:t>tree.setModel(new DefaultTreeModel(root));</a:t>
            </a:r>
          </a:p>
        </p:txBody>
      </p:sp>
    </p:spTree>
  </p:cSld>
  <p:clrMapOvr>
    <a:masterClrMapping/>
  </p:clrMapOvr>
  <p:transition>
    <p:zoom/>
  </p:transition>
</p:sld>
</file>

<file path=ppt/slides/slide4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9650" name="Text Box 2"/>
          <p:cNvSpPr txBox="1">
            <a:spLocks noChangeArrowheads="1"/>
          </p:cNvSpPr>
          <p:nvPr/>
        </p:nvSpPr>
        <p:spPr bwMode="auto">
          <a:xfrm>
            <a:off x="457200" y="639763"/>
            <a:ext cx="8458200" cy="553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50000"/>
              </a:spcBef>
            </a:pPr>
            <a:r>
              <a:rPr lang="en-US" altLang="zh-CN"/>
              <a:t>(3) </a:t>
            </a:r>
            <a:r>
              <a:rPr lang="zh-CN" altLang="en-US"/>
              <a:t>构造树。</a:t>
            </a:r>
          </a:p>
          <a:p>
            <a:pPr eaLnBrk="1" hangingPunct="1">
              <a:lnSpc>
                <a:spcPct val="90000"/>
              </a:lnSpc>
              <a:spcBef>
                <a:spcPct val="50000"/>
              </a:spcBef>
            </a:pPr>
            <a:r>
              <a:rPr lang="zh-CN" altLang="en-US"/>
              <a:t>① 构造根结点。</a:t>
            </a:r>
          </a:p>
          <a:p>
            <a:pPr eaLnBrk="1" hangingPunct="1">
              <a:lnSpc>
                <a:spcPct val="90000"/>
              </a:lnSpc>
              <a:spcBef>
                <a:spcPct val="50000"/>
              </a:spcBef>
            </a:pPr>
            <a:r>
              <a:rPr lang="zh-CN" altLang="en-US"/>
              <a:t>      </a:t>
            </a:r>
            <a:r>
              <a:rPr lang="en-US" altLang="zh-CN"/>
              <a:t>DefaultMutableTreeNode root;</a:t>
            </a:r>
          </a:p>
          <a:p>
            <a:pPr eaLnBrk="1" hangingPunct="1">
              <a:lnSpc>
                <a:spcPct val="90000"/>
              </a:lnSpc>
              <a:spcBef>
                <a:spcPct val="50000"/>
              </a:spcBef>
            </a:pPr>
            <a:r>
              <a:rPr lang="en-US" altLang="zh-CN"/>
              <a:t>② </a:t>
            </a:r>
            <a:r>
              <a:rPr lang="zh-CN" altLang="en-US"/>
              <a:t>构造分支结点，添加到根结点。</a:t>
            </a:r>
          </a:p>
          <a:p>
            <a:pPr eaLnBrk="1" hangingPunct="1">
              <a:lnSpc>
                <a:spcPct val="90000"/>
              </a:lnSpc>
              <a:spcBef>
                <a:spcPct val="50000"/>
              </a:spcBef>
            </a:pPr>
            <a:r>
              <a:rPr lang="zh-CN" altLang="en-US"/>
              <a:t>     </a:t>
            </a:r>
            <a:r>
              <a:rPr lang="en-US" altLang="zh-CN"/>
              <a:t>DefaultMutableTreeNode NodeName, NodeNumber, NodeSex;</a:t>
            </a:r>
          </a:p>
          <a:p>
            <a:pPr eaLnBrk="1" hangingPunct="1">
              <a:lnSpc>
                <a:spcPct val="90000"/>
              </a:lnSpc>
              <a:spcBef>
                <a:spcPct val="50000"/>
              </a:spcBef>
            </a:pPr>
            <a:r>
              <a:rPr lang="en-US" altLang="zh-CN"/>
              <a:t>    NodeName = new DefaultMutableTreeNode("</a:t>
            </a:r>
            <a:r>
              <a:rPr lang="zh-CN" altLang="en-US"/>
              <a:t>姓名</a:t>
            </a:r>
            <a:r>
              <a:rPr lang="en-US" altLang="zh-CN"/>
              <a:t>");</a:t>
            </a:r>
          </a:p>
          <a:p>
            <a:pPr eaLnBrk="1" hangingPunct="1">
              <a:lnSpc>
                <a:spcPct val="90000"/>
              </a:lnSpc>
              <a:spcBef>
                <a:spcPct val="50000"/>
              </a:spcBef>
            </a:pPr>
            <a:r>
              <a:rPr lang="en-US" altLang="zh-CN"/>
              <a:t>    NodeNumber = new DefaultMutableTreeNode("</a:t>
            </a:r>
            <a:r>
              <a:rPr lang="zh-CN" altLang="en-US"/>
              <a:t>身份证号</a:t>
            </a:r>
            <a:r>
              <a:rPr lang="en-US" altLang="zh-CN"/>
              <a:t>");</a:t>
            </a:r>
          </a:p>
          <a:p>
            <a:pPr eaLnBrk="1" hangingPunct="1">
              <a:lnSpc>
                <a:spcPct val="90000"/>
              </a:lnSpc>
              <a:spcBef>
                <a:spcPct val="50000"/>
              </a:spcBef>
            </a:pPr>
            <a:r>
              <a:rPr lang="en-US" altLang="zh-CN"/>
              <a:t>    NodeSex = new DefaultMutableTreeNode("</a:t>
            </a:r>
            <a:r>
              <a:rPr lang="zh-CN" altLang="en-US"/>
              <a:t>性别</a:t>
            </a:r>
            <a:r>
              <a:rPr lang="en-US" altLang="zh-CN"/>
              <a:t>");</a:t>
            </a:r>
          </a:p>
          <a:p>
            <a:pPr eaLnBrk="1" hangingPunct="1">
              <a:lnSpc>
                <a:spcPct val="90000"/>
              </a:lnSpc>
              <a:spcBef>
                <a:spcPct val="50000"/>
              </a:spcBef>
            </a:pPr>
            <a:r>
              <a:rPr lang="en-US" altLang="zh-CN"/>
              <a:t>    root.add(NodeName);</a:t>
            </a:r>
          </a:p>
          <a:p>
            <a:pPr eaLnBrk="1" hangingPunct="1">
              <a:lnSpc>
                <a:spcPct val="90000"/>
              </a:lnSpc>
              <a:spcBef>
                <a:spcPct val="50000"/>
              </a:spcBef>
            </a:pPr>
            <a:r>
              <a:rPr lang="en-US" altLang="zh-CN"/>
              <a:t>    root.add(NodeNumber);</a:t>
            </a:r>
          </a:p>
          <a:p>
            <a:pPr eaLnBrk="1" hangingPunct="1">
              <a:lnSpc>
                <a:spcPct val="90000"/>
              </a:lnSpc>
              <a:spcBef>
                <a:spcPct val="50000"/>
              </a:spcBef>
            </a:pPr>
            <a:r>
              <a:rPr lang="en-US" altLang="zh-CN"/>
              <a:t>    root.add(NodeSex); </a:t>
            </a:r>
          </a:p>
        </p:txBody>
      </p:sp>
    </p:spTree>
  </p:cSld>
  <p:clrMapOvr>
    <a:masterClrMapping/>
  </p:clrMapOvr>
  <p:transition>
    <p:zoom/>
  </p:transition>
</p:sld>
</file>

<file path=ppt/slides/slide4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0674" name="Text Box 2"/>
          <p:cNvSpPr txBox="1">
            <a:spLocks noChangeArrowheads="1"/>
          </p:cNvSpPr>
          <p:nvPr/>
        </p:nvSpPr>
        <p:spPr bwMode="auto">
          <a:xfrm>
            <a:off x="457200" y="762000"/>
            <a:ext cx="8382000" cy="498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③ </a:t>
            </a:r>
            <a:r>
              <a:rPr lang="zh-CN" altLang="en-US"/>
              <a:t>添加叶子结点并添加到分支结点。</a:t>
            </a:r>
          </a:p>
          <a:p>
            <a:pPr eaLnBrk="1" hangingPunct="1">
              <a:lnSpc>
                <a:spcPct val="130000"/>
              </a:lnSpc>
              <a:spcBef>
                <a:spcPct val="50000"/>
              </a:spcBef>
            </a:pPr>
            <a:r>
              <a:rPr lang="zh-CN" altLang="en-US"/>
              <a:t>	   </a:t>
            </a:r>
            <a:r>
              <a:rPr lang="en-US" altLang="zh-CN"/>
              <a:t>leafName = new DefaultMutableTreeNode("</a:t>
            </a:r>
            <a:r>
              <a:rPr lang="zh-CN" altLang="en-US"/>
              <a:t>王飞</a:t>
            </a:r>
            <a:r>
              <a:rPr lang="en-US" altLang="zh-CN"/>
              <a:t>");</a:t>
            </a:r>
          </a:p>
          <a:p>
            <a:pPr eaLnBrk="1" hangingPunct="1">
              <a:lnSpc>
                <a:spcPct val="130000"/>
              </a:lnSpc>
              <a:spcBef>
                <a:spcPct val="50000"/>
              </a:spcBef>
            </a:pPr>
            <a:r>
              <a:rPr lang="en-US" altLang="zh-CN"/>
              <a:t>	   leafNumber = new DefaultMutableTreeNode("111122197904290902");</a:t>
            </a:r>
          </a:p>
          <a:p>
            <a:pPr eaLnBrk="1" hangingPunct="1">
              <a:lnSpc>
                <a:spcPct val="130000"/>
              </a:lnSpc>
              <a:spcBef>
                <a:spcPct val="50000"/>
              </a:spcBef>
            </a:pPr>
            <a:r>
              <a:rPr lang="en-US" altLang="zh-CN"/>
              <a:t>	   leafSex = new DefaultMutableTreeNode("</a:t>
            </a:r>
            <a:r>
              <a:rPr lang="zh-CN" altLang="en-US"/>
              <a:t>男</a:t>
            </a:r>
            <a:r>
              <a:rPr lang="en-US" altLang="zh-CN"/>
              <a:t>");</a:t>
            </a:r>
          </a:p>
          <a:p>
            <a:pPr eaLnBrk="1" hangingPunct="1">
              <a:lnSpc>
                <a:spcPct val="130000"/>
              </a:lnSpc>
              <a:spcBef>
                <a:spcPct val="50000"/>
              </a:spcBef>
            </a:pPr>
            <a:r>
              <a:rPr lang="en-US" altLang="zh-CN"/>
              <a:t>	   NodeName.add(leafName);</a:t>
            </a:r>
          </a:p>
          <a:p>
            <a:pPr eaLnBrk="1" hangingPunct="1">
              <a:lnSpc>
                <a:spcPct val="130000"/>
              </a:lnSpc>
              <a:spcBef>
                <a:spcPct val="50000"/>
              </a:spcBef>
            </a:pPr>
            <a:r>
              <a:rPr lang="en-US" altLang="zh-CN"/>
              <a:t>	   NodeNumber.add(leafNumber);</a:t>
            </a:r>
          </a:p>
          <a:p>
            <a:pPr eaLnBrk="1" hangingPunct="1">
              <a:lnSpc>
                <a:spcPct val="130000"/>
              </a:lnSpc>
              <a:spcBef>
                <a:spcPct val="50000"/>
              </a:spcBef>
            </a:pPr>
            <a:r>
              <a:rPr lang="en-US" altLang="zh-CN"/>
              <a:t>	   NodeSex.add(leafSex);</a:t>
            </a:r>
          </a:p>
        </p:txBody>
      </p:sp>
    </p:spTree>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1970" name="Text Box 2"/>
          <p:cNvSpPr txBox="1">
            <a:spLocks noChangeArrowheads="1"/>
          </p:cNvSpPr>
          <p:nvPr/>
        </p:nvSpPr>
        <p:spPr bwMode="auto">
          <a:xfrm>
            <a:off x="381000" y="762000"/>
            <a:ext cx="8534400"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2.1.2  </a:t>
            </a:r>
            <a:r>
              <a:rPr lang="zh-CN" altLang="en-US" b="1"/>
              <a:t>物理构成</a:t>
            </a:r>
          </a:p>
          <a:p>
            <a:pPr eaLnBrk="1" hangingPunct="1">
              <a:lnSpc>
                <a:spcPct val="150000"/>
              </a:lnSpc>
              <a:spcBef>
                <a:spcPct val="50000"/>
              </a:spcBef>
            </a:pPr>
            <a:r>
              <a:rPr lang="zh-CN" altLang="en-US"/>
              <a:t>       </a:t>
            </a:r>
            <a:r>
              <a:rPr lang="en-US" altLang="zh-CN"/>
              <a:t>Java</a:t>
            </a:r>
            <a:r>
              <a:rPr lang="zh-CN" altLang="en-US"/>
              <a:t>源程序物理上由三部分构成，分别为语句、块和空白。</a:t>
            </a:r>
          </a:p>
          <a:p>
            <a:pPr eaLnBrk="1" hangingPunct="1">
              <a:lnSpc>
                <a:spcPct val="150000"/>
              </a:lnSpc>
              <a:spcBef>
                <a:spcPct val="50000"/>
              </a:spcBef>
            </a:pPr>
            <a:r>
              <a:rPr lang="zh-CN" altLang="en-US"/>
              <a:t>       </a:t>
            </a:r>
            <a:r>
              <a:rPr lang="en-US" altLang="zh-CN"/>
              <a:t>(1) </a:t>
            </a:r>
            <a:r>
              <a:rPr lang="zh-CN" altLang="en-US"/>
              <a:t>语句指一行以分号“</a:t>
            </a:r>
            <a:r>
              <a:rPr lang="en-US" altLang="zh-CN"/>
              <a:t>;”</a:t>
            </a:r>
            <a:r>
              <a:rPr lang="zh-CN" altLang="en-US"/>
              <a:t>结束的语句。</a:t>
            </a:r>
          </a:p>
          <a:p>
            <a:pPr eaLnBrk="1" hangingPunct="1">
              <a:lnSpc>
                <a:spcPct val="150000"/>
              </a:lnSpc>
              <a:spcBef>
                <a:spcPct val="50000"/>
              </a:spcBef>
            </a:pPr>
            <a:r>
              <a:rPr lang="zh-CN" altLang="en-US"/>
              <a:t>       </a:t>
            </a:r>
            <a:r>
              <a:rPr lang="en-US" altLang="zh-CN"/>
              <a:t>(2) </a:t>
            </a:r>
            <a:r>
              <a:rPr lang="zh-CN" altLang="en-US"/>
              <a:t>块指用括号对</a:t>
            </a:r>
            <a:r>
              <a:rPr lang="en-US" altLang="zh-CN"/>
              <a:t>{}</a:t>
            </a:r>
            <a:r>
              <a:rPr lang="zh-CN" altLang="en-US"/>
              <a:t>界定的语句序列，块可以嵌套使用。</a:t>
            </a:r>
          </a:p>
          <a:p>
            <a:pPr eaLnBrk="1" hangingPunct="1">
              <a:lnSpc>
                <a:spcPct val="150000"/>
              </a:lnSpc>
              <a:spcBef>
                <a:spcPct val="50000"/>
              </a:spcBef>
            </a:pPr>
            <a:r>
              <a:rPr lang="zh-CN" altLang="en-US"/>
              <a:t>        </a:t>
            </a:r>
            <a:r>
              <a:rPr lang="en-US" altLang="zh-CN"/>
              <a:t>(3) </a:t>
            </a:r>
            <a:r>
              <a:rPr lang="zh-CN" altLang="en-US"/>
              <a:t>空白指语句之间、块内部或者块之间的空白行。空白不影响</a:t>
            </a:r>
            <a:r>
              <a:rPr lang="en-US" altLang="zh-CN"/>
              <a:t>Java</a:t>
            </a:r>
            <a:r>
              <a:rPr lang="zh-CN" altLang="en-US"/>
              <a:t>源程序的编译和运行，适当地运用空白，可以形成良好的代码风格。</a:t>
            </a:r>
          </a:p>
        </p:txBody>
      </p:sp>
    </p:spTree>
  </p:cSld>
  <p:clrMapOvr>
    <a:masterClrMapping/>
  </p:clrMapOvr>
  <p:transition>
    <p:zoom dir="in"/>
  </p:transition>
</p:sld>
</file>

<file path=ppt/slides/slide4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1698" name="Text Box 2"/>
          <p:cNvSpPr txBox="1">
            <a:spLocks noChangeArrowheads="1"/>
          </p:cNvSpPr>
          <p:nvPr/>
        </p:nvSpPr>
        <p:spPr bwMode="auto">
          <a:xfrm>
            <a:off x="381000" y="609600"/>
            <a:ext cx="8534400" cy="516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70000"/>
              </a:lnSpc>
              <a:spcBef>
                <a:spcPct val="50000"/>
              </a:spcBef>
            </a:pPr>
            <a:r>
              <a:rPr lang="en-US" altLang="zh-CN"/>
              <a:t>       ④ </a:t>
            </a:r>
            <a:r>
              <a:rPr lang="zh-CN" altLang="en-US"/>
              <a:t>使用</a:t>
            </a:r>
            <a:r>
              <a:rPr lang="en-US" altLang="zh-CN"/>
              <a:t>DefaultMutableTreeModel</a:t>
            </a:r>
            <a:r>
              <a:rPr lang="zh-CN" altLang="en-US"/>
              <a:t>的构造函数，将根结点作为参数构造树结构中的数据。</a:t>
            </a:r>
          </a:p>
          <a:p>
            <a:pPr eaLnBrk="1" hangingPunct="1">
              <a:lnSpc>
                <a:spcPct val="170000"/>
              </a:lnSpc>
              <a:spcBef>
                <a:spcPct val="50000"/>
              </a:spcBef>
            </a:pPr>
            <a:r>
              <a:rPr lang="zh-CN" altLang="en-US"/>
              <a:t>        </a:t>
            </a:r>
            <a:r>
              <a:rPr lang="en-US" altLang="zh-CN"/>
              <a:t>DefaultTreeModel dTree = new DefaultTreeModel(root);</a:t>
            </a:r>
          </a:p>
          <a:p>
            <a:pPr eaLnBrk="1" hangingPunct="1">
              <a:lnSpc>
                <a:spcPct val="170000"/>
              </a:lnSpc>
              <a:spcBef>
                <a:spcPct val="50000"/>
              </a:spcBef>
            </a:pPr>
            <a:r>
              <a:rPr lang="en-US" altLang="zh-CN"/>
              <a:t>       ⑤ JTree</a:t>
            </a:r>
            <a:r>
              <a:rPr lang="zh-CN" altLang="en-US"/>
              <a:t>没有内嵌的滚动属性，较大的树状结构可以显示在</a:t>
            </a:r>
            <a:r>
              <a:rPr lang="en-US" altLang="zh-CN"/>
              <a:t>JScrollPane</a:t>
            </a:r>
            <a:r>
              <a:rPr lang="zh-CN" altLang="en-US"/>
              <a:t>上。</a:t>
            </a:r>
          </a:p>
          <a:p>
            <a:pPr eaLnBrk="1" hangingPunct="1">
              <a:lnSpc>
                <a:spcPct val="170000"/>
              </a:lnSpc>
              <a:spcBef>
                <a:spcPct val="50000"/>
              </a:spcBef>
            </a:pPr>
            <a:r>
              <a:rPr lang="zh-CN" altLang="en-US"/>
              <a:t>	</a:t>
            </a:r>
            <a:r>
              <a:rPr lang="en-US" altLang="zh-CN"/>
              <a:t>JScrollPane scroll = new JScrollPane(tree);</a:t>
            </a:r>
          </a:p>
          <a:p>
            <a:pPr eaLnBrk="1" hangingPunct="1">
              <a:lnSpc>
                <a:spcPct val="170000"/>
              </a:lnSpc>
              <a:spcBef>
                <a:spcPct val="50000"/>
              </a:spcBef>
            </a:pPr>
            <a:r>
              <a:rPr lang="en-US" altLang="zh-CN"/>
              <a:t>	getContentPane().add(scroll);</a:t>
            </a:r>
          </a:p>
        </p:txBody>
      </p:sp>
    </p:spTree>
  </p:cSld>
  <p:clrMapOvr>
    <a:masterClrMapping/>
  </p:clrMapOvr>
  <p:transition>
    <p:zoom/>
  </p:transition>
</p:sld>
</file>

<file path=ppt/slides/slide4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22" name="Text Box 2"/>
          <p:cNvSpPr txBox="1">
            <a:spLocks noChangeArrowheads="1"/>
          </p:cNvSpPr>
          <p:nvPr/>
        </p:nvSpPr>
        <p:spPr bwMode="auto">
          <a:xfrm>
            <a:off x="304800" y="609600"/>
            <a:ext cx="8610600" cy="567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6.3.4  </a:t>
            </a:r>
            <a:r>
              <a:rPr lang="zh-CN" altLang="en-US" b="1"/>
              <a:t>实例</a:t>
            </a:r>
          </a:p>
          <a:p>
            <a:pPr eaLnBrk="1" hangingPunct="1">
              <a:lnSpc>
                <a:spcPct val="120000"/>
              </a:lnSpc>
              <a:spcBef>
                <a:spcPct val="50000"/>
              </a:spcBef>
            </a:pPr>
            <a:r>
              <a:rPr lang="zh-CN" altLang="en-US"/>
              <a:t>       </a:t>
            </a:r>
            <a:r>
              <a:rPr lang="en-US" altLang="zh-CN"/>
              <a:t>【</a:t>
            </a:r>
            <a:r>
              <a:rPr lang="zh-CN" altLang="en-US"/>
              <a:t>例</a:t>
            </a:r>
            <a:r>
              <a:rPr lang="en-US" altLang="zh-CN"/>
              <a:t>6.10】 </a:t>
            </a:r>
            <a:r>
              <a:rPr lang="zh-CN" altLang="en-US"/>
              <a:t>测试</a:t>
            </a:r>
            <a:r>
              <a:rPr lang="en-US" altLang="zh-CN"/>
              <a:t>java.swing</a:t>
            </a:r>
            <a:r>
              <a:rPr lang="zh-CN" altLang="en-US"/>
              <a:t>包提供的轻量级组件的例子，主类</a:t>
            </a:r>
            <a:r>
              <a:rPr lang="en-US" altLang="zh-CN"/>
              <a:t>TestSwing</a:t>
            </a:r>
            <a:r>
              <a:rPr lang="zh-CN" altLang="en-US"/>
              <a:t>扩展于</a:t>
            </a:r>
            <a:r>
              <a:rPr lang="en-US" altLang="zh-CN"/>
              <a:t>JFrame</a:t>
            </a:r>
            <a:r>
              <a:rPr lang="zh-CN" altLang="en-US"/>
              <a:t>类，显示结果如图</a:t>
            </a:r>
            <a:r>
              <a:rPr lang="en-US" altLang="zh-CN"/>
              <a:t>6.11</a:t>
            </a:r>
            <a:r>
              <a:rPr lang="zh-CN" altLang="en-US"/>
              <a:t>所示。界面分为三部分，上一部分和上例中的显示结果一一对应，中间一部分为</a:t>
            </a:r>
            <a:r>
              <a:rPr lang="en-US" altLang="zh-CN"/>
              <a:t>table</a:t>
            </a:r>
            <a:r>
              <a:rPr lang="zh-CN" altLang="en-US"/>
              <a:t>表记录，下面的部分为树状显示结构。源程序代码如下：</a:t>
            </a:r>
          </a:p>
          <a:p>
            <a:pPr lvl="2" eaLnBrk="1" hangingPunct="1">
              <a:spcBef>
                <a:spcPct val="50000"/>
              </a:spcBef>
            </a:pPr>
            <a:r>
              <a:rPr lang="en-US" altLang="zh-CN"/>
              <a:t>//</a:t>
            </a:r>
            <a:r>
              <a:rPr lang="zh-CN" altLang="en-US"/>
              <a:t>文件名为：</a:t>
            </a:r>
            <a:r>
              <a:rPr lang="en-US" altLang="zh-CN"/>
              <a:t>TestSwing.java</a:t>
            </a:r>
          </a:p>
          <a:p>
            <a:pPr lvl="2" eaLnBrk="1" hangingPunct="1">
              <a:spcBef>
                <a:spcPct val="50000"/>
              </a:spcBef>
            </a:pPr>
            <a:r>
              <a:rPr lang="en-US" altLang="zh-CN"/>
              <a:t>import java.awt.*;</a:t>
            </a:r>
          </a:p>
          <a:p>
            <a:pPr lvl="2" eaLnBrk="1" hangingPunct="1">
              <a:spcBef>
                <a:spcPct val="50000"/>
              </a:spcBef>
            </a:pPr>
            <a:r>
              <a:rPr lang="en-US" altLang="zh-CN"/>
              <a:t>import java.util.*;</a:t>
            </a:r>
          </a:p>
          <a:p>
            <a:pPr lvl="2" eaLnBrk="1" hangingPunct="1">
              <a:spcBef>
                <a:spcPct val="50000"/>
              </a:spcBef>
            </a:pPr>
            <a:r>
              <a:rPr lang="en-US" altLang="zh-CN"/>
              <a:t>import javax.swing.*;</a:t>
            </a:r>
          </a:p>
          <a:p>
            <a:pPr lvl="2" eaLnBrk="1" hangingPunct="1">
              <a:spcBef>
                <a:spcPct val="50000"/>
              </a:spcBef>
            </a:pPr>
            <a:r>
              <a:rPr lang="en-US" altLang="zh-CN"/>
              <a:t>import javax.swing.tree.*;</a:t>
            </a:r>
          </a:p>
          <a:p>
            <a:pPr lvl="2" eaLnBrk="1" hangingPunct="1">
              <a:spcBef>
                <a:spcPct val="50000"/>
              </a:spcBef>
            </a:pPr>
            <a:r>
              <a:rPr lang="en-US" altLang="zh-CN"/>
              <a:t>import javax.swing.table.*;</a:t>
            </a:r>
          </a:p>
        </p:txBody>
      </p:sp>
    </p:spTree>
  </p:cSld>
  <p:clrMapOvr>
    <a:masterClrMapping/>
  </p:clrMapOvr>
  <p:transition>
    <p:zoom/>
  </p:transition>
</p:sld>
</file>

<file path=ppt/slides/slide4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3746" name="Text Box 2"/>
          <p:cNvSpPr txBox="1">
            <a:spLocks noChangeArrowheads="1"/>
          </p:cNvSpPr>
          <p:nvPr/>
        </p:nvSpPr>
        <p:spPr bwMode="auto">
          <a:xfrm>
            <a:off x="822325" y="533400"/>
            <a:ext cx="6981825"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a:t>import javax.swing.ButtonGroup;</a:t>
            </a:r>
          </a:p>
          <a:p>
            <a:pPr eaLnBrk="1" hangingPunct="1">
              <a:lnSpc>
                <a:spcPct val="130000"/>
              </a:lnSpc>
            </a:pPr>
            <a:r>
              <a:rPr lang="en-US" altLang="zh-CN"/>
              <a:t>public class TestSwing extends JFrame</a:t>
            </a:r>
          </a:p>
          <a:p>
            <a:pPr eaLnBrk="1" hangingPunct="1">
              <a:lnSpc>
                <a:spcPct val="130000"/>
              </a:lnSpc>
            </a:pPr>
            <a:r>
              <a:rPr lang="en-US" altLang="zh-CN"/>
              <a:t>{</a:t>
            </a:r>
          </a:p>
          <a:p>
            <a:pPr eaLnBrk="1" hangingPunct="1">
              <a:lnSpc>
                <a:spcPct val="130000"/>
              </a:lnSpc>
            </a:pPr>
            <a:r>
              <a:rPr lang="en-US" altLang="zh-CN"/>
              <a:t>	JLabel lblName = new JLabel("</a:t>
            </a:r>
            <a:r>
              <a:rPr lang="zh-CN" altLang="en-US"/>
              <a:t>姓名：</a:t>
            </a:r>
            <a:r>
              <a:rPr lang="en-US" altLang="zh-CN"/>
              <a:t>");</a:t>
            </a:r>
          </a:p>
          <a:p>
            <a:pPr eaLnBrk="1" hangingPunct="1">
              <a:lnSpc>
                <a:spcPct val="130000"/>
              </a:lnSpc>
            </a:pPr>
            <a:r>
              <a:rPr lang="en-US" altLang="zh-CN"/>
              <a:t>	JLabel lblNumber = new JLabel("</a:t>
            </a:r>
            <a:r>
              <a:rPr lang="zh-CN" altLang="en-US"/>
              <a:t>身份证号</a:t>
            </a:r>
            <a:r>
              <a:rPr lang="en-US" altLang="zh-CN"/>
              <a:t>");</a:t>
            </a:r>
          </a:p>
          <a:p>
            <a:pPr eaLnBrk="1" hangingPunct="1">
              <a:lnSpc>
                <a:spcPct val="130000"/>
              </a:lnSpc>
            </a:pPr>
            <a:r>
              <a:rPr lang="en-US" altLang="zh-CN"/>
              <a:t>	JLabel lblSex = new JLabel("</a:t>
            </a:r>
            <a:r>
              <a:rPr lang="zh-CN" altLang="en-US"/>
              <a:t>性别</a:t>
            </a:r>
            <a:r>
              <a:rPr lang="en-US" altLang="zh-CN"/>
              <a:t>");</a:t>
            </a:r>
          </a:p>
          <a:p>
            <a:pPr eaLnBrk="1" hangingPunct="1">
              <a:lnSpc>
                <a:spcPct val="130000"/>
              </a:lnSpc>
            </a:pPr>
            <a:r>
              <a:rPr lang="en-US" altLang="zh-CN"/>
              <a:t>	JLabel lblJob = new JLabel("</a:t>
            </a:r>
            <a:r>
              <a:rPr lang="zh-CN" altLang="en-US"/>
              <a:t>职业</a:t>
            </a:r>
            <a:r>
              <a:rPr lang="en-US" altLang="zh-CN"/>
              <a:t>");</a:t>
            </a:r>
          </a:p>
          <a:p>
            <a:pPr eaLnBrk="1" hangingPunct="1">
              <a:lnSpc>
                <a:spcPct val="130000"/>
              </a:lnSpc>
            </a:pPr>
            <a:r>
              <a:rPr lang="en-US" altLang="zh-CN"/>
              <a:t>	JLabel lblText = new JLabel("</a:t>
            </a:r>
            <a:r>
              <a:rPr lang="zh-CN" altLang="en-US"/>
              <a:t>个性化宣言</a:t>
            </a:r>
            <a:r>
              <a:rPr lang="en-US" altLang="zh-CN"/>
              <a:t>");</a:t>
            </a:r>
          </a:p>
          <a:p>
            <a:pPr eaLnBrk="1" hangingPunct="1">
              <a:lnSpc>
                <a:spcPct val="130000"/>
              </a:lnSpc>
            </a:pPr>
            <a:r>
              <a:rPr lang="en-US" altLang="zh-CN"/>
              <a:t>	JTextField tfName = new JTextField(23);</a:t>
            </a:r>
          </a:p>
          <a:p>
            <a:pPr eaLnBrk="1" hangingPunct="1">
              <a:lnSpc>
                <a:spcPct val="130000"/>
              </a:lnSpc>
            </a:pPr>
            <a:r>
              <a:rPr lang="en-US" altLang="zh-CN"/>
              <a:t>	JTextField tfNumber = new JTextField(20);</a:t>
            </a:r>
          </a:p>
          <a:p>
            <a:pPr eaLnBrk="1" hangingPunct="1">
              <a:lnSpc>
                <a:spcPct val="130000"/>
              </a:lnSpc>
            </a:pPr>
            <a:r>
              <a:rPr lang="en-US" altLang="zh-CN"/>
              <a:t>	JTextArea taText = new JTextArea(5,20);</a:t>
            </a:r>
          </a:p>
          <a:p>
            <a:pPr eaLnBrk="1" hangingPunct="1">
              <a:lnSpc>
                <a:spcPct val="130000"/>
              </a:lnSpc>
            </a:pPr>
            <a:r>
              <a:rPr lang="en-US" altLang="zh-CN"/>
              <a:t>	JRadioButton jMale = new JRadioButton("</a:t>
            </a:r>
            <a:r>
              <a:rPr lang="zh-CN" altLang="en-US"/>
              <a:t>男</a:t>
            </a:r>
            <a:r>
              <a:rPr lang="en-US" altLang="zh-CN"/>
              <a:t>");</a:t>
            </a:r>
          </a:p>
        </p:txBody>
      </p:sp>
    </p:spTree>
  </p:cSld>
  <p:clrMapOvr>
    <a:masterClrMapping/>
  </p:clrMapOvr>
  <p:transition>
    <p:zoom/>
  </p:transition>
</p:sld>
</file>

<file path=ppt/slides/slide4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4770" name="Text Box 2"/>
          <p:cNvSpPr txBox="1">
            <a:spLocks noChangeArrowheads="1"/>
          </p:cNvSpPr>
          <p:nvPr/>
        </p:nvSpPr>
        <p:spPr bwMode="auto">
          <a:xfrm>
            <a:off x="914400" y="533400"/>
            <a:ext cx="76438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a:t>	JRadioButton jFemale = new JRadioButton("</a:t>
            </a:r>
            <a:r>
              <a:rPr lang="zh-CN" altLang="en-US"/>
              <a:t>女</a:t>
            </a:r>
            <a:r>
              <a:rPr lang="en-US" altLang="zh-CN"/>
              <a:t>");</a:t>
            </a:r>
          </a:p>
          <a:p>
            <a:pPr eaLnBrk="1" hangingPunct="1">
              <a:lnSpc>
                <a:spcPct val="140000"/>
              </a:lnSpc>
            </a:pPr>
            <a:r>
              <a:rPr lang="en-US" altLang="zh-CN"/>
              <a:t>	ButtonGroup group = new ButtonGroup();</a:t>
            </a:r>
          </a:p>
          <a:p>
            <a:pPr eaLnBrk="1" hangingPunct="1">
              <a:lnSpc>
                <a:spcPct val="140000"/>
              </a:lnSpc>
            </a:pPr>
            <a:r>
              <a:rPr lang="en-US" altLang="zh-CN"/>
              <a:t>	JComboBox cmbJob = new JComboBox();</a:t>
            </a:r>
          </a:p>
          <a:p>
            <a:pPr eaLnBrk="1" hangingPunct="1">
              <a:lnSpc>
                <a:spcPct val="140000"/>
              </a:lnSpc>
            </a:pPr>
            <a:r>
              <a:rPr lang="en-US" altLang="zh-CN"/>
              <a:t>	JButton btnOk = new JButton("</a:t>
            </a:r>
            <a:r>
              <a:rPr lang="zh-CN" altLang="en-US"/>
              <a:t>确定</a:t>
            </a:r>
            <a:r>
              <a:rPr lang="en-US" altLang="zh-CN"/>
              <a:t>");</a:t>
            </a:r>
          </a:p>
          <a:p>
            <a:pPr eaLnBrk="1" hangingPunct="1">
              <a:lnSpc>
                <a:spcPct val="140000"/>
              </a:lnSpc>
            </a:pPr>
            <a:r>
              <a:rPr lang="en-US" altLang="zh-CN"/>
              <a:t>	JButton btnDisplay = new JButton("</a:t>
            </a:r>
            <a:r>
              <a:rPr lang="zh-CN" altLang="en-US"/>
              <a:t>取消</a:t>
            </a:r>
            <a:r>
              <a:rPr lang="en-US" altLang="zh-CN"/>
              <a:t>");</a:t>
            </a:r>
          </a:p>
          <a:p>
            <a:pPr eaLnBrk="1" hangingPunct="1">
              <a:lnSpc>
                <a:spcPct val="140000"/>
              </a:lnSpc>
            </a:pPr>
            <a:r>
              <a:rPr lang="en-US" altLang="zh-CN"/>
              <a:t>	JTable tblInf = new JTable();</a:t>
            </a:r>
          </a:p>
          <a:p>
            <a:pPr eaLnBrk="1" hangingPunct="1">
              <a:lnSpc>
                <a:spcPct val="140000"/>
              </a:lnSpc>
            </a:pPr>
            <a:r>
              <a:rPr lang="en-US" altLang="zh-CN"/>
              <a:t>	DefaultTableModel dtm = new DefaultTableModel();</a:t>
            </a:r>
          </a:p>
          <a:p>
            <a:pPr eaLnBrk="1" hangingPunct="1">
              <a:lnSpc>
                <a:spcPct val="140000"/>
              </a:lnSpc>
            </a:pPr>
            <a:r>
              <a:rPr lang="en-US" altLang="zh-CN"/>
              <a:t>//</a:t>
            </a:r>
            <a:r>
              <a:rPr lang="zh-CN" altLang="en-US"/>
              <a:t>布局设置</a:t>
            </a:r>
          </a:p>
          <a:p>
            <a:pPr eaLnBrk="1" hangingPunct="1">
              <a:lnSpc>
                <a:spcPct val="140000"/>
              </a:lnSpc>
            </a:pPr>
            <a:r>
              <a:rPr lang="zh-CN" altLang="en-US"/>
              <a:t>	</a:t>
            </a:r>
            <a:r>
              <a:rPr lang="en-US" altLang="zh-CN"/>
              <a:t>JTree tree = new JTree();</a:t>
            </a:r>
          </a:p>
          <a:p>
            <a:pPr eaLnBrk="1" hangingPunct="1">
              <a:lnSpc>
                <a:spcPct val="140000"/>
              </a:lnSpc>
            </a:pPr>
            <a:r>
              <a:rPr lang="en-US" altLang="zh-CN"/>
              <a:t>	JPanel p1 = new JPanel();</a:t>
            </a:r>
          </a:p>
          <a:p>
            <a:pPr eaLnBrk="1" hangingPunct="1">
              <a:lnSpc>
                <a:spcPct val="140000"/>
              </a:lnSpc>
            </a:pPr>
            <a:r>
              <a:rPr lang="en-US" altLang="zh-CN"/>
              <a:t>	JPanel p2 = new JPanel();</a:t>
            </a:r>
          </a:p>
        </p:txBody>
      </p:sp>
    </p:spTree>
  </p:cSld>
  <p:clrMapOvr>
    <a:masterClrMapping/>
  </p:clrMapOvr>
  <p:transition>
    <p:zoom/>
  </p:transition>
</p:sld>
</file>

<file path=ppt/slides/slide4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5794" name="Text Box 2"/>
          <p:cNvSpPr txBox="1">
            <a:spLocks noChangeArrowheads="1"/>
          </p:cNvSpPr>
          <p:nvPr/>
        </p:nvSpPr>
        <p:spPr bwMode="auto">
          <a:xfrm>
            <a:off x="1050925" y="533400"/>
            <a:ext cx="676116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a:t>	JPanel p3 = new JPanel();</a:t>
            </a:r>
          </a:p>
          <a:p>
            <a:pPr eaLnBrk="1" hangingPunct="1">
              <a:lnSpc>
                <a:spcPct val="140000"/>
              </a:lnSpc>
            </a:pPr>
            <a:r>
              <a:rPr lang="en-US" altLang="zh-CN"/>
              <a:t>	JPanel p4 = new JPanel();</a:t>
            </a:r>
          </a:p>
          <a:p>
            <a:pPr eaLnBrk="1" hangingPunct="1">
              <a:lnSpc>
                <a:spcPct val="140000"/>
              </a:lnSpc>
            </a:pPr>
            <a:r>
              <a:rPr lang="en-US" altLang="zh-CN"/>
              <a:t>	JPanel p5 = new JPanel();</a:t>
            </a:r>
          </a:p>
          <a:p>
            <a:pPr eaLnBrk="1" hangingPunct="1">
              <a:lnSpc>
                <a:spcPct val="140000"/>
              </a:lnSpc>
            </a:pPr>
            <a:r>
              <a:rPr lang="en-US" altLang="zh-CN"/>
              <a:t>	JPanel p6 = new JPanel();</a:t>
            </a:r>
          </a:p>
          <a:p>
            <a:pPr eaLnBrk="1" hangingPunct="1">
              <a:lnSpc>
                <a:spcPct val="140000"/>
              </a:lnSpc>
            </a:pPr>
            <a:r>
              <a:rPr lang="en-US" altLang="zh-CN"/>
              <a:t>	JPanel p7 = new JPanel(new BorderLayout());</a:t>
            </a:r>
          </a:p>
          <a:p>
            <a:pPr eaLnBrk="1" hangingPunct="1">
              <a:lnSpc>
                <a:spcPct val="140000"/>
              </a:lnSpc>
            </a:pPr>
            <a:r>
              <a:rPr lang="en-US" altLang="zh-CN"/>
              <a:t>	JPanel p8 = new JPanel();</a:t>
            </a:r>
          </a:p>
          <a:p>
            <a:pPr eaLnBrk="1" hangingPunct="1">
              <a:lnSpc>
                <a:spcPct val="140000"/>
              </a:lnSpc>
            </a:pPr>
            <a:r>
              <a:rPr lang="en-US" altLang="zh-CN"/>
              <a:t>	JPanel p9 = new JPanel(new BorderLayout());</a:t>
            </a:r>
          </a:p>
          <a:p>
            <a:pPr eaLnBrk="1" hangingPunct="1">
              <a:lnSpc>
                <a:spcPct val="140000"/>
              </a:lnSpc>
            </a:pPr>
            <a:r>
              <a:rPr lang="en-US" altLang="zh-CN"/>
              <a:t>	public TestSwing()</a:t>
            </a:r>
          </a:p>
          <a:p>
            <a:pPr eaLnBrk="1" hangingPunct="1">
              <a:lnSpc>
                <a:spcPct val="140000"/>
              </a:lnSpc>
            </a:pPr>
            <a:r>
              <a:rPr lang="en-US" altLang="zh-CN"/>
              <a:t>	{</a:t>
            </a:r>
          </a:p>
          <a:p>
            <a:pPr eaLnBrk="1" hangingPunct="1">
              <a:lnSpc>
                <a:spcPct val="140000"/>
              </a:lnSpc>
            </a:pPr>
            <a:r>
              <a:rPr lang="en-US" altLang="zh-CN"/>
              <a:t>		group.add(jMale);</a:t>
            </a:r>
          </a:p>
          <a:p>
            <a:pPr eaLnBrk="1" hangingPunct="1">
              <a:lnSpc>
                <a:spcPct val="140000"/>
              </a:lnSpc>
            </a:pPr>
            <a:r>
              <a:rPr lang="en-US" altLang="zh-CN"/>
              <a:t>		group.add(jFemale);</a:t>
            </a:r>
          </a:p>
        </p:txBody>
      </p:sp>
    </p:spTree>
  </p:cSld>
  <p:clrMapOvr>
    <a:masterClrMapping/>
  </p:clrMapOvr>
  <p:transition>
    <p:zoom/>
  </p:transition>
</p:sld>
</file>

<file path=ppt/slides/slide4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6818" name="Text Box 2"/>
          <p:cNvSpPr txBox="1">
            <a:spLocks noChangeArrowheads="1"/>
          </p:cNvSpPr>
          <p:nvPr/>
        </p:nvSpPr>
        <p:spPr bwMode="auto">
          <a:xfrm>
            <a:off x="1660525" y="611188"/>
            <a:ext cx="4873625" cy="556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pPr>
            <a:r>
              <a:rPr lang="en-US" altLang="zh-CN"/>
              <a:t>	cmbJob.addItem("</a:t>
            </a:r>
            <a:r>
              <a:rPr lang="zh-CN" altLang="en-US"/>
              <a:t>计算机业</a:t>
            </a:r>
            <a:r>
              <a:rPr lang="en-US" altLang="zh-CN"/>
              <a:t>");</a:t>
            </a:r>
          </a:p>
          <a:p>
            <a:pPr eaLnBrk="1" hangingPunct="1">
              <a:lnSpc>
                <a:spcPct val="115000"/>
              </a:lnSpc>
            </a:pPr>
            <a:r>
              <a:rPr lang="en-US" altLang="zh-CN"/>
              <a:t>	cmbJob.addItem("</a:t>
            </a:r>
            <a:r>
              <a:rPr lang="zh-CN" altLang="en-US"/>
              <a:t>医生</a:t>
            </a:r>
            <a:r>
              <a:rPr lang="en-US" altLang="zh-CN"/>
              <a:t>");</a:t>
            </a:r>
          </a:p>
          <a:p>
            <a:pPr eaLnBrk="1" hangingPunct="1">
              <a:lnSpc>
                <a:spcPct val="115000"/>
              </a:lnSpc>
            </a:pPr>
            <a:r>
              <a:rPr lang="en-US" altLang="zh-CN"/>
              <a:t>	cmbJob.addItem("</a:t>
            </a:r>
            <a:r>
              <a:rPr lang="zh-CN" altLang="en-US"/>
              <a:t>教师</a:t>
            </a:r>
            <a:r>
              <a:rPr lang="en-US" altLang="zh-CN"/>
              <a:t>");</a:t>
            </a:r>
          </a:p>
          <a:p>
            <a:pPr eaLnBrk="1" hangingPunct="1">
              <a:lnSpc>
                <a:spcPct val="115000"/>
              </a:lnSpc>
            </a:pPr>
            <a:r>
              <a:rPr lang="en-US" altLang="zh-CN"/>
              <a:t>	cmbJob.addItem("</a:t>
            </a:r>
            <a:r>
              <a:rPr lang="zh-CN" altLang="en-US"/>
              <a:t>军队</a:t>
            </a:r>
            <a:r>
              <a:rPr lang="en-US" altLang="zh-CN"/>
              <a:t>");</a:t>
            </a:r>
          </a:p>
          <a:p>
            <a:pPr eaLnBrk="1" hangingPunct="1">
              <a:lnSpc>
                <a:spcPct val="115000"/>
              </a:lnSpc>
            </a:pPr>
            <a:r>
              <a:rPr lang="en-US" altLang="zh-CN"/>
              <a:t>	p1.add(lblName);</a:t>
            </a:r>
          </a:p>
          <a:p>
            <a:pPr eaLnBrk="1" hangingPunct="1">
              <a:lnSpc>
                <a:spcPct val="115000"/>
              </a:lnSpc>
            </a:pPr>
            <a:r>
              <a:rPr lang="en-US" altLang="zh-CN"/>
              <a:t>	p1.add(tfName);</a:t>
            </a:r>
          </a:p>
          <a:p>
            <a:pPr eaLnBrk="1" hangingPunct="1">
              <a:lnSpc>
                <a:spcPct val="115000"/>
              </a:lnSpc>
            </a:pPr>
            <a:r>
              <a:rPr lang="en-US" altLang="zh-CN"/>
              <a:t>	p2.add(lblNumber);</a:t>
            </a:r>
          </a:p>
          <a:p>
            <a:pPr eaLnBrk="1" hangingPunct="1">
              <a:lnSpc>
                <a:spcPct val="115000"/>
              </a:lnSpc>
            </a:pPr>
            <a:r>
              <a:rPr lang="en-US" altLang="zh-CN"/>
              <a:t>	p2.add(tfNumber);</a:t>
            </a:r>
          </a:p>
          <a:p>
            <a:pPr eaLnBrk="1" hangingPunct="1">
              <a:lnSpc>
                <a:spcPct val="115000"/>
              </a:lnSpc>
            </a:pPr>
            <a:r>
              <a:rPr lang="en-US" altLang="zh-CN"/>
              <a:t>	p3.add(lblSex);</a:t>
            </a:r>
          </a:p>
          <a:p>
            <a:pPr eaLnBrk="1" hangingPunct="1">
              <a:lnSpc>
                <a:spcPct val="115000"/>
              </a:lnSpc>
            </a:pPr>
            <a:r>
              <a:rPr lang="en-US" altLang="zh-CN"/>
              <a:t>	p3.add(jMale);</a:t>
            </a:r>
          </a:p>
          <a:p>
            <a:pPr eaLnBrk="1" hangingPunct="1">
              <a:lnSpc>
                <a:spcPct val="115000"/>
              </a:lnSpc>
            </a:pPr>
            <a:r>
              <a:rPr lang="en-US" altLang="zh-CN"/>
              <a:t>	p3.add(jFemale);</a:t>
            </a:r>
          </a:p>
          <a:p>
            <a:pPr eaLnBrk="1" hangingPunct="1">
              <a:lnSpc>
                <a:spcPct val="115000"/>
              </a:lnSpc>
            </a:pPr>
            <a:r>
              <a:rPr lang="en-US" altLang="zh-CN"/>
              <a:t>	p4.add(lblJob);</a:t>
            </a:r>
          </a:p>
          <a:p>
            <a:pPr eaLnBrk="1" hangingPunct="1">
              <a:lnSpc>
                <a:spcPct val="115000"/>
              </a:lnSpc>
            </a:pPr>
            <a:r>
              <a:rPr lang="en-US" altLang="zh-CN"/>
              <a:t>	p4.add(cmbJob);</a:t>
            </a:r>
          </a:p>
        </p:txBody>
      </p:sp>
    </p:spTree>
  </p:cSld>
  <p:clrMapOvr>
    <a:masterClrMapping/>
  </p:clrMapOvr>
  <p:transition>
    <p:zoom/>
  </p:transition>
</p:sld>
</file>

<file path=ppt/slides/slide4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7842" name="Text Box 2"/>
          <p:cNvSpPr txBox="1">
            <a:spLocks noChangeArrowheads="1"/>
          </p:cNvSpPr>
          <p:nvPr/>
        </p:nvSpPr>
        <p:spPr bwMode="auto">
          <a:xfrm>
            <a:off x="381000" y="474663"/>
            <a:ext cx="8755063"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a:t>	p5.add(p3);</a:t>
            </a:r>
          </a:p>
          <a:p>
            <a:pPr eaLnBrk="1" hangingPunct="1">
              <a:lnSpc>
                <a:spcPct val="120000"/>
              </a:lnSpc>
            </a:pPr>
            <a:r>
              <a:rPr lang="en-US" altLang="zh-CN"/>
              <a:t>	p5.add(p4);</a:t>
            </a:r>
          </a:p>
          <a:p>
            <a:pPr eaLnBrk="1" hangingPunct="1">
              <a:lnSpc>
                <a:spcPct val="120000"/>
              </a:lnSpc>
            </a:pPr>
            <a:r>
              <a:rPr lang="en-US" altLang="zh-CN"/>
              <a:t>	p6.setLayout(new BorderLayout());</a:t>
            </a:r>
          </a:p>
          <a:p>
            <a:pPr eaLnBrk="1" hangingPunct="1">
              <a:lnSpc>
                <a:spcPct val="120000"/>
              </a:lnSpc>
            </a:pPr>
            <a:r>
              <a:rPr lang="en-US" altLang="zh-CN"/>
              <a:t>	p6.add(p1,BorderLayout.NORTH);</a:t>
            </a:r>
          </a:p>
          <a:p>
            <a:pPr eaLnBrk="1" hangingPunct="1">
              <a:lnSpc>
                <a:spcPct val="120000"/>
              </a:lnSpc>
            </a:pPr>
            <a:r>
              <a:rPr lang="en-US" altLang="zh-CN"/>
              <a:t>	p6.add(p2,BorderLayout.CENTER);</a:t>
            </a:r>
          </a:p>
          <a:p>
            <a:pPr eaLnBrk="1" hangingPunct="1">
              <a:lnSpc>
                <a:spcPct val="120000"/>
              </a:lnSpc>
            </a:pPr>
            <a:r>
              <a:rPr lang="en-US" altLang="zh-CN"/>
              <a:t>	p6.add(p5,BorderLayout.SOUTH);</a:t>
            </a:r>
          </a:p>
          <a:p>
            <a:pPr eaLnBrk="1" hangingPunct="1">
              <a:lnSpc>
                <a:spcPct val="120000"/>
              </a:lnSpc>
            </a:pPr>
            <a:r>
              <a:rPr lang="en-US" altLang="zh-CN"/>
              <a:t>	p7.add(lblText,BorderLayout.NORTH);</a:t>
            </a:r>
          </a:p>
          <a:p>
            <a:pPr eaLnBrk="1" hangingPunct="1">
              <a:lnSpc>
                <a:spcPct val="120000"/>
              </a:lnSpc>
            </a:pPr>
            <a:r>
              <a:rPr lang="en-US" altLang="zh-CN"/>
              <a:t>	p7.add(taText,BorderLayout.CENTER);</a:t>
            </a:r>
          </a:p>
          <a:p>
            <a:pPr eaLnBrk="1" hangingPunct="1">
              <a:lnSpc>
                <a:spcPct val="120000"/>
              </a:lnSpc>
            </a:pPr>
            <a:r>
              <a:rPr lang="en-US" altLang="zh-CN"/>
              <a:t>	p8.setLayout(new FlowLayout(FlowLayout.CENTER,30,10));</a:t>
            </a:r>
          </a:p>
          <a:p>
            <a:pPr eaLnBrk="1" hangingPunct="1">
              <a:lnSpc>
                <a:spcPct val="120000"/>
              </a:lnSpc>
            </a:pPr>
            <a:r>
              <a:rPr lang="en-US" altLang="zh-CN"/>
              <a:t>	p8.add(btnOk);</a:t>
            </a:r>
          </a:p>
          <a:p>
            <a:pPr eaLnBrk="1" hangingPunct="1">
              <a:lnSpc>
                <a:spcPct val="120000"/>
              </a:lnSpc>
            </a:pPr>
            <a:r>
              <a:rPr lang="en-US" altLang="zh-CN"/>
              <a:t>	p8.add(btnDisplay);</a:t>
            </a:r>
          </a:p>
          <a:p>
            <a:pPr eaLnBrk="1" hangingPunct="1">
              <a:lnSpc>
                <a:spcPct val="120000"/>
              </a:lnSpc>
            </a:pPr>
            <a:r>
              <a:rPr lang="en-US" altLang="zh-CN"/>
              <a:t>	p9.add(p6,BorderLayout.NORTH);</a:t>
            </a:r>
          </a:p>
          <a:p>
            <a:pPr eaLnBrk="1" hangingPunct="1">
              <a:lnSpc>
                <a:spcPct val="120000"/>
              </a:lnSpc>
            </a:pPr>
            <a:r>
              <a:rPr lang="en-US" altLang="zh-CN"/>
              <a:t>	p9.add(p7,BorderLayout.CENTER);</a:t>
            </a:r>
          </a:p>
        </p:txBody>
      </p:sp>
    </p:spTree>
  </p:cSld>
  <p:clrMapOvr>
    <a:masterClrMapping/>
  </p:clrMapOvr>
  <p:transition>
    <p:zoom/>
  </p:transition>
</p:sld>
</file>

<file path=ppt/slides/slide4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8866" name="Text Box 2"/>
          <p:cNvSpPr txBox="1">
            <a:spLocks noChangeArrowheads="1"/>
          </p:cNvSpPr>
          <p:nvPr/>
        </p:nvSpPr>
        <p:spPr bwMode="auto">
          <a:xfrm>
            <a:off x="1016000" y="457200"/>
            <a:ext cx="736600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lnSpc>
                <a:spcPct val="120000"/>
              </a:lnSpc>
            </a:pPr>
            <a:r>
              <a:rPr lang="en-US" altLang="zh-CN"/>
              <a:t>      p9.add(p8,BorderLayout.SOUTH);</a:t>
            </a:r>
          </a:p>
          <a:p>
            <a:pPr lvl="1" eaLnBrk="1" hangingPunct="1">
              <a:lnSpc>
                <a:spcPct val="120000"/>
              </a:lnSpc>
            </a:pPr>
            <a:r>
              <a:rPr lang="en-US" altLang="zh-CN"/>
              <a:t>     //</a:t>
            </a:r>
            <a:r>
              <a:rPr lang="zh-CN" altLang="en-US"/>
              <a:t>调用设置表的方法</a:t>
            </a:r>
          </a:p>
          <a:p>
            <a:pPr lvl="1" eaLnBrk="1" hangingPunct="1">
              <a:lnSpc>
                <a:spcPct val="120000"/>
              </a:lnSpc>
            </a:pPr>
            <a:r>
              <a:rPr lang="zh-CN" altLang="en-US"/>
              <a:t>     </a:t>
            </a:r>
            <a:r>
              <a:rPr lang="en-US" altLang="zh-CN"/>
              <a:t>setTable();</a:t>
            </a:r>
          </a:p>
          <a:p>
            <a:pPr lvl="1" eaLnBrk="1" hangingPunct="1">
              <a:lnSpc>
                <a:spcPct val="120000"/>
              </a:lnSpc>
            </a:pPr>
            <a:r>
              <a:rPr lang="en-US" altLang="zh-CN"/>
              <a:t>     //</a:t>
            </a:r>
            <a:r>
              <a:rPr lang="zh-CN" altLang="en-US"/>
              <a:t>调用设置树的方法</a:t>
            </a:r>
          </a:p>
          <a:p>
            <a:pPr lvl="1" eaLnBrk="1" hangingPunct="1">
              <a:lnSpc>
                <a:spcPct val="120000"/>
              </a:lnSpc>
            </a:pPr>
            <a:r>
              <a:rPr lang="zh-CN" altLang="en-US"/>
              <a:t>     </a:t>
            </a:r>
            <a:r>
              <a:rPr lang="en-US" altLang="zh-CN"/>
              <a:t>setTree();</a:t>
            </a:r>
          </a:p>
          <a:p>
            <a:pPr eaLnBrk="1" hangingPunct="1">
              <a:lnSpc>
                <a:spcPct val="120000"/>
              </a:lnSpc>
            </a:pPr>
            <a:r>
              <a:rPr lang="en-US" altLang="zh-CN"/>
              <a:t>	getContentPane().add(p9,BorderLayout.NORTH);</a:t>
            </a:r>
          </a:p>
          <a:p>
            <a:pPr eaLnBrk="1" hangingPunct="1">
              <a:lnSpc>
                <a:spcPct val="120000"/>
              </a:lnSpc>
            </a:pPr>
            <a:r>
              <a:rPr lang="en-US" altLang="zh-CN"/>
              <a:t>	JScrollPane s = new JScrollPane(tblInf);</a:t>
            </a:r>
          </a:p>
          <a:p>
            <a:pPr eaLnBrk="1" hangingPunct="1">
              <a:lnSpc>
                <a:spcPct val="120000"/>
              </a:lnSpc>
            </a:pPr>
            <a:r>
              <a:rPr lang="en-US" altLang="zh-CN"/>
              <a:t>	getContentPane().add(s,BorderLayout.CENTER);</a:t>
            </a:r>
          </a:p>
          <a:p>
            <a:pPr eaLnBrk="1" hangingPunct="1">
              <a:lnSpc>
                <a:spcPct val="120000"/>
              </a:lnSpc>
            </a:pPr>
            <a:r>
              <a:rPr lang="en-US" altLang="zh-CN"/>
              <a:t>	getContentPane().add(tree,BorderLayout.SOUTH);</a:t>
            </a:r>
          </a:p>
          <a:p>
            <a:pPr eaLnBrk="1" hangingPunct="1">
              <a:lnSpc>
                <a:spcPct val="120000"/>
              </a:lnSpc>
            </a:pPr>
            <a:r>
              <a:rPr lang="en-US" altLang="zh-CN"/>
              <a:t>}</a:t>
            </a:r>
          </a:p>
          <a:p>
            <a:pPr eaLnBrk="1" hangingPunct="1">
              <a:lnSpc>
                <a:spcPct val="120000"/>
              </a:lnSpc>
            </a:pPr>
            <a:r>
              <a:rPr lang="en-US" altLang="zh-CN"/>
              <a:t>//</a:t>
            </a:r>
            <a:r>
              <a:rPr lang="zh-CN" altLang="en-US"/>
              <a:t>设置表，用</a:t>
            </a:r>
            <a:r>
              <a:rPr lang="en-US" altLang="zh-CN"/>
              <a:t>Vector</a:t>
            </a:r>
            <a:r>
              <a:rPr lang="zh-CN" altLang="en-US"/>
              <a:t>辅助添加</a:t>
            </a:r>
          </a:p>
          <a:p>
            <a:pPr eaLnBrk="1" hangingPunct="1">
              <a:lnSpc>
                <a:spcPct val="120000"/>
              </a:lnSpc>
            </a:pPr>
            <a:r>
              <a:rPr lang="en-US" altLang="zh-CN"/>
              <a:t>public void setTable()</a:t>
            </a:r>
          </a:p>
          <a:p>
            <a:pPr eaLnBrk="1" hangingPunct="1">
              <a:lnSpc>
                <a:spcPct val="120000"/>
              </a:lnSpc>
            </a:pPr>
            <a:r>
              <a:rPr lang="en-US" altLang="zh-CN"/>
              <a:t>{</a:t>
            </a:r>
          </a:p>
        </p:txBody>
      </p:sp>
    </p:spTree>
  </p:cSld>
  <p:clrMapOvr>
    <a:masterClrMapping/>
  </p:clrMapOvr>
  <p:transition>
    <p:zoom/>
  </p:transition>
</p:sld>
</file>

<file path=ppt/slides/slide4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9890" name="Text Box 2"/>
          <p:cNvSpPr txBox="1">
            <a:spLocks noChangeArrowheads="1"/>
          </p:cNvSpPr>
          <p:nvPr/>
        </p:nvSpPr>
        <p:spPr bwMode="auto">
          <a:xfrm>
            <a:off x="762000" y="593725"/>
            <a:ext cx="7710488" cy="557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lang="en-US" altLang="zh-CN"/>
              <a:t>	Vector vCdata = new Vector();</a:t>
            </a:r>
          </a:p>
          <a:p>
            <a:pPr eaLnBrk="1" hangingPunct="1">
              <a:lnSpc>
                <a:spcPct val="125000"/>
              </a:lnSpc>
            </a:pPr>
            <a:r>
              <a:rPr lang="en-US" altLang="zh-CN"/>
              <a:t>	vCdata.add("</a:t>
            </a:r>
            <a:r>
              <a:rPr lang="zh-CN" altLang="en-US"/>
              <a:t>姓名</a:t>
            </a:r>
            <a:r>
              <a:rPr lang="en-US" altLang="zh-CN"/>
              <a:t>");</a:t>
            </a:r>
          </a:p>
          <a:p>
            <a:pPr eaLnBrk="1" hangingPunct="1">
              <a:lnSpc>
                <a:spcPct val="125000"/>
              </a:lnSpc>
            </a:pPr>
            <a:r>
              <a:rPr lang="en-US" altLang="zh-CN"/>
              <a:t>	vCdata.add("</a:t>
            </a:r>
            <a:r>
              <a:rPr lang="zh-CN" altLang="en-US"/>
              <a:t>身份证号</a:t>
            </a:r>
            <a:r>
              <a:rPr lang="en-US" altLang="zh-CN"/>
              <a:t>");</a:t>
            </a:r>
          </a:p>
          <a:p>
            <a:pPr eaLnBrk="1" hangingPunct="1">
              <a:lnSpc>
                <a:spcPct val="125000"/>
              </a:lnSpc>
            </a:pPr>
            <a:r>
              <a:rPr lang="en-US" altLang="zh-CN"/>
              <a:t>	vCdata.add("</a:t>
            </a:r>
            <a:r>
              <a:rPr lang="zh-CN" altLang="en-US"/>
              <a:t>性别</a:t>
            </a:r>
            <a:r>
              <a:rPr lang="en-US" altLang="zh-CN"/>
              <a:t>");</a:t>
            </a:r>
          </a:p>
          <a:p>
            <a:pPr eaLnBrk="1" hangingPunct="1">
              <a:lnSpc>
                <a:spcPct val="125000"/>
              </a:lnSpc>
            </a:pPr>
            <a:r>
              <a:rPr lang="en-US" altLang="zh-CN"/>
              <a:t>	tblInf.setModel(dtm);</a:t>
            </a:r>
          </a:p>
          <a:p>
            <a:pPr eaLnBrk="1" hangingPunct="1">
              <a:lnSpc>
                <a:spcPct val="125000"/>
              </a:lnSpc>
            </a:pPr>
            <a:r>
              <a:rPr lang="en-US" altLang="zh-CN"/>
              <a:t>	for (int i=0; i&lt;vCdata.size(); i++)</a:t>
            </a:r>
          </a:p>
          <a:p>
            <a:pPr eaLnBrk="1" hangingPunct="1">
              <a:lnSpc>
                <a:spcPct val="125000"/>
              </a:lnSpc>
            </a:pPr>
            <a:r>
              <a:rPr lang="en-US" altLang="zh-CN"/>
              <a:t>		dtm.addColumn((String)vCdata.elementAt(i));</a:t>
            </a:r>
          </a:p>
          <a:p>
            <a:pPr eaLnBrk="1" hangingPunct="1">
              <a:lnSpc>
                <a:spcPct val="125000"/>
              </a:lnSpc>
            </a:pPr>
            <a:r>
              <a:rPr lang="en-US" altLang="zh-CN"/>
              <a:t>	Vector vRdata = new Vector();</a:t>
            </a:r>
          </a:p>
          <a:p>
            <a:pPr eaLnBrk="1" hangingPunct="1">
              <a:lnSpc>
                <a:spcPct val="125000"/>
              </a:lnSpc>
            </a:pPr>
            <a:r>
              <a:rPr lang="en-US" altLang="zh-CN"/>
              <a:t>	vRdata.add("</a:t>
            </a:r>
            <a:r>
              <a:rPr lang="zh-CN" altLang="en-US"/>
              <a:t>王飞</a:t>
            </a:r>
            <a:r>
              <a:rPr lang="en-US" altLang="zh-CN"/>
              <a:t>");</a:t>
            </a:r>
          </a:p>
          <a:p>
            <a:pPr eaLnBrk="1" hangingPunct="1">
              <a:lnSpc>
                <a:spcPct val="125000"/>
              </a:lnSpc>
            </a:pPr>
            <a:r>
              <a:rPr lang="en-US" altLang="zh-CN"/>
              <a:t>	vRdata.add("111122197904290902");</a:t>
            </a:r>
          </a:p>
          <a:p>
            <a:pPr eaLnBrk="1" hangingPunct="1">
              <a:lnSpc>
                <a:spcPct val="125000"/>
              </a:lnSpc>
            </a:pPr>
            <a:r>
              <a:rPr lang="en-US" altLang="zh-CN"/>
              <a:t>	vRdata.add("</a:t>
            </a:r>
            <a:r>
              <a:rPr lang="zh-CN" altLang="en-US"/>
              <a:t>男</a:t>
            </a:r>
            <a:r>
              <a:rPr lang="en-US" altLang="zh-CN"/>
              <a:t>");</a:t>
            </a:r>
          </a:p>
          <a:p>
            <a:pPr eaLnBrk="1" hangingPunct="1">
              <a:lnSpc>
                <a:spcPct val="125000"/>
              </a:lnSpc>
            </a:pPr>
            <a:r>
              <a:rPr lang="en-US" altLang="zh-CN"/>
              <a:t>	dtm.addRow(vRdata);</a:t>
            </a:r>
          </a:p>
        </p:txBody>
      </p:sp>
    </p:spTree>
  </p:cSld>
  <p:clrMapOvr>
    <a:masterClrMapping/>
  </p:clrMapOvr>
  <p:transition>
    <p:zoom/>
  </p:transition>
</p:sld>
</file>

<file path=ppt/slides/slide4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0914" name="Text Box 2"/>
          <p:cNvSpPr txBox="1">
            <a:spLocks noChangeArrowheads="1"/>
          </p:cNvSpPr>
          <p:nvPr/>
        </p:nvSpPr>
        <p:spPr bwMode="auto">
          <a:xfrm>
            <a:off x="152400" y="533400"/>
            <a:ext cx="9197975"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a:t>}</a:t>
            </a:r>
          </a:p>
          <a:p>
            <a:pPr eaLnBrk="1" hangingPunct="1">
              <a:lnSpc>
                <a:spcPct val="130000"/>
              </a:lnSpc>
            </a:pPr>
            <a:r>
              <a:rPr lang="en-US" altLang="zh-CN"/>
              <a:t>//</a:t>
            </a:r>
            <a:r>
              <a:rPr lang="zh-CN" altLang="en-US"/>
              <a:t>设置树</a:t>
            </a:r>
          </a:p>
          <a:p>
            <a:pPr eaLnBrk="1" hangingPunct="1">
              <a:lnSpc>
                <a:spcPct val="130000"/>
              </a:lnSpc>
            </a:pPr>
            <a:r>
              <a:rPr lang="en-US" altLang="zh-CN"/>
              <a:t>public void setTree()</a:t>
            </a:r>
          </a:p>
          <a:p>
            <a:pPr eaLnBrk="1" hangingPunct="1">
              <a:lnSpc>
                <a:spcPct val="130000"/>
              </a:lnSpc>
            </a:pPr>
            <a:r>
              <a:rPr lang="en-US" altLang="zh-CN"/>
              <a:t>{</a:t>
            </a:r>
          </a:p>
          <a:p>
            <a:pPr eaLnBrk="1" hangingPunct="1">
              <a:lnSpc>
                <a:spcPct val="130000"/>
              </a:lnSpc>
            </a:pPr>
            <a:r>
              <a:rPr lang="en-US" altLang="zh-CN"/>
              <a:t>    DefaultMutableTreeNode root;</a:t>
            </a:r>
          </a:p>
          <a:p>
            <a:pPr eaLnBrk="1" hangingPunct="1">
              <a:lnSpc>
                <a:spcPct val="130000"/>
              </a:lnSpc>
            </a:pPr>
            <a:r>
              <a:rPr lang="en-US" altLang="zh-CN"/>
              <a:t>   DefaultMutableTreeNode NodeName, NodeNumber, NodeSex;</a:t>
            </a:r>
          </a:p>
          <a:p>
            <a:pPr eaLnBrk="1" hangingPunct="1">
              <a:lnSpc>
                <a:spcPct val="130000"/>
              </a:lnSpc>
            </a:pPr>
            <a:r>
              <a:rPr lang="en-US" altLang="zh-CN"/>
              <a:t>   DefaultMutableTreeNode leafName, leafNumber, leafSex;</a:t>
            </a:r>
          </a:p>
          <a:p>
            <a:pPr eaLnBrk="1" hangingPunct="1">
              <a:lnSpc>
                <a:spcPct val="130000"/>
              </a:lnSpc>
            </a:pPr>
            <a:r>
              <a:rPr lang="en-US" altLang="zh-CN"/>
              <a:t>   root = new DefaultMutableTreeNode("</a:t>
            </a:r>
            <a:r>
              <a:rPr lang="zh-CN" altLang="en-US"/>
              <a:t>个人信息</a:t>
            </a:r>
            <a:r>
              <a:rPr lang="en-US" altLang="zh-CN"/>
              <a:t>");</a:t>
            </a:r>
          </a:p>
          <a:p>
            <a:pPr eaLnBrk="1" hangingPunct="1">
              <a:lnSpc>
                <a:spcPct val="130000"/>
              </a:lnSpc>
            </a:pPr>
            <a:r>
              <a:rPr lang="en-US" altLang="zh-CN"/>
              <a:t>   NodeName = new DefaultMutableTreeNode("</a:t>
            </a:r>
            <a:r>
              <a:rPr lang="zh-CN" altLang="en-US"/>
              <a:t>姓名</a:t>
            </a:r>
            <a:r>
              <a:rPr lang="en-US" altLang="zh-CN"/>
              <a:t>");</a:t>
            </a:r>
          </a:p>
          <a:p>
            <a:pPr eaLnBrk="1" hangingPunct="1">
              <a:lnSpc>
                <a:spcPct val="130000"/>
              </a:lnSpc>
            </a:pPr>
            <a:r>
              <a:rPr lang="en-US" altLang="zh-CN"/>
              <a:t>   leafName = new DefaultMutableTreeNode("</a:t>
            </a:r>
            <a:r>
              <a:rPr lang="zh-CN" altLang="en-US"/>
              <a:t>王飞</a:t>
            </a:r>
            <a:r>
              <a:rPr lang="en-US" altLang="zh-CN"/>
              <a:t>");</a:t>
            </a:r>
          </a:p>
          <a:p>
            <a:pPr eaLnBrk="1" hangingPunct="1">
              <a:lnSpc>
                <a:spcPct val="130000"/>
              </a:lnSpc>
            </a:pPr>
            <a:r>
              <a:rPr lang="en-US" altLang="zh-CN"/>
              <a:t>   NodeNumber = new DefaultMutableTreeNode("</a:t>
            </a:r>
            <a:r>
              <a:rPr lang="zh-CN" altLang="en-US"/>
              <a:t>身份证号</a:t>
            </a:r>
            <a:r>
              <a:rPr lang="en-US" altLang="zh-CN"/>
              <a:t>");</a:t>
            </a:r>
          </a:p>
          <a:p>
            <a:pPr eaLnBrk="1" hangingPunct="1">
              <a:lnSpc>
                <a:spcPct val="130000"/>
              </a:lnSpc>
            </a:pPr>
            <a:r>
              <a:rPr lang="en-US" altLang="zh-CN"/>
              <a:t>   leafNumber = new DefaultMutableTreeNode("111122197904290902");</a:t>
            </a:r>
          </a:p>
        </p:txBody>
      </p:sp>
    </p:spTree>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2994" name="Text Box 2"/>
          <p:cNvSpPr txBox="1">
            <a:spLocks noChangeArrowheads="1"/>
          </p:cNvSpPr>
          <p:nvPr/>
        </p:nvSpPr>
        <p:spPr bwMode="auto">
          <a:xfrm>
            <a:off x="746125" y="679450"/>
            <a:ext cx="7634288"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2" eaLnBrk="1" hangingPunct="1"/>
            <a:r>
              <a:rPr lang="zh-CN" altLang="en-US"/>
              <a:t>在例</a:t>
            </a:r>
            <a:r>
              <a:rPr lang="en-US" altLang="zh-CN"/>
              <a:t>1.1</a:t>
            </a:r>
            <a:r>
              <a:rPr lang="zh-CN" altLang="en-US"/>
              <a:t>中，	</a:t>
            </a:r>
          </a:p>
          <a:p>
            <a:pPr lvl="2" eaLnBrk="1" hangingPunct="1"/>
            <a:r>
              <a:rPr lang="en-US" altLang="zh-CN"/>
              <a:t>Label lblName;</a:t>
            </a:r>
          </a:p>
          <a:p>
            <a:pPr lvl="2" eaLnBrk="1" hangingPunct="1"/>
            <a:r>
              <a:rPr lang="en-US" altLang="zh-CN"/>
              <a:t>TextField txtName;</a:t>
            </a:r>
          </a:p>
          <a:p>
            <a:pPr lvl="2" eaLnBrk="1" hangingPunct="1"/>
            <a:r>
              <a:rPr lang="en-US" altLang="zh-CN"/>
              <a:t>TextField txtDisp;</a:t>
            </a:r>
          </a:p>
          <a:p>
            <a:pPr eaLnBrk="1" hangingPunct="1"/>
            <a:r>
              <a:rPr lang="zh-CN" altLang="en-US"/>
              <a:t>都是语句，而</a:t>
            </a:r>
          </a:p>
          <a:p>
            <a:pPr eaLnBrk="1" hangingPunct="1"/>
            <a:r>
              <a:rPr lang="zh-CN" altLang="en-US"/>
              <a:t>	</a:t>
            </a:r>
            <a:r>
              <a:rPr lang="en-US" altLang="zh-CN"/>
              <a:t>{</a:t>
            </a:r>
          </a:p>
          <a:p>
            <a:pPr eaLnBrk="1" hangingPunct="1"/>
            <a:r>
              <a:rPr lang="en-US" altLang="zh-CN"/>
              <a:t>		lblName = new Label("</a:t>
            </a:r>
            <a:r>
              <a:rPr lang="zh-CN" altLang="en-US"/>
              <a:t>请输入您的名字：</a:t>
            </a:r>
            <a:r>
              <a:rPr lang="en-US" altLang="zh-CN"/>
              <a:t>");</a:t>
            </a:r>
          </a:p>
          <a:p>
            <a:pPr eaLnBrk="1" hangingPunct="1"/>
            <a:r>
              <a:rPr lang="en-US" altLang="zh-CN"/>
              <a:t>		txtName = new TextField(8);</a:t>
            </a:r>
          </a:p>
          <a:p>
            <a:pPr eaLnBrk="1" hangingPunct="1"/>
            <a:r>
              <a:rPr lang="en-US" altLang="zh-CN"/>
              <a:t>		txtDisp = new TextField(20);</a:t>
            </a:r>
          </a:p>
          <a:p>
            <a:pPr eaLnBrk="1" hangingPunct="1"/>
            <a:r>
              <a:rPr lang="en-US" altLang="zh-CN"/>
              <a:t>		add(lblName);</a:t>
            </a:r>
          </a:p>
          <a:p>
            <a:pPr eaLnBrk="1" hangingPunct="1"/>
            <a:r>
              <a:rPr lang="en-US" altLang="zh-CN"/>
              <a:t>		add(txtName);</a:t>
            </a:r>
          </a:p>
          <a:p>
            <a:pPr eaLnBrk="1" hangingPunct="1"/>
            <a:r>
              <a:rPr lang="en-US" altLang="zh-CN"/>
              <a:t>		add(txtDisp);</a:t>
            </a:r>
          </a:p>
          <a:p>
            <a:pPr eaLnBrk="1" hangingPunct="1"/>
            <a:r>
              <a:rPr lang="en-US" altLang="zh-CN"/>
              <a:t>		txtName.addActionListener(this);</a:t>
            </a:r>
          </a:p>
          <a:p>
            <a:pPr eaLnBrk="1" hangingPunct="1"/>
            <a:r>
              <a:rPr lang="en-US" altLang="zh-CN"/>
              <a:t>	}</a:t>
            </a:r>
          </a:p>
          <a:p>
            <a:pPr eaLnBrk="1" hangingPunct="1"/>
            <a:r>
              <a:rPr lang="zh-CN" altLang="en-US"/>
              <a:t>是块，语句之间、块之间或块内部的空行都为空白。</a:t>
            </a:r>
          </a:p>
        </p:txBody>
      </p:sp>
    </p:spTree>
  </p:cSld>
  <p:clrMapOvr>
    <a:masterClrMapping/>
  </p:clrMapOvr>
  <p:transition>
    <p:zoom dir="in"/>
  </p:transition>
</p:sld>
</file>

<file path=ppt/slides/slide4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1938" name="Text Box 2"/>
          <p:cNvSpPr txBox="1">
            <a:spLocks noChangeArrowheads="1"/>
          </p:cNvSpPr>
          <p:nvPr/>
        </p:nvSpPr>
        <p:spPr bwMode="auto">
          <a:xfrm>
            <a:off x="304800" y="609600"/>
            <a:ext cx="8610600" cy="562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pPr>
            <a:r>
              <a:rPr lang="en-US" altLang="zh-CN"/>
              <a:t>	NodeSex = new DefaultMutableTreeNode("</a:t>
            </a:r>
            <a:r>
              <a:rPr lang="zh-CN" altLang="en-US"/>
              <a:t>性别</a:t>
            </a:r>
            <a:r>
              <a:rPr lang="en-US" altLang="zh-CN"/>
              <a:t>");</a:t>
            </a:r>
          </a:p>
          <a:p>
            <a:pPr eaLnBrk="1" hangingPunct="1">
              <a:lnSpc>
                <a:spcPct val="138000"/>
              </a:lnSpc>
            </a:pPr>
            <a:r>
              <a:rPr lang="en-US" altLang="zh-CN"/>
              <a:t>	leafSex = new DefaultMutableTreeNode("</a:t>
            </a:r>
            <a:r>
              <a:rPr lang="zh-CN" altLang="en-US"/>
              <a:t>男</a:t>
            </a:r>
            <a:r>
              <a:rPr lang="en-US" altLang="zh-CN"/>
              <a:t>");</a:t>
            </a:r>
          </a:p>
          <a:p>
            <a:pPr eaLnBrk="1" hangingPunct="1">
              <a:lnSpc>
                <a:spcPct val="138000"/>
              </a:lnSpc>
            </a:pPr>
            <a:r>
              <a:rPr lang="en-US" altLang="zh-CN"/>
              <a:t>	root.add(NodeName);</a:t>
            </a:r>
          </a:p>
          <a:p>
            <a:pPr eaLnBrk="1" hangingPunct="1">
              <a:lnSpc>
                <a:spcPct val="138000"/>
              </a:lnSpc>
            </a:pPr>
            <a:r>
              <a:rPr lang="en-US" altLang="zh-CN"/>
              <a:t>	root.add(NodeNumber);</a:t>
            </a:r>
          </a:p>
          <a:p>
            <a:pPr eaLnBrk="1" hangingPunct="1">
              <a:lnSpc>
                <a:spcPct val="138000"/>
              </a:lnSpc>
            </a:pPr>
            <a:r>
              <a:rPr lang="en-US" altLang="zh-CN"/>
              <a:t>	root.add(NodeSex);</a:t>
            </a:r>
          </a:p>
          <a:p>
            <a:pPr eaLnBrk="1" hangingPunct="1">
              <a:lnSpc>
                <a:spcPct val="138000"/>
              </a:lnSpc>
            </a:pPr>
            <a:r>
              <a:rPr lang="en-US" altLang="zh-CN"/>
              <a:t>	NodeName.add(leafName);</a:t>
            </a:r>
          </a:p>
          <a:p>
            <a:pPr eaLnBrk="1" hangingPunct="1">
              <a:lnSpc>
                <a:spcPct val="138000"/>
              </a:lnSpc>
            </a:pPr>
            <a:r>
              <a:rPr lang="en-US" altLang="zh-CN"/>
              <a:t>	NodeNumber.add(leafNumber);</a:t>
            </a:r>
          </a:p>
          <a:p>
            <a:pPr eaLnBrk="1" hangingPunct="1">
              <a:lnSpc>
                <a:spcPct val="138000"/>
              </a:lnSpc>
            </a:pPr>
            <a:r>
              <a:rPr lang="en-US" altLang="zh-CN"/>
              <a:t>	NodeSex.add(leafSex);</a:t>
            </a:r>
          </a:p>
          <a:p>
            <a:pPr eaLnBrk="1" hangingPunct="1">
              <a:lnSpc>
                <a:spcPct val="138000"/>
              </a:lnSpc>
            </a:pPr>
            <a:r>
              <a:rPr lang="en-US" altLang="zh-CN"/>
              <a:t>	//</a:t>
            </a:r>
            <a:r>
              <a:rPr lang="zh-CN" altLang="en-US"/>
              <a:t>设置</a:t>
            </a:r>
            <a:r>
              <a:rPr lang="en-US" altLang="zh-CN"/>
              <a:t>Tree</a:t>
            </a:r>
            <a:r>
              <a:rPr lang="zh-CN" altLang="en-US"/>
              <a:t>渲染的基本属性</a:t>
            </a:r>
          </a:p>
          <a:p>
            <a:pPr eaLnBrk="1" hangingPunct="1">
              <a:lnSpc>
                <a:spcPct val="138000"/>
              </a:lnSpc>
            </a:pPr>
            <a:r>
              <a:rPr lang="zh-CN" altLang="en-US"/>
              <a:t>	</a:t>
            </a:r>
            <a:r>
              <a:rPr lang="en-US" altLang="zh-CN"/>
              <a:t>tree.getSelectionModel().setSelectionMode( TreeSelectionModel.SINGLE_TREE_SELECTION );</a:t>
            </a:r>
          </a:p>
        </p:txBody>
      </p:sp>
    </p:spTree>
  </p:cSld>
  <p:clrMapOvr>
    <a:masterClrMapping/>
  </p:clrMapOvr>
  <p:transition>
    <p:zoom/>
  </p:transition>
</p:sld>
</file>

<file path=ppt/slides/slide4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62" name="Text Box 2"/>
          <p:cNvSpPr txBox="1">
            <a:spLocks noChangeArrowheads="1"/>
          </p:cNvSpPr>
          <p:nvPr/>
        </p:nvSpPr>
        <p:spPr bwMode="auto">
          <a:xfrm>
            <a:off x="1279525" y="609600"/>
            <a:ext cx="6594475"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a:t>           tree.setShowsRootHandles( true );</a:t>
            </a:r>
          </a:p>
          <a:p>
            <a:pPr eaLnBrk="1" hangingPunct="1">
              <a:lnSpc>
                <a:spcPct val="130000"/>
              </a:lnSpc>
            </a:pPr>
            <a:r>
              <a:rPr lang="en-US" altLang="zh-CN"/>
              <a:t>           //</a:t>
            </a:r>
            <a:r>
              <a:rPr lang="zh-CN" altLang="en-US"/>
              <a:t>树不可以编辑</a:t>
            </a:r>
          </a:p>
          <a:p>
            <a:pPr eaLnBrk="1" hangingPunct="1">
              <a:lnSpc>
                <a:spcPct val="130000"/>
              </a:lnSpc>
            </a:pPr>
            <a:r>
              <a:rPr lang="zh-CN" altLang="en-US"/>
              <a:t>	</a:t>
            </a:r>
            <a:r>
              <a:rPr lang="en-US" altLang="zh-CN"/>
              <a:t>tree.setEditable( false ); </a:t>
            </a:r>
          </a:p>
          <a:p>
            <a:pPr eaLnBrk="1" hangingPunct="1">
              <a:lnSpc>
                <a:spcPct val="130000"/>
              </a:lnSpc>
            </a:pPr>
            <a:r>
              <a:rPr lang="en-US" altLang="zh-CN"/>
              <a:t>	tree.setModel(new DefaultTreeModel(root));</a:t>
            </a:r>
          </a:p>
          <a:p>
            <a:pPr eaLnBrk="1" hangingPunct="1">
              <a:lnSpc>
                <a:spcPct val="130000"/>
              </a:lnSpc>
            </a:pPr>
            <a:r>
              <a:rPr lang="en-US" altLang="zh-CN"/>
              <a:t>}</a:t>
            </a:r>
          </a:p>
          <a:p>
            <a:pPr eaLnBrk="1" hangingPunct="1">
              <a:lnSpc>
                <a:spcPct val="130000"/>
              </a:lnSpc>
            </a:pPr>
            <a:r>
              <a:rPr lang="en-US" altLang="zh-CN"/>
              <a:t>public static void main(String[] args) </a:t>
            </a:r>
          </a:p>
          <a:p>
            <a:pPr eaLnBrk="1" hangingPunct="1">
              <a:lnSpc>
                <a:spcPct val="130000"/>
              </a:lnSpc>
            </a:pPr>
            <a:r>
              <a:rPr lang="en-US" altLang="zh-CN"/>
              <a:t>{</a:t>
            </a:r>
          </a:p>
          <a:p>
            <a:pPr eaLnBrk="1" hangingPunct="1">
              <a:lnSpc>
                <a:spcPct val="130000"/>
              </a:lnSpc>
            </a:pPr>
            <a:r>
              <a:rPr lang="en-US" altLang="zh-CN"/>
              <a:t>	TestSwing ts = new TestSwing();</a:t>
            </a:r>
          </a:p>
          <a:p>
            <a:pPr eaLnBrk="1" hangingPunct="1">
              <a:lnSpc>
                <a:spcPct val="130000"/>
              </a:lnSpc>
            </a:pPr>
            <a:r>
              <a:rPr lang="en-US" altLang="zh-CN"/>
              <a:t>	ts.setSize(400,450);</a:t>
            </a:r>
          </a:p>
          <a:p>
            <a:pPr eaLnBrk="1" hangingPunct="1">
              <a:lnSpc>
                <a:spcPct val="130000"/>
              </a:lnSpc>
            </a:pPr>
            <a:r>
              <a:rPr lang="en-US" altLang="zh-CN"/>
              <a:t>	ts.show();</a:t>
            </a:r>
          </a:p>
          <a:p>
            <a:pPr eaLnBrk="1" hangingPunct="1">
              <a:lnSpc>
                <a:spcPct val="130000"/>
              </a:lnSpc>
            </a:pPr>
            <a:r>
              <a:rPr lang="en-US" altLang="zh-CN"/>
              <a:t>    }</a:t>
            </a:r>
          </a:p>
          <a:p>
            <a:pPr eaLnBrk="1" hangingPunct="1">
              <a:lnSpc>
                <a:spcPct val="130000"/>
              </a:lnSpc>
            </a:pPr>
            <a:r>
              <a:rPr lang="en-US" altLang="zh-CN"/>
              <a:t>}</a:t>
            </a:r>
          </a:p>
        </p:txBody>
      </p:sp>
    </p:spTree>
  </p:cSld>
  <p:clrMapOvr>
    <a:masterClrMapping/>
  </p:clrMapOvr>
  <p:transition>
    <p:zoom/>
  </p:transition>
</p:sld>
</file>

<file path=ppt/slides/slide4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899" name="Rectangle 2"/>
          <p:cNvSpPr>
            <a:spLocks noChangeArrowheads="1"/>
          </p:cNvSpPr>
          <p:nvPr/>
        </p:nvSpPr>
        <p:spPr bwMode="auto">
          <a:xfrm>
            <a:off x="3378200" y="6019800"/>
            <a:ext cx="238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6.11  </a:t>
            </a:r>
            <a:r>
              <a:rPr lang="zh-CN" altLang="en-US"/>
              <a:t>显示结果</a:t>
            </a:r>
          </a:p>
        </p:txBody>
      </p:sp>
      <p:graphicFrame>
        <p:nvGraphicFramePr>
          <p:cNvPr id="80898" name="Object 3"/>
          <p:cNvGraphicFramePr>
            <a:graphicFrameLocks noChangeAspect="1"/>
          </p:cNvGraphicFramePr>
          <p:nvPr/>
        </p:nvGraphicFramePr>
        <p:xfrm>
          <a:off x="2362200" y="587375"/>
          <a:ext cx="4548188" cy="5508625"/>
        </p:xfrm>
        <a:graphic>
          <a:graphicData uri="http://schemas.openxmlformats.org/presentationml/2006/ole">
            <mc:AlternateContent xmlns:mc="http://schemas.openxmlformats.org/markup-compatibility/2006">
              <mc:Choice xmlns:v="urn:schemas-microsoft-com:vml" Requires="v">
                <p:oleObj spid="_x0000_s80901" name="Bitmap Image" r:id="rId3" imgW="3017782" imgH="3657917" progId="Paint.Picture">
                  <p:embed/>
                </p:oleObj>
              </mc:Choice>
              <mc:Fallback>
                <p:oleObj name="Bitmap Image" r:id="rId3" imgW="3017782" imgH="3657917"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587375"/>
                        <a:ext cx="4548188" cy="550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0900" name="AutoShape 4">
            <a:hlinkClick r:id="" action="ppaction://hlinkshowjump?jump=firstslide" highlightClick="1"/>
          </p:cNvPr>
          <p:cNvSpPr>
            <a:spLocks noChangeArrowheads="1"/>
          </p:cNvSpPr>
          <p:nvPr/>
        </p:nvSpPr>
        <p:spPr bwMode="auto">
          <a:xfrm>
            <a:off x="8382000" y="6400800"/>
            <a:ext cx="7620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p:transition>
</p:sld>
</file>

<file path=ppt/slides/slide4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5" name="Rectangle 2"/>
          <p:cNvSpPr>
            <a:spLocks noChangeArrowheads="1"/>
          </p:cNvSpPr>
          <p:nvPr/>
        </p:nvSpPr>
        <p:spPr bwMode="auto">
          <a:xfrm>
            <a:off x="3917950" y="685800"/>
            <a:ext cx="1308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习   题</a:t>
            </a:r>
          </a:p>
        </p:txBody>
      </p:sp>
      <p:sp>
        <p:nvSpPr>
          <p:cNvPr id="81926" name="Text Box 3"/>
          <p:cNvSpPr txBox="1">
            <a:spLocks noChangeArrowheads="1"/>
          </p:cNvSpPr>
          <p:nvPr/>
        </p:nvSpPr>
        <p:spPr bwMode="auto">
          <a:xfrm>
            <a:off x="304800" y="1263650"/>
            <a:ext cx="868680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a:t>        1. </a:t>
            </a:r>
            <a:r>
              <a:rPr lang="zh-CN" altLang="en-US"/>
              <a:t>设计一个界面，如图</a:t>
            </a:r>
            <a:r>
              <a:rPr lang="en-US" altLang="zh-CN"/>
              <a:t>6.12</a:t>
            </a:r>
            <a:r>
              <a:rPr lang="zh-CN" altLang="en-US"/>
              <a:t>所示。其中身份证一栏有四项，分别为身份证、军人证、学生证和护照。</a:t>
            </a:r>
          </a:p>
        </p:txBody>
      </p:sp>
      <p:grpSp>
        <p:nvGrpSpPr>
          <p:cNvPr id="81927" name="Group 4"/>
          <p:cNvGrpSpPr>
            <a:grpSpLocks/>
          </p:cNvGrpSpPr>
          <p:nvPr/>
        </p:nvGrpSpPr>
        <p:grpSpPr bwMode="auto">
          <a:xfrm>
            <a:off x="2400300" y="2438400"/>
            <a:ext cx="4343400" cy="3751263"/>
            <a:chOff x="1512" y="1536"/>
            <a:chExt cx="2736" cy="2363"/>
          </a:xfrm>
        </p:grpSpPr>
        <p:graphicFrame>
          <p:nvGraphicFramePr>
            <p:cNvPr id="81922" name="Object 5"/>
            <p:cNvGraphicFramePr>
              <a:graphicFrameLocks noChangeAspect="1"/>
            </p:cNvGraphicFramePr>
            <p:nvPr/>
          </p:nvGraphicFramePr>
          <p:xfrm>
            <a:off x="1512" y="1776"/>
            <a:ext cx="2736" cy="1678"/>
          </p:xfrm>
          <a:graphic>
            <a:graphicData uri="http://schemas.openxmlformats.org/presentationml/2006/ole">
              <mc:AlternateContent xmlns:mc="http://schemas.openxmlformats.org/markup-compatibility/2006">
                <mc:Choice xmlns:v="urn:schemas-microsoft-com:vml" Requires="v">
                  <p:oleObj spid="_x0000_s81929" name="Bitmap Image" r:id="rId3" imgW="1752381" imgH="1066667" progId="Paint.Picture">
                    <p:embed/>
                  </p:oleObj>
                </mc:Choice>
                <mc:Fallback>
                  <p:oleObj name="Bitmap Image" r:id="rId3" imgW="1752381" imgH="1066667"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 y="1776"/>
                          <a:ext cx="2736" cy="16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23" name="Object 6"/>
            <p:cNvGraphicFramePr>
              <a:graphicFrameLocks noChangeAspect="1"/>
            </p:cNvGraphicFramePr>
            <p:nvPr/>
          </p:nvGraphicFramePr>
          <p:xfrm>
            <a:off x="2448" y="1536"/>
            <a:ext cx="768" cy="205"/>
          </p:xfrm>
          <a:graphic>
            <a:graphicData uri="http://schemas.openxmlformats.org/presentationml/2006/ole">
              <mc:AlternateContent xmlns:mc="http://schemas.openxmlformats.org/markup-compatibility/2006">
                <mc:Choice xmlns:v="urn:schemas-microsoft-com:vml" Requires="v">
                  <p:oleObj spid="_x0000_s81930" name="Bitmap Image" r:id="rId5" imgW="457240" imgH="122034" progId="Paint.Picture">
                    <p:embed/>
                  </p:oleObj>
                </mc:Choice>
                <mc:Fallback>
                  <p:oleObj name="Bitmap Image" r:id="rId5" imgW="457240" imgH="122034" progId="Paint.Picture">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8" y="1536"/>
                          <a:ext cx="768" cy="2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24" name="Object 7"/>
            <p:cNvGraphicFramePr>
              <a:graphicFrameLocks noChangeAspect="1"/>
            </p:cNvGraphicFramePr>
            <p:nvPr/>
          </p:nvGraphicFramePr>
          <p:xfrm>
            <a:off x="2019" y="3648"/>
            <a:ext cx="1721" cy="251"/>
          </p:xfrm>
          <a:graphic>
            <a:graphicData uri="http://schemas.openxmlformats.org/presentationml/2006/ole">
              <mc:AlternateContent xmlns:mc="http://schemas.openxmlformats.org/markup-compatibility/2006">
                <mc:Choice xmlns:v="urn:schemas-microsoft-com:vml" Requires="v">
                  <p:oleObj spid="_x0000_s81931" name="Bitmap Image" r:id="rId7" imgW="1356478" imgH="190436" progId="Paint.Picture">
                    <p:embed/>
                  </p:oleObj>
                </mc:Choice>
                <mc:Fallback>
                  <p:oleObj name="Bitmap Image" r:id="rId7" imgW="1356478" imgH="190436" progId="Paint.Picture">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9" y="3648"/>
                          <a:ext cx="1721" cy="2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1928" name="Text Box 8"/>
          <p:cNvSpPr txBox="1">
            <a:spLocks noChangeArrowheads="1"/>
          </p:cNvSpPr>
          <p:nvPr/>
        </p:nvSpPr>
        <p:spPr bwMode="auto">
          <a:xfrm>
            <a:off x="4060825" y="6248400"/>
            <a:ext cx="1349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图</a:t>
            </a:r>
            <a:r>
              <a:rPr lang="en-US" altLang="zh-CN" b="1"/>
              <a:t>6.12</a:t>
            </a:r>
          </a:p>
        </p:txBody>
      </p:sp>
    </p:spTree>
  </p:cSld>
  <p:clrMapOvr>
    <a:masterClrMapping/>
  </p:clrMapOvr>
  <p:transition>
    <p:zoom/>
  </p:transition>
</p:sld>
</file>

<file path=ppt/slides/slide4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3986" name="Text Box 2"/>
          <p:cNvSpPr txBox="1">
            <a:spLocks noChangeArrowheads="1"/>
          </p:cNvSpPr>
          <p:nvPr/>
        </p:nvSpPr>
        <p:spPr bwMode="auto">
          <a:xfrm>
            <a:off x="304800" y="890588"/>
            <a:ext cx="8610600" cy="429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2. </a:t>
            </a:r>
            <a:r>
              <a:rPr lang="zh-CN" altLang="en-US"/>
              <a:t>设计一个标签区域和三个滚动条，滚动条的取值范围均为</a:t>
            </a:r>
            <a:r>
              <a:rPr lang="en-US" altLang="zh-CN"/>
              <a:t>0</a:t>
            </a:r>
            <a:r>
              <a:rPr lang="zh-CN" altLang="en-US"/>
              <a:t>～</a:t>
            </a:r>
            <a:r>
              <a:rPr lang="en-US" altLang="zh-CN"/>
              <a:t>255</a:t>
            </a:r>
            <a:r>
              <a:rPr lang="zh-CN" altLang="en-US"/>
              <a:t>，即使得滚动条的取值对应颜色对象的红、绿、蓝三个基色的值，初始标签颜色为红色。</a:t>
            </a:r>
          </a:p>
          <a:p>
            <a:pPr eaLnBrk="1" hangingPunct="1">
              <a:lnSpc>
                <a:spcPct val="150000"/>
              </a:lnSpc>
              <a:spcBef>
                <a:spcPct val="50000"/>
              </a:spcBef>
            </a:pPr>
            <a:r>
              <a:rPr lang="zh-CN" altLang="en-US"/>
              <a:t>        </a:t>
            </a:r>
            <a:r>
              <a:rPr lang="en-US" altLang="zh-CN"/>
              <a:t>3. </a:t>
            </a:r>
            <a:r>
              <a:rPr lang="zh-CN" altLang="en-US"/>
              <a:t>用</a:t>
            </a:r>
            <a:r>
              <a:rPr lang="en-US" altLang="zh-CN"/>
              <a:t>java.swing</a:t>
            </a:r>
            <a:r>
              <a:rPr lang="zh-CN" altLang="en-US"/>
              <a:t>包中的类设计如图</a:t>
            </a:r>
            <a:r>
              <a:rPr lang="en-US" altLang="zh-CN"/>
              <a:t>6.12</a:t>
            </a:r>
            <a:r>
              <a:rPr lang="zh-CN" altLang="en-US"/>
              <a:t>所示的界面，然后进行详细的布局设计。</a:t>
            </a:r>
          </a:p>
          <a:p>
            <a:pPr eaLnBrk="1" hangingPunct="1">
              <a:lnSpc>
                <a:spcPct val="150000"/>
              </a:lnSpc>
              <a:spcBef>
                <a:spcPct val="50000"/>
              </a:spcBef>
            </a:pPr>
            <a:r>
              <a:rPr lang="zh-CN" altLang="en-US"/>
              <a:t>        </a:t>
            </a:r>
            <a:r>
              <a:rPr lang="en-US" altLang="zh-CN"/>
              <a:t>4. </a:t>
            </a:r>
            <a:r>
              <a:rPr lang="zh-CN" altLang="en-US"/>
              <a:t>图</a:t>
            </a:r>
            <a:r>
              <a:rPr lang="en-US" altLang="zh-CN"/>
              <a:t>6.13</a:t>
            </a:r>
            <a:r>
              <a:rPr lang="zh-CN" altLang="en-US"/>
              <a:t>中的</a:t>
            </a:r>
            <a:r>
              <a:rPr lang="en-US" altLang="zh-CN"/>
              <a:t>Xuesheng</a:t>
            </a:r>
            <a:r>
              <a:rPr lang="zh-CN" altLang="en-US"/>
              <a:t>表，代表了每个学生的基本信息，在</a:t>
            </a:r>
            <a:r>
              <a:rPr lang="en-US" altLang="zh-CN"/>
              <a:t>Applet</a:t>
            </a:r>
            <a:r>
              <a:rPr lang="zh-CN" altLang="en-US"/>
              <a:t>界面上设计此表，并依次进行记录的添加。</a:t>
            </a:r>
          </a:p>
        </p:txBody>
      </p:sp>
    </p:spTree>
  </p:cSld>
  <p:clrMapOvr>
    <a:masterClrMapping/>
  </p:clrMapOvr>
  <p:transition>
    <p:zoom/>
  </p:transition>
</p:sld>
</file>

<file path=ppt/slides/slide4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947" name="Rectangle 2"/>
          <p:cNvSpPr>
            <a:spLocks noChangeArrowheads="1"/>
          </p:cNvSpPr>
          <p:nvPr/>
        </p:nvSpPr>
        <p:spPr bwMode="auto">
          <a:xfrm>
            <a:off x="2463800" y="5486400"/>
            <a:ext cx="421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6.13  Xuesheng</a:t>
            </a:r>
            <a:r>
              <a:rPr lang="zh-CN" altLang="en-US"/>
              <a:t>表的记录显示</a:t>
            </a:r>
          </a:p>
        </p:txBody>
      </p:sp>
      <p:graphicFrame>
        <p:nvGraphicFramePr>
          <p:cNvPr id="82946" name="Object 3"/>
          <p:cNvGraphicFramePr>
            <a:graphicFrameLocks noChangeAspect="1"/>
          </p:cNvGraphicFramePr>
          <p:nvPr/>
        </p:nvGraphicFramePr>
        <p:xfrm>
          <a:off x="1295400" y="1219200"/>
          <a:ext cx="6553200" cy="3875088"/>
        </p:xfrm>
        <a:graphic>
          <a:graphicData uri="http://schemas.openxmlformats.org/presentationml/2006/ole">
            <mc:AlternateContent xmlns:mc="http://schemas.openxmlformats.org/markup-compatibility/2006">
              <mc:Choice xmlns:v="urn:schemas-microsoft-com:vml" Requires="v">
                <p:oleObj spid="_x0000_s82948" name="Bitmap Image" r:id="rId3" imgW="2972058" imgH="1760373" progId="Paint.Picture">
                  <p:embed/>
                </p:oleObj>
              </mc:Choice>
              <mc:Fallback>
                <p:oleObj name="Bitmap Image" r:id="rId3" imgW="2972058" imgH="1760373"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219200"/>
                        <a:ext cx="6553200" cy="3875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p:transition>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971" name="Text Box 2"/>
          <p:cNvSpPr txBox="1">
            <a:spLocks noChangeArrowheads="1"/>
          </p:cNvSpPr>
          <p:nvPr/>
        </p:nvSpPr>
        <p:spPr bwMode="auto">
          <a:xfrm>
            <a:off x="304800" y="533400"/>
            <a:ext cx="8610600"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5. </a:t>
            </a:r>
            <a:r>
              <a:rPr lang="zh-CN" altLang="en-US"/>
              <a:t>用树状结构显示如图</a:t>
            </a:r>
            <a:r>
              <a:rPr lang="en-US" altLang="zh-CN"/>
              <a:t>6.14</a:t>
            </a:r>
            <a:r>
              <a:rPr lang="zh-CN" altLang="en-US"/>
              <a:t>所示的部分文件系统目录，要求节点的名字为文件夹的名字或者文件的名字，图片无需显示。注意</a:t>
            </a:r>
            <a:r>
              <a:rPr lang="en-US" altLang="zh-CN"/>
              <a:t>ppt</a:t>
            </a:r>
            <a:r>
              <a:rPr lang="zh-CN" altLang="en-US"/>
              <a:t>文件夹下含有两个文件，分别为</a:t>
            </a:r>
            <a:r>
              <a:rPr lang="en-US" altLang="zh-CN"/>
              <a:t>6_10.ppt</a:t>
            </a:r>
            <a:r>
              <a:rPr lang="zh-CN" altLang="en-US"/>
              <a:t>和</a:t>
            </a:r>
            <a:r>
              <a:rPr lang="en-US" altLang="zh-CN"/>
              <a:t>6_10.vsd</a:t>
            </a:r>
            <a:r>
              <a:rPr lang="zh-CN" altLang="en-US"/>
              <a:t>。</a:t>
            </a:r>
          </a:p>
        </p:txBody>
      </p:sp>
      <p:graphicFrame>
        <p:nvGraphicFramePr>
          <p:cNvPr id="83970" name="Object 3"/>
          <p:cNvGraphicFramePr>
            <a:graphicFrameLocks noChangeAspect="1"/>
          </p:cNvGraphicFramePr>
          <p:nvPr/>
        </p:nvGraphicFramePr>
        <p:xfrm>
          <a:off x="2852738" y="1905000"/>
          <a:ext cx="3436937" cy="4800600"/>
        </p:xfrm>
        <a:graphic>
          <a:graphicData uri="http://schemas.openxmlformats.org/presentationml/2006/ole">
            <mc:AlternateContent xmlns:mc="http://schemas.openxmlformats.org/markup-compatibility/2006">
              <mc:Choice xmlns:v="urn:schemas-microsoft-com:vml" Requires="v">
                <p:oleObj spid="_x0000_s83974" name="Bitmap Image" r:id="rId3" imgW="1737511" imgH="2430476" progId="Paint.Picture">
                  <p:embed/>
                </p:oleObj>
              </mc:Choice>
              <mc:Fallback>
                <p:oleObj name="Bitmap Image" r:id="rId3" imgW="1737511" imgH="2430476"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2738" y="1905000"/>
                        <a:ext cx="3436937" cy="480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972" name="Text Box 4"/>
          <p:cNvSpPr txBox="1">
            <a:spLocks noChangeArrowheads="1"/>
          </p:cNvSpPr>
          <p:nvPr/>
        </p:nvSpPr>
        <p:spPr bwMode="auto">
          <a:xfrm>
            <a:off x="6858000" y="2286000"/>
            <a:ext cx="549275" cy="374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6.14  </a:t>
            </a:r>
            <a:r>
              <a:rPr lang="zh-CN" altLang="en-US"/>
              <a:t>部分文件系统目录</a:t>
            </a:r>
          </a:p>
        </p:txBody>
      </p:sp>
      <p:sp>
        <p:nvSpPr>
          <p:cNvPr id="83973" name="AutoShape 5">
            <a:hlinkClick r:id="" action="ppaction://hlinkshowjump?jump=firstslide" highlightClick="1"/>
          </p:cNvPr>
          <p:cNvSpPr>
            <a:spLocks noChangeArrowheads="1"/>
          </p:cNvSpPr>
          <p:nvPr/>
        </p:nvSpPr>
        <p:spPr bwMode="auto">
          <a:xfrm>
            <a:off x="8382000" y="6400800"/>
            <a:ext cx="7620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p:transition>
</p:sld>
</file>

<file path=ppt/slides/slide4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5010" name="Text Box 2"/>
          <p:cNvSpPr txBox="1">
            <a:spLocks noChangeArrowheads="1"/>
          </p:cNvSpPr>
          <p:nvPr/>
        </p:nvSpPr>
        <p:spPr bwMode="auto">
          <a:xfrm>
            <a:off x="990600" y="974725"/>
            <a:ext cx="72580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4000">
                <a:latin typeface="华文行楷" pitchFamily="2" charset="-122"/>
                <a:ea typeface="华文行楷" pitchFamily="2" charset="-122"/>
              </a:rPr>
              <a:t>第</a:t>
            </a:r>
            <a:r>
              <a:rPr lang="en-US" altLang="zh-CN" sz="4000">
                <a:latin typeface="华文行楷" pitchFamily="2" charset="-122"/>
                <a:ea typeface="华文行楷" pitchFamily="2" charset="-122"/>
              </a:rPr>
              <a:t>7</a:t>
            </a:r>
            <a:r>
              <a:rPr lang="zh-CN" altLang="en-US" sz="4000">
                <a:latin typeface="华文行楷" pitchFamily="2" charset="-122"/>
                <a:ea typeface="华文行楷" pitchFamily="2" charset="-122"/>
              </a:rPr>
              <a:t>章 异常、事件和多线程机制 </a:t>
            </a:r>
          </a:p>
        </p:txBody>
      </p:sp>
      <p:sp>
        <p:nvSpPr>
          <p:cNvPr id="555011" name="Text Box 3"/>
          <p:cNvSpPr txBox="1">
            <a:spLocks noChangeArrowheads="1"/>
          </p:cNvSpPr>
          <p:nvPr/>
        </p:nvSpPr>
        <p:spPr bwMode="auto">
          <a:xfrm>
            <a:off x="3413125" y="1922463"/>
            <a:ext cx="2333625"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b="1">
                <a:hlinkClick r:id="rId2" action="ppaction://hlinksldjump"/>
              </a:rPr>
              <a:t>7.1  </a:t>
            </a:r>
            <a:r>
              <a:rPr lang="zh-CN" altLang="en-US" b="1">
                <a:hlinkClick r:id="rId2" action="ppaction://hlinksldjump"/>
              </a:rPr>
              <a:t>异常 </a:t>
            </a:r>
            <a:endParaRPr lang="zh-CN" altLang="en-US" b="1"/>
          </a:p>
          <a:p>
            <a:pPr eaLnBrk="1" hangingPunct="1">
              <a:lnSpc>
                <a:spcPct val="200000"/>
              </a:lnSpc>
            </a:pPr>
            <a:r>
              <a:rPr lang="en-US" altLang="zh-CN" b="1">
                <a:hlinkClick r:id="rId3" action="ppaction://hlinksldjump"/>
              </a:rPr>
              <a:t>7.2  </a:t>
            </a:r>
            <a:r>
              <a:rPr lang="zh-CN" altLang="en-US" b="1">
                <a:hlinkClick r:id="rId3" action="ppaction://hlinksldjump"/>
              </a:rPr>
              <a:t>事件 </a:t>
            </a:r>
            <a:endParaRPr lang="zh-CN" altLang="en-US" b="1"/>
          </a:p>
          <a:p>
            <a:pPr eaLnBrk="1" hangingPunct="1">
              <a:lnSpc>
                <a:spcPct val="200000"/>
              </a:lnSpc>
            </a:pPr>
            <a:r>
              <a:rPr lang="en-US" altLang="zh-CN" b="1">
                <a:hlinkClick r:id="rId4" action="ppaction://hlinksldjump"/>
              </a:rPr>
              <a:t>7.3  </a:t>
            </a:r>
            <a:r>
              <a:rPr lang="zh-CN" altLang="en-US" b="1">
                <a:hlinkClick r:id="rId4" action="ppaction://hlinksldjump"/>
              </a:rPr>
              <a:t>多线程机制 </a:t>
            </a:r>
            <a:endParaRPr lang="zh-CN" altLang="en-US" b="1"/>
          </a:p>
          <a:p>
            <a:pPr eaLnBrk="1" hangingPunct="1">
              <a:lnSpc>
                <a:spcPct val="200000"/>
              </a:lnSpc>
            </a:pPr>
            <a:r>
              <a:rPr lang="zh-CN" altLang="en-US" b="1">
                <a:ea typeface="黑体" panose="02010609060101010101" pitchFamily="49" charset="-122"/>
                <a:hlinkClick r:id="rId5" action="ppaction://hlinksldjump"/>
              </a:rPr>
              <a:t>习  题</a:t>
            </a:r>
            <a:r>
              <a:rPr lang="zh-CN" altLang="en-US" b="1">
                <a:hlinkClick r:id="rId5" action="ppaction://hlinksldjump"/>
              </a:rPr>
              <a:t> </a:t>
            </a:r>
            <a:endParaRPr lang="zh-CN" altLang="en-US" b="1"/>
          </a:p>
        </p:txBody>
      </p:sp>
      <p:pic>
        <p:nvPicPr>
          <p:cNvPr id="555012" name="Picture 4" descr="E:\课件素材\GIF动画插件1\GIF014.GIF">
            <a:hlinkClick r:id="rId6" action="ppaction://hlinkpres?slideindex=2&amp;slidetitle=PowerPoint 演示文稿"/>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8058150" y="6286500"/>
            <a:ext cx="10858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4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6034" name="Rectangle 2"/>
          <p:cNvSpPr>
            <a:spLocks noChangeArrowheads="1"/>
          </p:cNvSpPr>
          <p:nvPr/>
        </p:nvSpPr>
        <p:spPr bwMode="auto">
          <a:xfrm>
            <a:off x="3613150" y="868363"/>
            <a:ext cx="1917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7.1  </a:t>
            </a:r>
            <a:r>
              <a:rPr lang="zh-CN" altLang="en-US" sz="3200" b="1"/>
              <a:t>异  常</a:t>
            </a:r>
          </a:p>
        </p:txBody>
      </p:sp>
      <p:sp>
        <p:nvSpPr>
          <p:cNvPr id="556035" name="Text Box 3"/>
          <p:cNvSpPr txBox="1">
            <a:spLocks noChangeArrowheads="1"/>
          </p:cNvSpPr>
          <p:nvPr/>
        </p:nvSpPr>
        <p:spPr bwMode="auto">
          <a:xfrm>
            <a:off x="304800" y="1468438"/>
            <a:ext cx="8610600" cy="356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7.1.1  </a:t>
            </a:r>
            <a:r>
              <a:rPr lang="zh-CN" altLang="en-US" b="1"/>
              <a:t>定义</a:t>
            </a:r>
          </a:p>
          <a:p>
            <a:pPr eaLnBrk="1" hangingPunct="1">
              <a:lnSpc>
                <a:spcPct val="150000"/>
              </a:lnSpc>
              <a:spcBef>
                <a:spcPct val="50000"/>
              </a:spcBef>
            </a:pPr>
            <a:r>
              <a:rPr lang="zh-CN" altLang="en-US"/>
              <a:t>       异常是指当程序中某些地方出错时创建的一种特殊的运行时错误对象。</a:t>
            </a:r>
            <a:r>
              <a:rPr lang="en-US" altLang="zh-CN"/>
              <a:t>Java</a:t>
            </a:r>
            <a:r>
              <a:rPr lang="zh-CN" altLang="en-US"/>
              <a:t>创建异常对象后，就发送给</a:t>
            </a:r>
            <a:r>
              <a:rPr lang="en-US" altLang="zh-CN"/>
              <a:t>Java</a:t>
            </a:r>
            <a:r>
              <a:rPr lang="zh-CN" altLang="en-US"/>
              <a:t>程序，即抛出异常</a:t>
            </a:r>
            <a:r>
              <a:rPr lang="en-US" altLang="zh-CN"/>
              <a:t>(throwing an exception)</a:t>
            </a:r>
            <a:r>
              <a:rPr lang="zh-CN" altLang="en-US"/>
              <a:t>。程序捕捉到这个异常后，可以编写相应的异常处理代码进行处理。使用异常处理可以使得程序更加健壮，有助于调试和后期维护。</a:t>
            </a:r>
          </a:p>
        </p:txBody>
      </p:sp>
    </p:spTree>
  </p:cSld>
  <p:clrMapOvr>
    <a:masterClrMapping/>
  </p:clrMapOvr>
  <p:transition>
    <p:blinds dir="vert"/>
  </p:transition>
</p:sld>
</file>

<file path=ppt/slides/slide4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7058" name="Text Box 2"/>
          <p:cNvSpPr txBox="1">
            <a:spLocks noChangeArrowheads="1"/>
          </p:cNvSpPr>
          <p:nvPr/>
        </p:nvSpPr>
        <p:spPr bwMode="auto">
          <a:xfrm>
            <a:off x="381000" y="762000"/>
            <a:ext cx="8534400"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8000"/>
              </a:lnSpc>
              <a:spcBef>
                <a:spcPct val="50000"/>
              </a:spcBef>
            </a:pPr>
            <a:r>
              <a:rPr lang="en-US" altLang="zh-CN" b="1"/>
              <a:t>7.1.2  </a:t>
            </a:r>
            <a:r>
              <a:rPr lang="zh-CN" altLang="en-US" b="1"/>
              <a:t>异常类</a:t>
            </a:r>
          </a:p>
          <a:p>
            <a:pPr eaLnBrk="1" hangingPunct="1">
              <a:lnSpc>
                <a:spcPct val="158000"/>
              </a:lnSpc>
              <a:spcBef>
                <a:spcPct val="50000"/>
              </a:spcBef>
            </a:pPr>
            <a:r>
              <a:rPr lang="zh-CN" altLang="en-US"/>
              <a:t>        由继承类图可以看出，</a:t>
            </a:r>
            <a:r>
              <a:rPr lang="en-US" altLang="zh-CN"/>
              <a:t>Throwable</a:t>
            </a:r>
            <a:r>
              <a:rPr lang="zh-CN" altLang="en-US"/>
              <a:t>类派生了两个类：</a:t>
            </a:r>
            <a:r>
              <a:rPr lang="en-US" altLang="zh-CN"/>
              <a:t>Exception</a:t>
            </a:r>
            <a:r>
              <a:rPr lang="zh-CN" altLang="en-US"/>
              <a:t>类和</a:t>
            </a:r>
            <a:r>
              <a:rPr lang="en-US" altLang="zh-CN"/>
              <a:t>Error</a:t>
            </a:r>
            <a:r>
              <a:rPr lang="zh-CN" altLang="en-US"/>
              <a:t>类，其中</a:t>
            </a:r>
            <a:r>
              <a:rPr lang="en-US" altLang="zh-CN"/>
              <a:t>Error</a:t>
            </a:r>
            <a:r>
              <a:rPr lang="zh-CN" altLang="en-US"/>
              <a:t>类系统保留，而</a:t>
            </a:r>
            <a:r>
              <a:rPr lang="en-US" altLang="zh-CN"/>
              <a:t>Exception</a:t>
            </a:r>
            <a:r>
              <a:rPr lang="zh-CN" altLang="en-US"/>
              <a:t>类供应用程序使用，它下面又派生出几个具体的异常类，都对应着一项具体的运行错误，如图</a:t>
            </a:r>
            <a:r>
              <a:rPr lang="en-US" altLang="zh-CN"/>
              <a:t>7.1</a:t>
            </a:r>
            <a:r>
              <a:rPr lang="zh-CN" altLang="en-US"/>
              <a:t>所示。</a:t>
            </a:r>
          </a:p>
        </p:txBody>
      </p:sp>
    </p:spTree>
  </p:cSld>
  <p:clrMapOvr>
    <a:masterClrMapping/>
  </p:clrMapOvr>
  <p:transition>
    <p:blinds dir="vert"/>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4018" name="Text Box 2"/>
          <p:cNvSpPr txBox="1">
            <a:spLocks noChangeArrowheads="1"/>
          </p:cNvSpPr>
          <p:nvPr/>
        </p:nvSpPr>
        <p:spPr bwMode="auto">
          <a:xfrm>
            <a:off x="228600" y="533400"/>
            <a:ext cx="8686800" cy="592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2.1.3  </a:t>
            </a:r>
            <a:r>
              <a:rPr lang="zh-CN" altLang="en-US" b="1"/>
              <a:t>注释语句</a:t>
            </a:r>
          </a:p>
          <a:p>
            <a:pPr eaLnBrk="1" hangingPunct="1">
              <a:lnSpc>
                <a:spcPct val="120000"/>
              </a:lnSpc>
              <a:spcBef>
                <a:spcPct val="50000"/>
              </a:spcBef>
            </a:pPr>
            <a:r>
              <a:rPr lang="zh-CN" altLang="en-US"/>
              <a:t>        注释语句主要用来进行一些说明，或者标记一些无用的程序语句。有两种注释方法，行注释为以</a:t>
            </a:r>
            <a:r>
              <a:rPr lang="en-US" altLang="zh-CN"/>
              <a:t>//</a:t>
            </a:r>
            <a:r>
              <a:rPr lang="zh-CN" altLang="en-US"/>
              <a:t>开始的行；块注释以</a:t>
            </a:r>
            <a:r>
              <a:rPr lang="en-US" altLang="zh-CN"/>
              <a:t>/*</a:t>
            </a:r>
            <a:r>
              <a:rPr lang="zh-CN" altLang="en-US"/>
              <a:t>开始和*</a:t>
            </a:r>
            <a:r>
              <a:rPr lang="en-US" altLang="zh-CN"/>
              <a:t>/</a:t>
            </a:r>
            <a:r>
              <a:rPr lang="zh-CN" altLang="en-US"/>
              <a:t>结束，</a:t>
            </a:r>
            <a:r>
              <a:rPr lang="en-US" altLang="zh-CN"/>
              <a:t>Java</a:t>
            </a:r>
            <a:r>
              <a:rPr lang="zh-CN" altLang="en-US"/>
              <a:t>编译器忽略注释后的程序语句或说明。</a:t>
            </a:r>
          </a:p>
          <a:p>
            <a:pPr lvl="1" eaLnBrk="1" hangingPunct="1">
              <a:lnSpc>
                <a:spcPct val="80000"/>
              </a:lnSpc>
              <a:spcBef>
                <a:spcPct val="50000"/>
              </a:spcBef>
            </a:pPr>
            <a:r>
              <a:rPr lang="zh-CN" altLang="en-US"/>
              <a:t>例如，下面的语句就是注释语句用来说明程序文件名称的。</a:t>
            </a:r>
          </a:p>
          <a:p>
            <a:pPr lvl="1" eaLnBrk="1" hangingPunct="1">
              <a:lnSpc>
                <a:spcPct val="80000"/>
              </a:lnSpc>
              <a:spcBef>
                <a:spcPct val="50000"/>
              </a:spcBef>
            </a:pPr>
            <a:r>
              <a:rPr lang="en-US" altLang="zh-CN" sz="2200"/>
              <a:t>//</a:t>
            </a:r>
            <a:r>
              <a:rPr lang="zh-CN" altLang="en-US" sz="2200"/>
              <a:t>程序文件名称为</a:t>
            </a:r>
            <a:r>
              <a:rPr lang="en-US" altLang="zh-CN" sz="2200"/>
              <a:t>WelcomeApplet.java</a:t>
            </a:r>
          </a:p>
          <a:p>
            <a:pPr eaLnBrk="1" hangingPunct="1">
              <a:lnSpc>
                <a:spcPct val="80000"/>
              </a:lnSpc>
              <a:spcBef>
                <a:spcPct val="50000"/>
              </a:spcBef>
            </a:pPr>
            <a:r>
              <a:rPr lang="zh-CN" altLang="en-US" sz="2200"/>
              <a:t>上述的语句注释可以更改为：</a:t>
            </a:r>
          </a:p>
          <a:p>
            <a:pPr lvl="1" eaLnBrk="1" hangingPunct="1">
              <a:lnSpc>
                <a:spcPct val="80000"/>
              </a:lnSpc>
              <a:spcBef>
                <a:spcPct val="50000"/>
              </a:spcBef>
            </a:pPr>
            <a:r>
              <a:rPr lang="en-US" altLang="zh-CN" sz="2200"/>
              <a:t>/*</a:t>
            </a:r>
            <a:r>
              <a:rPr lang="zh-CN" altLang="en-US" sz="2200"/>
              <a:t>程序文件名称为</a:t>
            </a:r>
            <a:r>
              <a:rPr lang="en-US" altLang="zh-CN" sz="2200"/>
              <a:t>WelcomeApplet.java*/</a:t>
            </a:r>
          </a:p>
          <a:p>
            <a:pPr eaLnBrk="1" hangingPunct="1">
              <a:lnSpc>
                <a:spcPct val="80000"/>
              </a:lnSpc>
              <a:spcBef>
                <a:spcPct val="50000"/>
              </a:spcBef>
            </a:pPr>
            <a:r>
              <a:rPr lang="zh-CN" altLang="en-US" sz="2200"/>
              <a:t>或</a:t>
            </a:r>
          </a:p>
          <a:p>
            <a:pPr lvl="1" eaLnBrk="1" hangingPunct="1">
              <a:lnSpc>
                <a:spcPct val="80000"/>
              </a:lnSpc>
              <a:spcBef>
                <a:spcPct val="50000"/>
              </a:spcBef>
            </a:pPr>
            <a:r>
              <a:rPr lang="en-US" altLang="zh-CN" sz="2200"/>
              <a:t>/*</a:t>
            </a:r>
          </a:p>
          <a:p>
            <a:pPr lvl="1" eaLnBrk="1" hangingPunct="1">
              <a:lnSpc>
                <a:spcPct val="80000"/>
              </a:lnSpc>
              <a:spcBef>
                <a:spcPct val="50000"/>
              </a:spcBef>
            </a:pPr>
            <a:r>
              <a:rPr lang="zh-CN" altLang="en-US" sz="2200"/>
              <a:t>程序文件名称为</a:t>
            </a:r>
          </a:p>
          <a:p>
            <a:pPr lvl="1" eaLnBrk="1" hangingPunct="1">
              <a:lnSpc>
                <a:spcPct val="80000"/>
              </a:lnSpc>
              <a:spcBef>
                <a:spcPct val="50000"/>
              </a:spcBef>
            </a:pPr>
            <a:r>
              <a:rPr lang="en-US" altLang="zh-CN" sz="2200"/>
              <a:t>WelcomeApplet.java</a:t>
            </a:r>
          </a:p>
          <a:p>
            <a:pPr lvl="1" eaLnBrk="1" hangingPunct="1">
              <a:lnSpc>
                <a:spcPct val="80000"/>
              </a:lnSpc>
              <a:spcBef>
                <a:spcPct val="50000"/>
              </a:spcBef>
            </a:pPr>
            <a:r>
              <a:rPr lang="en-US" altLang="zh-CN" sz="2200"/>
              <a:t>*/</a:t>
            </a:r>
          </a:p>
        </p:txBody>
      </p:sp>
    </p:spTree>
  </p:cSld>
  <p:clrMapOvr>
    <a:masterClrMapping/>
  </p:clrMapOvr>
  <p:transition>
    <p:zoom dir="in"/>
  </p:transition>
</p:sld>
</file>

<file path=ppt/slides/slide4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995" name="Rectangle 2"/>
          <p:cNvSpPr>
            <a:spLocks noChangeArrowheads="1"/>
          </p:cNvSpPr>
          <p:nvPr/>
        </p:nvSpPr>
        <p:spPr bwMode="auto">
          <a:xfrm>
            <a:off x="3451225" y="5486400"/>
            <a:ext cx="2241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7.1  </a:t>
            </a:r>
            <a:r>
              <a:rPr lang="zh-CN" altLang="en-US"/>
              <a:t>异常类图</a:t>
            </a:r>
          </a:p>
        </p:txBody>
      </p:sp>
      <p:graphicFrame>
        <p:nvGraphicFramePr>
          <p:cNvPr id="84994" name="Object 3"/>
          <p:cNvGraphicFramePr>
            <a:graphicFrameLocks noChangeAspect="1"/>
          </p:cNvGraphicFramePr>
          <p:nvPr/>
        </p:nvGraphicFramePr>
        <p:xfrm>
          <a:off x="457200" y="1009650"/>
          <a:ext cx="8458200" cy="3790950"/>
        </p:xfrm>
        <a:graphic>
          <a:graphicData uri="http://schemas.openxmlformats.org/presentationml/2006/ole">
            <mc:AlternateContent xmlns:mc="http://schemas.openxmlformats.org/markup-compatibility/2006">
              <mc:Choice xmlns:v="urn:schemas-microsoft-com:vml" Requires="v">
                <p:oleObj spid="_x0000_s84996" r:id="rId3" imgW="4489111" imgH="2007704" progId="Visio.Drawing.4">
                  <p:embed/>
                </p:oleObj>
              </mc:Choice>
              <mc:Fallback>
                <p:oleObj r:id="rId3" imgW="4489111" imgH="2007704"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009650"/>
                        <a:ext cx="8458200" cy="3790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blinds dir="vert"/>
  </p:transition>
</p:sld>
</file>

<file path=ppt/slides/slide4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8082" name="Text Box 2"/>
          <p:cNvSpPr txBox="1">
            <a:spLocks noChangeArrowheads="1"/>
          </p:cNvSpPr>
          <p:nvPr/>
        </p:nvSpPr>
        <p:spPr bwMode="auto">
          <a:xfrm>
            <a:off x="822325" y="765175"/>
            <a:ext cx="6838950"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80000"/>
              </a:lnSpc>
            </a:pPr>
            <a:r>
              <a:rPr lang="en-US" altLang="zh-CN"/>
              <a:t>Exception</a:t>
            </a:r>
            <a:r>
              <a:rPr lang="zh-CN" altLang="en-US"/>
              <a:t>类中常用的方法为：</a:t>
            </a:r>
          </a:p>
          <a:p>
            <a:pPr eaLnBrk="1" hangingPunct="1">
              <a:lnSpc>
                <a:spcPct val="180000"/>
              </a:lnSpc>
            </a:pPr>
            <a:r>
              <a:rPr lang="en-US" altLang="zh-CN"/>
              <a:t>public String toString() </a:t>
            </a:r>
          </a:p>
          <a:p>
            <a:pPr eaLnBrk="1" hangingPunct="1">
              <a:lnSpc>
                <a:spcPct val="180000"/>
              </a:lnSpc>
            </a:pPr>
            <a:r>
              <a:rPr lang="zh-CN" altLang="en-US"/>
              <a:t>返回异常的简短描述。</a:t>
            </a:r>
          </a:p>
          <a:p>
            <a:pPr eaLnBrk="1" hangingPunct="1">
              <a:lnSpc>
                <a:spcPct val="180000"/>
              </a:lnSpc>
            </a:pPr>
            <a:r>
              <a:rPr lang="en-US" altLang="zh-CN"/>
              <a:t>public String getMessage() </a:t>
            </a:r>
          </a:p>
          <a:p>
            <a:pPr eaLnBrk="1" hangingPunct="1">
              <a:lnSpc>
                <a:spcPct val="180000"/>
              </a:lnSpc>
            </a:pPr>
            <a:r>
              <a:rPr lang="zh-CN" altLang="en-US"/>
              <a:t>返回异常的详细信息描述。</a:t>
            </a:r>
          </a:p>
          <a:p>
            <a:pPr eaLnBrk="1" hangingPunct="1">
              <a:lnSpc>
                <a:spcPct val="180000"/>
              </a:lnSpc>
            </a:pPr>
            <a:r>
              <a:rPr lang="zh-CN" altLang="en-US"/>
              <a:t>异常类分为系统定义的异常和用户自定义的异常。</a:t>
            </a:r>
          </a:p>
        </p:txBody>
      </p:sp>
    </p:spTree>
  </p:cSld>
  <p:clrMapOvr>
    <a:masterClrMapping/>
  </p:clrMapOvr>
  <p:transition>
    <p:blinds dir="vert"/>
  </p:transition>
</p:sld>
</file>

<file path=ppt/slides/slide4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019" name="Text Box 2"/>
          <p:cNvSpPr txBox="1">
            <a:spLocks noChangeArrowheads="1"/>
          </p:cNvSpPr>
          <p:nvPr/>
        </p:nvSpPr>
        <p:spPr bwMode="auto">
          <a:xfrm>
            <a:off x="304800" y="533400"/>
            <a:ext cx="8610600"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a:t>        </a:t>
            </a:r>
            <a:r>
              <a:rPr lang="en-US" altLang="zh-CN" b="1"/>
              <a:t>1. </a:t>
            </a:r>
            <a:r>
              <a:rPr lang="zh-CN" altLang="en-US" b="1"/>
              <a:t>系统定义的异常</a:t>
            </a:r>
          </a:p>
          <a:p>
            <a:pPr eaLnBrk="1" hangingPunct="1">
              <a:lnSpc>
                <a:spcPct val="138000"/>
              </a:lnSpc>
              <a:spcBef>
                <a:spcPct val="50000"/>
              </a:spcBef>
            </a:pPr>
            <a:r>
              <a:rPr lang="zh-CN" altLang="en-US"/>
              <a:t>        图</a:t>
            </a:r>
            <a:r>
              <a:rPr lang="en-US" altLang="zh-CN"/>
              <a:t>7.1</a:t>
            </a:r>
            <a:r>
              <a:rPr lang="zh-CN" altLang="en-US"/>
              <a:t>中</a:t>
            </a:r>
            <a:r>
              <a:rPr lang="en-US" altLang="zh-CN"/>
              <a:t>Exception</a:t>
            </a:r>
            <a:r>
              <a:rPr lang="zh-CN" altLang="en-US"/>
              <a:t>派生的这些子类都是系统事先定义好并包含在</a:t>
            </a:r>
            <a:r>
              <a:rPr lang="en-US" altLang="zh-CN"/>
              <a:t>Java</a:t>
            </a:r>
            <a:r>
              <a:rPr lang="zh-CN" altLang="en-US"/>
              <a:t>类库中的，系统定义的异常对应着一些系统错误，如中断、文件没找到等错误。表</a:t>
            </a:r>
            <a:r>
              <a:rPr lang="en-US" altLang="zh-CN"/>
              <a:t>7.1</a:t>
            </a:r>
            <a:r>
              <a:rPr lang="zh-CN" altLang="en-US"/>
              <a:t>列举了一些常见的系统异常类。</a:t>
            </a:r>
          </a:p>
        </p:txBody>
      </p:sp>
      <p:sp>
        <p:nvSpPr>
          <p:cNvPr id="86020" name="Rectangle 3"/>
          <p:cNvSpPr>
            <a:spLocks noChangeArrowheads="1"/>
          </p:cNvSpPr>
          <p:nvPr/>
        </p:nvSpPr>
        <p:spPr bwMode="auto">
          <a:xfrm>
            <a:off x="2844800" y="2971800"/>
            <a:ext cx="3489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表</a:t>
            </a:r>
            <a:r>
              <a:rPr lang="en-US" altLang="zh-CN" b="1"/>
              <a:t>7.1  </a:t>
            </a:r>
            <a:r>
              <a:rPr lang="zh-CN" altLang="en-US" b="1"/>
              <a:t>常见的系统异常类</a:t>
            </a:r>
          </a:p>
        </p:txBody>
      </p:sp>
      <p:graphicFrame>
        <p:nvGraphicFramePr>
          <p:cNvPr id="86018" name="Object 4"/>
          <p:cNvGraphicFramePr>
            <a:graphicFrameLocks noChangeAspect="1"/>
          </p:cNvGraphicFramePr>
          <p:nvPr/>
        </p:nvGraphicFramePr>
        <p:xfrm>
          <a:off x="0" y="3702050"/>
          <a:ext cx="9144000" cy="3460750"/>
        </p:xfrm>
        <a:graphic>
          <a:graphicData uri="http://schemas.openxmlformats.org/presentationml/2006/ole">
            <mc:AlternateContent xmlns:mc="http://schemas.openxmlformats.org/markup-compatibility/2006">
              <mc:Choice xmlns:v="urn:schemas-microsoft-com:vml" Requires="v">
                <p:oleObj spid="_x0000_s86021" name="Document" r:id="rId3" imgW="5419800" imgH="2050560" progId="Word.Document.8">
                  <p:embed/>
                </p:oleObj>
              </mc:Choice>
              <mc:Fallback>
                <p:oleObj name="Document" r:id="rId3" imgW="5419800" imgH="2050560"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02050"/>
                        <a:ext cx="9144000" cy="346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4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9106" name="Text Box 2"/>
          <p:cNvSpPr txBox="1">
            <a:spLocks noChangeArrowheads="1"/>
          </p:cNvSpPr>
          <p:nvPr/>
        </p:nvSpPr>
        <p:spPr bwMode="auto">
          <a:xfrm>
            <a:off x="381000" y="685800"/>
            <a:ext cx="8534400"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a:t>
            </a:r>
            <a:r>
              <a:rPr lang="en-US" altLang="zh-CN" b="1"/>
              <a:t>2. </a:t>
            </a:r>
            <a:r>
              <a:rPr lang="zh-CN" altLang="en-US" b="1"/>
              <a:t>用户自定义异常</a:t>
            </a:r>
          </a:p>
          <a:p>
            <a:pPr eaLnBrk="1" hangingPunct="1">
              <a:lnSpc>
                <a:spcPct val="120000"/>
              </a:lnSpc>
              <a:spcBef>
                <a:spcPct val="50000"/>
              </a:spcBef>
            </a:pPr>
            <a:r>
              <a:rPr lang="zh-CN" altLang="en-US"/>
              <a:t>        用户自定义异常用来处理用户应用程序中的特定逻辑的运行错误，用户自定义的异常类通常继承自</a:t>
            </a:r>
            <a:r>
              <a:rPr lang="en-US" altLang="zh-CN"/>
              <a:t>Exception</a:t>
            </a:r>
            <a:r>
              <a:rPr lang="zh-CN" altLang="en-US"/>
              <a:t>类，例如：</a:t>
            </a:r>
          </a:p>
          <a:p>
            <a:pPr lvl="1" eaLnBrk="1" hangingPunct="1">
              <a:spcBef>
                <a:spcPct val="50000"/>
              </a:spcBef>
            </a:pPr>
            <a:r>
              <a:rPr lang="en-US" altLang="zh-CN"/>
              <a:t>public class UserDefineException extends Exception</a:t>
            </a:r>
          </a:p>
          <a:p>
            <a:pPr lvl="1" eaLnBrk="1" hangingPunct="1">
              <a:spcBef>
                <a:spcPct val="50000"/>
              </a:spcBef>
            </a:pPr>
            <a:r>
              <a:rPr lang="en-US" altLang="zh-CN"/>
              <a:t>{	</a:t>
            </a:r>
          </a:p>
          <a:p>
            <a:pPr lvl="1" eaLnBrk="1" hangingPunct="1">
              <a:spcBef>
                <a:spcPct val="50000"/>
              </a:spcBef>
            </a:pPr>
            <a:r>
              <a:rPr lang="en-US" altLang="zh-CN"/>
              <a:t>	public UserDefineException(String msg)</a:t>
            </a:r>
          </a:p>
          <a:p>
            <a:pPr lvl="1" eaLnBrk="1" hangingPunct="1">
              <a:spcBef>
                <a:spcPct val="50000"/>
              </a:spcBef>
            </a:pPr>
            <a:r>
              <a:rPr lang="en-US" altLang="zh-CN"/>
              <a:t>	{</a:t>
            </a:r>
          </a:p>
          <a:p>
            <a:pPr lvl="1" eaLnBrk="1" hangingPunct="1">
              <a:spcBef>
                <a:spcPct val="50000"/>
              </a:spcBef>
            </a:pPr>
            <a:r>
              <a:rPr lang="en-US" altLang="zh-CN"/>
              <a:t>		super(msg);</a:t>
            </a:r>
          </a:p>
          <a:p>
            <a:pPr lvl="1" eaLnBrk="1" hangingPunct="1">
              <a:spcBef>
                <a:spcPct val="50000"/>
              </a:spcBef>
            </a:pPr>
            <a:r>
              <a:rPr lang="en-US" altLang="zh-CN"/>
              <a:t>	}</a:t>
            </a:r>
          </a:p>
          <a:p>
            <a:pPr lvl="1" eaLnBrk="1" hangingPunct="1">
              <a:spcBef>
                <a:spcPct val="50000"/>
              </a:spcBef>
            </a:pPr>
            <a:r>
              <a:rPr lang="en-US" altLang="zh-CN"/>
              <a:t>};</a:t>
            </a:r>
          </a:p>
        </p:txBody>
      </p:sp>
    </p:spTree>
  </p:cSld>
  <p:clrMapOvr>
    <a:masterClrMapping/>
  </p:clrMapOvr>
  <p:transition>
    <p:blinds dir="vert"/>
  </p:transition>
</p:sld>
</file>

<file path=ppt/slides/slide4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0130" name="Text Box 2"/>
          <p:cNvSpPr txBox="1">
            <a:spLocks noChangeArrowheads="1"/>
          </p:cNvSpPr>
          <p:nvPr/>
        </p:nvSpPr>
        <p:spPr bwMode="auto">
          <a:xfrm>
            <a:off x="381000" y="609600"/>
            <a:ext cx="8610600" cy="567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pPr>
            <a:r>
              <a:rPr lang="en-US" altLang="zh-CN" b="1"/>
              <a:t>7.1.3  </a:t>
            </a:r>
            <a:r>
              <a:rPr lang="zh-CN" altLang="en-US" b="1"/>
              <a:t>异常处理</a:t>
            </a:r>
          </a:p>
          <a:p>
            <a:pPr eaLnBrk="1" hangingPunct="1">
              <a:lnSpc>
                <a:spcPct val="110000"/>
              </a:lnSpc>
              <a:spcBef>
                <a:spcPct val="50000"/>
              </a:spcBef>
            </a:pPr>
            <a:r>
              <a:rPr lang="zh-CN" altLang="en-US"/>
              <a:t>        </a:t>
            </a:r>
            <a:r>
              <a:rPr lang="en-US" altLang="zh-CN"/>
              <a:t>Java</a:t>
            </a:r>
            <a:r>
              <a:rPr lang="zh-CN" altLang="en-US"/>
              <a:t>异常通常在调用某些方法不一定完全成功时抛出，针对抛出的异常程序需要给出相应的处理，这称为异常处理。异常处理分为三个部分：捕捉异常、程序流程的跳转和异常处理语句块。</a:t>
            </a:r>
          </a:p>
          <a:p>
            <a:pPr eaLnBrk="1" hangingPunct="1">
              <a:lnSpc>
                <a:spcPct val="110000"/>
              </a:lnSpc>
              <a:spcBef>
                <a:spcPct val="50000"/>
              </a:spcBef>
            </a:pPr>
            <a:r>
              <a:rPr lang="zh-CN" altLang="en-US"/>
              <a:t>        当一个异常被抛出时，程序中有专门的语句来接收这个被抛出的异常对象，这个过程就是捕捉异常；当一个异常类的对象被捕捉或接收后，用户程序就会发生流程跳转，系统中止程序运行，跳转到异常处理语句的执行，或者直接跳出系统，回到操作系统状态下。在</a:t>
            </a:r>
            <a:r>
              <a:rPr lang="en-US" altLang="zh-CN"/>
              <a:t>Java</a:t>
            </a:r>
            <a:r>
              <a:rPr lang="zh-CN" altLang="en-US"/>
              <a:t>语言中，</a:t>
            </a:r>
            <a:r>
              <a:rPr lang="en-US" altLang="zh-CN"/>
              <a:t>try</a:t>
            </a:r>
            <a:r>
              <a:rPr lang="zh-CN" altLang="en-US"/>
              <a:t>语句用来启动</a:t>
            </a:r>
            <a:r>
              <a:rPr lang="en-US" altLang="zh-CN"/>
              <a:t>Java</a:t>
            </a:r>
            <a:r>
              <a:rPr lang="zh-CN" altLang="en-US"/>
              <a:t>的异常处理机制，通常是可能抛出异常的语句的调用；而</a:t>
            </a:r>
            <a:r>
              <a:rPr lang="en-US" altLang="zh-CN"/>
              <a:t>catch</a:t>
            </a:r>
            <a:r>
              <a:rPr lang="zh-CN" altLang="en-US"/>
              <a:t>语句进行捕捉和处理异常，有时添加</a:t>
            </a:r>
            <a:r>
              <a:rPr lang="en-US" altLang="zh-CN"/>
              <a:t>finally</a:t>
            </a:r>
            <a:r>
              <a:rPr lang="zh-CN" altLang="en-US"/>
              <a:t>语句块，</a:t>
            </a:r>
            <a:r>
              <a:rPr lang="en-US" altLang="zh-CN"/>
              <a:t>finally</a:t>
            </a:r>
            <a:r>
              <a:rPr lang="zh-CN" altLang="en-US"/>
              <a:t>中的语句是正常执行或者处理异常之后必须执行的语句。语句格式如下：</a:t>
            </a:r>
          </a:p>
        </p:txBody>
      </p:sp>
    </p:spTree>
  </p:cSld>
  <p:clrMapOvr>
    <a:masterClrMapping/>
  </p:clrMapOvr>
  <p:transition>
    <p:blinds dir="vert"/>
  </p:transition>
</p:sld>
</file>

<file path=ppt/slides/slide4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1154" name="Text Box 2"/>
          <p:cNvSpPr txBox="1">
            <a:spLocks noChangeArrowheads="1"/>
          </p:cNvSpPr>
          <p:nvPr/>
        </p:nvSpPr>
        <p:spPr bwMode="auto">
          <a:xfrm>
            <a:off x="304800" y="609600"/>
            <a:ext cx="8610600" cy="57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lnSpc>
                <a:spcPct val="70000"/>
              </a:lnSpc>
              <a:spcBef>
                <a:spcPct val="50000"/>
              </a:spcBef>
            </a:pPr>
            <a:r>
              <a:rPr lang="en-US" altLang="zh-CN"/>
              <a:t>try</a:t>
            </a:r>
          </a:p>
          <a:p>
            <a:pPr lvl="1" eaLnBrk="1" hangingPunct="1">
              <a:lnSpc>
                <a:spcPct val="70000"/>
              </a:lnSpc>
              <a:spcBef>
                <a:spcPct val="50000"/>
              </a:spcBef>
            </a:pPr>
            <a:r>
              <a:rPr lang="en-US" altLang="zh-CN"/>
              <a:t>{</a:t>
            </a:r>
          </a:p>
          <a:p>
            <a:pPr lvl="1" eaLnBrk="1" hangingPunct="1">
              <a:lnSpc>
                <a:spcPct val="70000"/>
              </a:lnSpc>
              <a:spcBef>
                <a:spcPct val="50000"/>
              </a:spcBef>
            </a:pPr>
            <a:r>
              <a:rPr lang="zh-CN" altLang="en-US"/>
              <a:t>语句块</a:t>
            </a:r>
            <a:r>
              <a:rPr lang="en-US" altLang="zh-CN"/>
              <a:t>;</a:t>
            </a:r>
          </a:p>
          <a:p>
            <a:pPr lvl="1" eaLnBrk="1" hangingPunct="1">
              <a:lnSpc>
                <a:spcPct val="70000"/>
              </a:lnSpc>
              <a:spcBef>
                <a:spcPct val="50000"/>
              </a:spcBef>
            </a:pPr>
            <a:r>
              <a:rPr lang="en-US" altLang="zh-CN"/>
              <a:t>}</a:t>
            </a:r>
          </a:p>
          <a:p>
            <a:pPr lvl="1" eaLnBrk="1" hangingPunct="1">
              <a:lnSpc>
                <a:spcPct val="70000"/>
              </a:lnSpc>
              <a:spcBef>
                <a:spcPct val="50000"/>
              </a:spcBef>
            </a:pPr>
            <a:r>
              <a:rPr lang="en-US" altLang="zh-CN"/>
              <a:t>catch(</a:t>
            </a:r>
            <a:r>
              <a:rPr lang="zh-CN" altLang="en-US"/>
              <a:t>异常类 异常类参数名</a:t>
            </a:r>
            <a:r>
              <a:rPr lang="en-US" altLang="zh-CN"/>
              <a:t>)</a:t>
            </a:r>
          </a:p>
          <a:p>
            <a:pPr lvl="1" eaLnBrk="1" hangingPunct="1">
              <a:lnSpc>
                <a:spcPct val="70000"/>
              </a:lnSpc>
              <a:spcBef>
                <a:spcPct val="50000"/>
              </a:spcBef>
            </a:pPr>
            <a:r>
              <a:rPr lang="en-US" altLang="zh-CN"/>
              <a:t>{</a:t>
            </a:r>
          </a:p>
          <a:p>
            <a:pPr lvl="1" eaLnBrk="1" hangingPunct="1">
              <a:lnSpc>
                <a:spcPct val="70000"/>
              </a:lnSpc>
              <a:spcBef>
                <a:spcPct val="50000"/>
              </a:spcBef>
            </a:pPr>
            <a:r>
              <a:rPr lang="zh-CN" altLang="en-US"/>
              <a:t>异常处理语句块</a:t>
            </a:r>
            <a:r>
              <a:rPr lang="en-US" altLang="zh-CN"/>
              <a:t>;</a:t>
            </a:r>
          </a:p>
          <a:p>
            <a:pPr lvl="1" eaLnBrk="1" hangingPunct="1">
              <a:lnSpc>
                <a:spcPct val="70000"/>
              </a:lnSpc>
              <a:spcBef>
                <a:spcPct val="50000"/>
              </a:spcBef>
            </a:pPr>
            <a:r>
              <a:rPr lang="en-US" altLang="zh-CN"/>
              <a:t>}</a:t>
            </a:r>
          </a:p>
          <a:p>
            <a:pPr lvl="1" eaLnBrk="1" hangingPunct="1">
              <a:lnSpc>
                <a:spcPct val="70000"/>
              </a:lnSpc>
              <a:spcBef>
                <a:spcPct val="50000"/>
              </a:spcBef>
            </a:pPr>
            <a:r>
              <a:rPr lang="en-US" altLang="zh-CN"/>
              <a:t>finally</a:t>
            </a:r>
          </a:p>
          <a:p>
            <a:pPr lvl="1" eaLnBrk="1" hangingPunct="1">
              <a:lnSpc>
                <a:spcPct val="70000"/>
              </a:lnSpc>
              <a:spcBef>
                <a:spcPct val="50000"/>
              </a:spcBef>
            </a:pPr>
            <a:r>
              <a:rPr lang="en-US" altLang="zh-CN"/>
              <a:t>{</a:t>
            </a:r>
          </a:p>
          <a:p>
            <a:pPr eaLnBrk="1" hangingPunct="1">
              <a:spcBef>
                <a:spcPct val="50000"/>
              </a:spcBef>
            </a:pPr>
            <a:r>
              <a:rPr lang="en-US" altLang="zh-CN"/>
              <a:t>        try</a:t>
            </a:r>
            <a:r>
              <a:rPr lang="zh-CN" altLang="en-US"/>
              <a:t>或者</a:t>
            </a:r>
            <a:r>
              <a:rPr lang="en-US" altLang="zh-CN"/>
              <a:t>catch</a:t>
            </a:r>
            <a:r>
              <a:rPr lang="zh-CN" altLang="en-US"/>
              <a:t>语句完毕后必须执行的语句</a:t>
            </a:r>
            <a:r>
              <a:rPr lang="en-US" altLang="zh-CN"/>
              <a:t>(</a:t>
            </a:r>
            <a:r>
              <a:rPr lang="zh-CN" altLang="en-US"/>
              <a:t>通常用于关闭文件流对象或者数据库对象等</a:t>
            </a:r>
            <a:r>
              <a:rPr lang="en-US" altLang="zh-CN"/>
              <a:t>);</a:t>
            </a:r>
          </a:p>
          <a:p>
            <a:pPr eaLnBrk="1" hangingPunct="1">
              <a:spcBef>
                <a:spcPct val="50000"/>
              </a:spcBef>
            </a:pPr>
            <a:r>
              <a:rPr lang="en-US" altLang="zh-CN"/>
              <a:t>       }</a:t>
            </a:r>
          </a:p>
        </p:txBody>
      </p:sp>
    </p:spTree>
  </p:cSld>
  <p:clrMapOvr>
    <a:masterClrMapping/>
  </p:clrMapOvr>
  <p:transition>
    <p:blinds dir="vert"/>
  </p:transition>
</p:sld>
</file>

<file path=ppt/slides/slide4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2178" name="Text Box 2"/>
          <p:cNvSpPr txBox="1">
            <a:spLocks noChangeArrowheads="1"/>
          </p:cNvSpPr>
          <p:nvPr/>
        </p:nvSpPr>
        <p:spPr bwMode="auto">
          <a:xfrm>
            <a:off x="533400" y="609600"/>
            <a:ext cx="862012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b="1"/>
              <a:t>1. </a:t>
            </a:r>
            <a:r>
              <a:rPr lang="zh-CN" altLang="en-US" b="1"/>
              <a:t>直接抛出异常</a:t>
            </a:r>
          </a:p>
          <a:p>
            <a:pPr eaLnBrk="1" hangingPunct="1">
              <a:lnSpc>
                <a:spcPct val="110000"/>
              </a:lnSpc>
            </a:pPr>
            <a:r>
              <a:rPr lang="zh-CN" altLang="en-US"/>
              <a:t>例如：</a:t>
            </a:r>
          </a:p>
          <a:p>
            <a:pPr eaLnBrk="1" hangingPunct="1">
              <a:lnSpc>
                <a:spcPct val="110000"/>
              </a:lnSpc>
            </a:pPr>
            <a:r>
              <a:rPr lang="en-US" altLang="zh-CN"/>
              <a:t>public void myMethod()</a:t>
            </a:r>
          </a:p>
          <a:p>
            <a:pPr eaLnBrk="1" hangingPunct="1">
              <a:lnSpc>
                <a:spcPct val="110000"/>
              </a:lnSpc>
            </a:pPr>
            <a:r>
              <a:rPr lang="en-US" altLang="zh-CN"/>
              <a:t>{</a:t>
            </a:r>
          </a:p>
          <a:p>
            <a:pPr eaLnBrk="1" hangingPunct="1">
              <a:lnSpc>
                <a:spcPct val="110000"/>
              </a:lnSpc>
            </a:pPr>
            <a:r>
              <a:rPr lang="en-US" altLang="zh-CN"/>
              <a:t>	try</a:t>
            </a:r>
          </a:p>
          <a:p>
            <a:pPr eaLnBrk="1" hangingPunct="1">
              <a:lnSpc>
                <a:spcPct val="110000"/>
              </a:lnSpc>
            </a:pPr>
            <a:r>
              <a:rPr lang="en-US" altLang="zh-CN"/>
              <a:t>	{</a:t>
            </a:r>
          </a:p>
          <a:p>
            <a:pPr eaLnBrk="1" hangingPunct="1">
              <a:lnSpc>
                <a:spcPct val="110000"/>
              </a:lnSpc>
            </a:pPr>
            <a:r>
              <a:rPr lang="en-US" altLang="zh-CN"/>
              <a:t>		urlName = new URL("http://www.sina.com.cn");</a:t>
            </a:r>
          </a:p>
          <a:p>
            <a:pPr eaLnBrk="1" hangingPunct="1">
              <a:lnSpc>
                <a:spcPct val="110000"/>
              </a:lnSpc>
            </a:pPr>
            <a:r>
              <a:rPr lang="en-US" altLang="zh-CN"/>
              <a:t>		getAppletContext().showDocument(urlName,"right");</a:t>
            </a:r>
          </a:p>
          <a:p>
            <a:pPr eaLnBrk="1" hangingPunct="1">
              <a:lnSpc>
                <a:spcPct val="110000"/>
              </a:lnSpc>
            </a:pPr>
            <a:r>
              <a:rPr lang="en-US" altLang="zh-CN"/>
              <a:t>	}</a:t>
            </a:r>
          </a:p>
          <a:p>
            <a:pPr eaLnBrk="1" hangingPunct="1">
              <a:lnSpc>
                <a:spcPct val="110000"/>
              </a:lnSpc>
            </a:pPr>
            <a:r>
              <a:rPr lang="en-US" altLang="zh-CN"/>
              <a:t>	catch(MalformedURLException e)</a:t>
            </a:r>
          </a:p>
          <a:p>
            <a:pPr eaLnBrk="1" hangingPunct="1">
              <a:lnSpc>
                <a:spcPct val="110000"/>
              </a:lnSpc>
            </a:pPr>
            <a:r>
              <a:rPr lang="en-US" altLang="zh-CN"/>
              <a:t>	{</a:t>
            </a:r>
          </a:p>
          <a:p>
            <a:pPr eaLnBrk="1" hangingPunct="1">
              <a:lnSpc>
                <a:spcPct val="110000"/>
              </a:lnSpc>
            </a:pPr>
            <a:r>
              <a:rPr lang="en-US" altLang="zh-CN"/>
              <a:t>		System.out.println(e.getMessage());</a:t>
            </a:r>
          </a:p>
          <a:p>
            <a:pPr eaLnBrk="1" hangingPunct="1">
              <a:lnSpc>
                <a:spcPct val="110000"/>
              </a:lnSpc>
            </a:pPr>
            <a:r>
              <a:rPr lang="en-US" altLang="zh-CN"/>
              <a:t>	}</a:t>
            </a:r>
          </a:p>
          <a:p>
            <a:pPr eaLnBrk="1" hangingPunct="1">
              <a:lnSpc>
                <a:spcPct val="110000"/>
              </a:lnSpc>
            </a:pPr>
            <a:r>
              <a:rPr lang="en-US" altLang="zh-CN"/>
              <a:t>}</a:t>
            </a:r>
          </a:p>
        </p:txBody>
      </p:sp>
    </p:spTree>
  </p:cSld>
  <p:clrMapOvr>
    <a:masterClrMapping/>
  </p:clrMapOvr>
  <p:transition>
    <p:blinds dir="vert"/>
  </p:transition>
</p:sld>
</file>

<file path=ppt/slides/slide4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02" name="Text Box 2"/>
          <p:cNvSpPr txBox="1">
            <a:spLocks noChangeArrowheads="1"/>
          </p:cNvSpPr>
          <p:nvPr/>
        </p:nvSpPr>
        <p:spPr bwMode="auto">
          <a:xfrm>
            <a:off x="457200" y="869950"/>
            <a:ext cx="8458200"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8000"/>
              </a:lnSpc>
              <a:spcBef>
                <a:spcPct val="50000"/>
              </a:spcBef>
            </a:pPr>
            <a:r>
              <a:rPr lang="en-US" altLang="zh-CN"/>
              <a:t>        try</a:t>
            </a:r>
            <a:r>
              <a:rPr lang="zh-CN" altLang="en-US"/>
              <a:t>部分试图打开一个网址</a:t>
            </a:r>
            <a:r>
              <a:rPr lang="en-US" altLang="zh-CN"/>
              <a:t>http</a:t>
            </a:r>
            <a:r>
              <a:rPr lang="zh-CN" altLang="en-US"/>
              <a:t>：</a:t>
            </a:r>
            <a:r>
              <a:rPr lang="en-US" altLang="zh-CN"/>
              <a:t>//www.sina.com.cn</a:t>
            </a:r>
            <a:r>
              <a:rPr lang="zh-CN" altLang="en-US"/>
              <a:t>，如果不成功，比如网址输入错误，那么引发异常程序忽略</a:t>
            </a:r>
            <a:r>
              <a:rPr lang="en-US" altLang="zh-CN"/>
              <a:t>try</a:t>
            </a:r>
            <a:r>
              <a:rPr lang="zh-CN" altLang="en-US"/>
              <a:t>中的下一行代码，直接跳到</a:t>
            </a:r>
            <a:r>
              <a:rPr lang="en-US" altLang="zh-CN"/>
              <a:t>catch</a:t>
            </a:r>
            <a:r>
              <a:rPr lang="zh-CN" altLang="en-US"/>
              <a:t>块中执行语句</a:t>
            </a:r>
            <a:r>
              <a:rPr lang="en-US" altLang="zh-CN"/>
              <a:t>System.out.println(e.getMessage()),</a:t>
            </a:r>
            <a:r>
              <a:rPr lang="zh-CN" altLang="en-US"/>
              <a:t>打印出引发的异常的错误信息描述。其中</a:t>
            </a:r>
            <a:r>
              <a:rPr lang="en-US" altLang="zh-CN"/>
              <a:t>MalformedURLException</a:t>
            </a:r>
            <a:r>
              <a:rPr lang="zh-CN" altLang="en-US"/>
              <a:t>说明引发的异常可能是</a:t>
            </a:r>
            <a:r>
              <a:rPr lang="en-US" altLang="zh-CN"/>
              <a:t>URL</a:t>
            </a:r>
            <a:r>
              <a:rPr lang="zh-CN" altLang="en-US"/>
              <a:t>网址输入错误类。</a:t>
            </a:r>
          </a:p>
        </p:txBody>
      </p:sp>
    </p:spTree>
  </p:cSld>
  <p:clrMapOvr>
    <a:masterClrMapping/>
  </p:clrMapOvr>
  <p:transition>
    <p:blinds dir="vert"/>
  </p:transition>
</p:sld>
</file>

<file path=ppt/slides/slide4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4226" name="Text Box 2"/>
          <p:cNvSpPr txBox="1">
            <a:spLocks noChangeArrowheads="1"/>
          </p:cNvSpPr>
          <p:nvPr/>
        </p:nvSpPr>
        <p:spPr bwMode="auto">
          <a:xfrm>
            <a:off x="381000" y="776288"/>
            <a:ext cx="8534400" cy="516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b="1"/>
              <a:t>       2. </a:t>
            </a:r>
            <a:r>
              <a:rPr lang="zh-CN" altLang="en-US" b="1"/>
              <a:t>间接抛出异常</a:t>
            </a:r>
          </a:p>
          <a:p>
            <a:pPr eaLnBrk="1" hangingPunct="1">
              <a:lnSpc>
                <a:spcPct val="130000"/>
              </a:lnSpc>
              <a:spcBef>
                <a:spcPct val="50000"/>
              </a:spcBef>
            </a:pPr>
            <a:r>
              <a:rPr lang="zh-CN" altLang="en-US"/>
              <a:t>       例如：</a:t>
            </a:r>
          </a:p>
          <a:p>
            <a:pPr lvl="1" eaLnBrk="1" hangingPunct="1">
              <a:lnSpc>
                <a:spcPct val="130000"/>
              </a:lnSpc>
              <a:spcBef>
                <a:spcPct val="50000"/>
              </a:spcBef>
            </a:pPr>
            <a:r>
              <a:rPr lang="en-US" altLang="zh-CN"/>
              <a:t>public void myMethod() throws MalformedURLException</a:t>
            </a:r>
          </a:p>
          <a:p>
            <a:pPr lvl="1" eaLnBrk="1" hangingPunct="1">
              <a:lnSpc>
                <a:spcPct val="130000"/>
              </a:lnSpc>
              <a:spcBef>
                <a:spcPct val="50000"/>
              </a:spcBef>
            </a:pPr>
            <a:r>
              <a:rPr lang="en-US" altLang="zh-CN"/>
              <a:t>{</a:t>
            </a:r>
          </a:p>
          <a:p>
            <a:pPr lvl="1" eaLnBrk="1" hangingPunct="1">
              <a:lnSpc>
                <a:spcPct val="130000"/>
              </a:lnSpc>
              <a:spcBef>
                <a:spcPct val="50000"/>
              </a:spcBef>
            </a:pPr>
            <a:r>
              <a:rPr lang="en-US" altLang="zh-CN"/>
              <a:t>	urlName = new URL("http://www.sina.com.cn");</a:t>
            </a:r>
          </a:p>
          <a:p>
            <a:pPr lvl="1" eaLnBrk="1" hangingPunct="1">
              <a:lnSpc>
                <a:spcPct val="130000"/>
              </a:lnSpc>
              <a:spcBef>
                <a:spcPct val="50000"/>
              </a:spcBef>
            </a:pPr>
            <a:r>
              <a:rPr lang="en-US" altLang="zh-CN"/>
              <a:t>	getAppletContext().showDocument(urlName,"right");</a:t>
            </a:r>
          </a:p>
          <a:p>
            <a:pPr lvl="1" eaLnBrk="1" hangingPunct="1">
              <a:lnSpc>
                <a:spcPct val="130000"/>
              </a:lnSpc>
              <a:spcBef>
                <a:spcPct val="50000"/>
              </a:spcBef>
            </a:pPr>
            <a:r>
              <a:rPr lang="en-US" altLang="zh-CN"/>
              <a:t>}</a:t>
            </a:r>
          </a:p>
          <a:p>
            <a:pPr lvl="1" eaLnBrk="1" hangingPunct="1">
              <a:lnSpc>
                <a:spcPct val="130000"/>
              </a:lnSpc>
              <a:spcBef>
                <a:spcPct val="50000"/>
              </a:spcBef>
            </a:pPr>
            <a:r>
              <a:rPr lang="zh-CN" altLang="en-US"/>
              <a:t>在方法后面直接抛出。</a:t>
            </a:r>
          </a:p>
        </p:txBody>
      </p:sp>
    </p:spTree>
  </p:cSld>
  <p:clrMapOvr>
    <a:masterClrMapping/>
  </p:clrMapOvr>
  <p:transition>
    <p:blinds dir="vert"/>
  </p:transition>
</p:sld>
</file>

<file path=ppt/slides/slide4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5250" name="Text Box 2"/>
          <p:cNvSpPr txBox="1">
            <a:spLocks noChangeArrowheads="1"/>
          </p:cNvSpPr>
          <p:nvPr/>
        </p:nvSpPr>
        <p:spPr bwMode="auto">
          <a:xfrm>
            <a:off x="381000" y="533400"/>
            <a:ext cx="8620125" cy="598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pPr>
            <a:r>
              <a:rPr lang="en-US" altLang="zh-CN" b="1"/>
              <a:t>3. </a:t>
            </a:r>
            <a:r>
              <a:rPr lang="zh-CN" altLang="en-US" b="1"/>
              <a:t>综合方法</a:t>
            </a:r>
          </a:p>
          <a:p>
            <a:pPr eaLnBrk="1" hangingPunct="1">
              <a:lnSpc>
                <a:spcPct val="115000"/>
              </a:lnSpc>
            </a:pPr>
            <a:r>
              <a:rPr lang="zh-CN" altLang="en-US"/>
              <a:t>例如：</a:t>
            </a:r>
          </a:p>
          <a:p>
            <a:pPr eaLnBrk="1" hangingPunct="1">
              <a:lnSpc>
                <a:spcPct val="115000"/>
              </a:lnSpc>
            </a:pPr>
            <a:r>
              <a:rPr lang="en-US" altLang="zh-CN"/>
              <a:t>public void myMethod() throws MalformedURLException </a:t>
            </a:r>
          </a:p>
          <a:p>
            <a:pPr eaLnBrk="1" hangingPunct="1">
              <a:lnSpc>
                <a:spcPct val="115000"/>
              </a:lnSpc>
            </a:pPr>
            <a:r>
              <a:rPr lang="en-US" altLang="zh-CN"/>
              <a:t>{</a:t>
            </a:r>
          </a:p>
          <a:p>
            <a:pPr eaLnBrk="1" hangingPunct="1">
              <a:lnSpc>
                <a:spcPct val="115000"/>
              </a:lnSpc>
            </a:pPr>
            <a:r>
              <a:rPr lang="en-US" altLang="zh-CN"/>
              <a:t>	try</a:t>
            </a:r>
          </a:p>
          <a:p>
            <a:pPr eaLnBrk="1" hangingPunct="1">
              <a:lnSpc>
                <a:spcPct val="115000"/>
              </a:lnSpc>
            </a:pPr>
            <a:r>
              <a:rPr lang="en-US" altLang="zh-CN"/>
              <a:t>	{</a:t>
            </a:r>
          </a:p>
          <a:p>
            <a:pPr eaLnBrk="1" hangingPunct="1">
              <a:lnSpc>
                <a:spcPct val="115000"/>
              </a:lnSpc>
            </a:pPr>
            <a:r>
              <a:rPr lang="en-US" altLang="zh-CN"/>
              <a:t>		urlName = new URL("http://www.sina.com.cn");</a:t>
            </a:r>
          </a:p>
          <a:p>
            <a:pPr eaLnBrk="1" hangingPunct="1">
              <a:lnSpc>
                <a:spcPct val="115000"/>
              </a:lnSpc>
            </a:pPr>
            <a:r>
              <a:rPr lang="en-US" altLang="zh-CN"/>
              <a:t>		getAppletContext().showDocument(urlName,"right");</a:t>
            </a:r>
          </a:p>
          <a:p>
            <a:pPr eaLnBrk="1" hangingPunct="1">
              <a:lnSpc>
                <a:spcPct val="115000"/>
              </a:lnSpc>
            </a:pPr>
            <a:r>
              <a:rPr lang="en-US" altLang="zh-CN"/>
              <a:t>	}</a:t>
            </a:r>
          </a:p>
          <a:p>
            <a:pPr eaLnBrk="1" hangingPunct="1">
              <a:lnSpc>
                <a:spcPct val="115000"/>
              </a:lnSpc>
            </a:pPr>
            <a:r>
              <a:rPr lang="en-US" altLang="zh-CN"/>
              <a:t>	catch(MalformedURLException e)</a:t>
            </a:r>
          </a:p>
          <a:p>
            <a:pPr eaLnBrk="1" hangingPunct="1">
              <a:lnSpc>
                <a:spcPct val="115000"/>
              </a:lnSpc>
            </a:pPr>
            <a:r>
              <a:rPr lang="en-US" altLang="zh-CN"/>
              <a:t>	{</a:t>
            </a:r>
          </a:p>
          <a:p>
            <a:pPr eaLnBrk="1" hangingPunct="1">
              <a:lnSpc>
                <a:spcPct val="115000"/>
              </a:lnSpc>
            </a:pPr>
            <a:r>
              <a:rPr lang="en-US" altLang="zh-CN"/>
              <a:t>		System.out.println(e.getMessage());</a:t>
            </a:r>
          </a:p>
          <a:p>
            <a:pPr eaLnBrk="1" hangingPunct="1">
              <a:lnSpc>
                <a:spcPct val="115000"/>
              </a:lnSpc>
            </a:pPr>
            <a:r>
              <a:rPr lang="en-US" altLang="zh-CN"/>
              <a:t>	}</a:t>
            </a:r>
          </a:p>
          <a:p>
            <a:pPr eaLnBrk="1" hangingPunct="1">
              <a:lnSpc>
                <a:spcPct val="115000"/>
              </a:lnSpc>
            </a:pPr>
            <a:r>
              <a:rPr lang="en-US" altLang="zh-CN"/>
              <a:t>}</a:t>
            </a:r>
          </a:p>
        </p:txBody>
      </p:sp>
    </p:spTree>
  </p:cSld>
  <p:clrMapOvr>
    <a:masterClrMapping/>
  </p:clrMapOvr>
  <p:transition>
    <p:blinds dir="vert"/>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42" name="Text Box 2"/>
          <p:cNvSpPr txBox="1">
            <a:spLocks noChangeArrowheads="1"/>
          </p:cNvSpPr>
          <p:nvPr/>
        </p:nvSpPr>
        <p:spPr bwMode="auto">
          <a:xfrm>
            <a:off x="304800" y="712788"/>
            <a:ext cx="8610600" cy="545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b="1"/>
              <a:t>2.1.4  </a:t>
            </a:r>
            <a:r>
              <a:rPr lang="zh-CN" altLang="en-US" b="1"/>
              <a:t>标识符、关键字和转义符</a:t>
            </a:r>
          </a:p>
          <a:p>
            <a:pPr eaLnBrk="1" hangingPunct="1">
              <a:lnSpc>
                <a:spcPct val="130000"/>
              </a:lnSpc>
              <a:spcBef>
                <a:spcPct val="50000"/>
              </a:spcBef>
            </a:pPr>
            <a:r>
              <a:rPr lang="zh-CN" altLang="en-US"/>
              <a:t>        在</a:t>
            </a:r>
            <a:r>
              <a:rPr lang="en-US" altLang="zh-CN"/>
              <a:t>Java</a:t>
            </a:r>
            <a:r>
              <a:rPr lang="zh-CN" altLang="en-US"/>
              <a:t>语言中，标识符是赋予变量、类和方法等的名称。标识符由编程者自己指定，但需要遵循一定的语法规范：</a:t>
            </a:r>
          </a:p>
          <a:p>
            <a:pPr eaLnBrk="1" hangingPunct="1">
              <a:lnSpc>
                <a:spcPct val="130000"/>
              </a:lnSpc>
              <a:spcBef>
                <a:spcPct val="50000"/>
              </a:spcBef>
            </a:pPr>
            <a:r>
              <a:rPr lang="zh-CN" altLang="en-US"/>
              <a:t>        </a:t>
            </a:r>
            <a:r>
              <a:rPr lang="en-US" altLang="zh-CN"/>
              <a:t>(1) </a:t>
            </a:r>
            <a:r>
              <a:rPr lang="zh-CN" altLang="en-US"/>
              <a:t>标识符由字母、数字、下划线</a:t>
            </a:r>
            <a:r>
              <a:rPr lang="en-US" altLang="zh-CN"/>
              <a:t>(_)</a:t>
            </a:r>
            <a:r>
              <a:rPr lang="zh-CN" altLang="en-US"/>
              <a:t>、美元符号</a:t>
            </a:r>
            <a:r>
              <a:rPr lang="en-US" altLang="zh-CN"/>
              <a:t>($)</a:t>
            </a:r>
            <a:r>
              <a:rPr lang="zh-CN" altLang="en-US"/>
              <a:t>组成，但美元符号用得较少。</a:t>
            </a:r>
          </a:p>
          <a:p>
            <a:pPr eaLnBrk="1" hangingPunct="1">
              <a:lnSpc>
                <a:spcPct val="130000"/>
              </a:lnSpc>
              <a:spcBef>
                <a:spcPct val="50000"/>
              </a:spcBef>
            </a:pPr>
            <a:r>
              <a:rPr lang="zh-CN" altLang="en-US"/>
              <a:t>        </a:t>
            </a:r>
            <a:r>
              <a:rPr lang="en-US" altLang="zh-CN"/>
              <a:t>(2) </a:t>
            </a:r>
            <a:r>
              <a:rPr lang="zh-CN" altLang="en-US"/>
              <a:t>标识符从一个字母、下划线或美元符号开始。</a:t>
            </a:r>
          </a:p>
          <a:p>
            <a:pPr eaLnBrk="1" hangingPunct="1">
              <a:lnSpc>
                <a:spcPct val="130000"/>
              </a:lnSpc>
              <a:spcBef>
                <a:spcPct val="50000"/>
              </a:spcBef>
            </a:pPr>
            <a:r>
              <a:rPr lang="zh-CN" altLang="en-US"/>
              <a:t>        </a:t>
            </a:r>
            <a:r>
              <a:rPr lang="en-US" altLang="zh-CN"/>
              <a:t>(3)  Java</a:t>
            </a:r>
            <a:r>
              <a:rPr lang="zh-CN" altLang="en-US"/>
              <a:t>语言中，标识符大小写敏感，必须区别对待。</a:t>
            </a:r>
          </a:p>
          <a:p>
            <a:pPr eaLnBrk="1" hangingPunct="1">
              <a:lnSpc>
                <a:spcPct val="130000"/>
              </a:lnSpc>
              <a:spcBef>
                <a:spcPct val="50000"/>
              </a:spcBef>
            </a:pPr>
            <a:r>
              <a:rPr lang="zh-CN" altLang="en-US"/>
              <a:t>        </a:t>
            </a:r>
            <a:r>
              <a:rPr lang="en-US" altLang="zh-CN"/>
              <a:t>(4) </a:t>
            </a:r>
            <a:r>
              <a:rPr lang="zh-CN" altLang="en-US"/>
              <a:t>标识符没有最大长度的限制，但最好表达特定的意思。</a:t>
            </a:r>
          </a:p>
          <a:p>
            <a:pPr eaLnBrk="1" hangingPunct="1">
              <a:lnSpc>
                <a:spcPct val="130000"/>
              </a:lnSpc>
              <a:spcBef>
                <a:spcPct val="50000"/>
              </a:spcBef>
            </a:pPr>
            <a:r>
              <a:rPr lang="zh-CN" altLang="en-US"/>
              <a:t>        </a:t>
            </a:r>
            <a:r>
              <a:rPr lang="en-US" altLang="zh-CN"/>
              <a:t>(5) </a:t>
            </a:r>
            <a:r>
              <a:rPr lang="zh-CN" altLang="en-US"/>
              <a:t>标识符定义不能是关键字。</a:t>
            </a:r>
          </a:p>
        </p:txBody>
      </p:sp>
    </p:spTree>
  </p:cSld>
  <p:clrMapOvr>
    <a:masterClrMapping/>
  </p:clrMapOvr>
  <p:transition>
    <p:zoom dir="in"/>
  </p:transition>
</p:sld>
</file>

<file path=ppt/slides/slide4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6274" name="Text Box 2"/>
          <p:cNvSpPr txBox="1">
            <a:spLocks noChangeArrowheads="1"/>
          </p:cNvSpPr>
          <p:nvPr/>
        </p:nvSpPr>
        <p:spPr bwMode="auto">
          <a:xfrm>
            <a:off x="381000" y="685800"/>
            <a:ext cx="8534400" cy="564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b="1"/>
              <a:t>7.1.4  </a:t>
            </a:r>
            <a:r>
              <a:rPr lang="zh-CN" altLang="en-US" b="1"/>
              <a:t>多异常的处理</a:t>
            </a:r>
          </a:p>
          <a:p>
            <a:pPr eaLnBrk="1" hangingPunct="1">
              <a:lnSpc>
                <a:spcPct val="130000"/>
              </a:lnSpc>
              <a:spcBef>
                <a:spcPct val="50000"/>
              </a:spcBef>
            </a:pPr>
            <a:r>
              <a:rPr lang="zh-CN" altLang="en-US"/>
              <a:t>        多异常的处理使用多个</a:t>
            </a:r>
            <a:r>
              <a:rPr lang="en-US" altLang="zh-CN"/>
              <a:t>catch</a:t>
            </a:r>
            <a:r>
              <a:rPr lang="zh-CN" altLang="en-US"/>
              <a:t>来捕捉不同类的异常，</a:t>
            </a:r>
            <a:r>
              <a:rPr lang="en-US" altLang="zh-CN"/>
              <a:t>Java</a:t>
            </a:r>
            <a:r>
              <a:rPr lang="zh-CN" altLang="en-US"/>
              <a:t>中对</a:t>
            </a:r>
            <a:r>
              <a:rPr lang="en-US" altLang="zh-CN"/>
              <a:t>catch</a:t>
            </a:r>
            <a:r>
              <a:rPr lang="zh-CN" altLang="en-US"/>
              <a:t>块的数量没有限制。格式如下：</a:t>
            </a:r>
          </a:p>
          <a:p>
            <a:pPr lvl="2" eaLnBrk="1" hangingPunct="1">
              <a:lnSpc>
                <a:spcPct val="130000"/>
              </a:lnSpc>
              <a:spcBef>
                <a:spcPct val="50000"/>
              </a:spcBef>
            </a:pPr>
            <a:r>
              <a:rPr lang="en-US" altLang="zh-CN"/>
              <a:t>Try</a:t>
            </a:r>
          </a:p>
          <a:p>
            <a:pPr lvl="2" eaLnBrk="1" hangingPunct="1">
              <a:lnSpc>
                <a:spcPct val="130000"/>
              </a:lnSpc>
              <a:spcBef>
                <a:spcPct val="50000"/>
              </a:spcBef>
            </a:pPr>
            <a:r>
              <a:rPr lang="en-US" altLang="zh-CN"/>
              <a:t>{</a:t>
            </a:r>
          </a:p>
          <a:p>
            <a:pPr lvl="2" eaLnBrk="1" hangingPunct="1">
              <a:lnSpc>
                <a:spcPct val="130000"/>
              </a:lnSpc>
              <a:spcBef>
                <a:spcPct val="50000"/>
              </a:spcBef>
            </a:pPr>
            <a:r>
              <a:rPr lang="en-US" altLang="zh-CN"/>
              <a:t>...</a:t>
            </a:r>
          </a:p>
          <a:p>
            <a:pPr lvl="2" eaLnBrk="1" hangingPunct="1">
              <a:lnSpc>
                <a:spcPct val="130000"/>
              </a:lnSpc>
              <a:spcBef>
                <a:spcPct val="50000"/>
              </a:spcBef>
            </a:pPr>
            <a:r>
              <a:rPr lang="en-US" altLang="zh-CN"/>
              <a:t>}</a:t>
            </a:r>
          </a:p>
          <a:p>
            <a:pPr lvl="2" eaLnBrk="1" hangingPunct="1">
              <a:lnSpc>
                <a:spcPct val="130000"/>
              </a:lnSpc>
              <a:spcBef>
                <a:spcPct val="50000"/>
              </a:spcBef>
            </a:pPr>
            <a:r>
              <a:rPr lang="en-US" altLang="zh-CN"/>
              <a:t>catch(</a:t>
            </a:r>
            <a:r>
              <a:rPr lang="zh-CN" altLang="en-US"/>
              <a:t>异常类</a:t>
            </a:r>
            <a:r>
              <a:rPr lang="en-US" altLang="zh-CN"/>
              <a:t>1 </a:t>
            </a:r>
            <a:r>
              <a:rPr lang="zh-CN" altLang="en-US"/>
              <a:t>标识符</a:t>
            </a:r>
            <a:r>
              <a:rPr lang="en-US" altLang="zh-CN"/>
              <a:t>)</a:t>
            </a:r>
          </a:p>
          <a:p>
            <a:pPr lvl="2" eaLnBrk="1" hangingPunct="1">
              <a:lnSpc>
                <a:spcPct val="130000"/>
              </a:lnSpc>
              <a:spcBef>
                <a:spcPct val="50000"/>
              </a:spcBef>
            </a:pPr>
            <a:r>
              <a:rPr lang="en-US" altLang="zh-CN"/>
              <a:t>{</a:t>
            </a:r>
          </a:p>
        </p:txBody>
      </p:sp>
    </p:spTree>
  </p:cSld>
  <p:clrMapOvr>
    <a:masterClrMapping/>
  </p:clrMapOvr>
  <p:transition>
    <p:blinds dir="vert"/>
  </p:transition>
</p:sld>
</file>

<file path=ppt/slides/slide4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7298" name="Text Box 2"/>
          <p:cNvSpPr txBox="1">
            <a:spLocks noChangeArrowheads="1"/>
          </p:cNvSpPr>
          <p:nvPr/>
        </p:nvSpPr>
        <p:spPr bwMode="auto">
          <a:xfrm>
            <a:off x="1431925" y="609600"/>
            <a:ext cx="4000500" cy="548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2" eaLnBrk="1" hangingPunct="1">
              <a:lnSpc>
                <a:spcPct val="138000"/>
              </a:lnSpc>
              <a:spcBef>
                <a:spcPct val="50000"/>
              </a:spcBef>
            </a:pPr>
            <a:r>
              <a:rPr lang="en-US" altLang="zh-CN"/>
              <a:t>...</a:t>
            </a:r>
          </a:p>
          <a:p>
            <a:pPr lvl="2" eaLnBrk="1" hangingPunct="1">
              <a:lnSpc>
                <a:spcPct val="138000"/>
              </a:lnSpc>
              <a:spcBef>
                <a:spcPct val="50000"/>
              </a:spcBef>
            </a:pPr>
            <a:r>
              <a:rPr lang="en-US" altLang="zh-CN"/>
              <a:t>}</a:t>
            </a:r>
          </a:p>
          <a:p>
            <a:pPr lvl="2" eaLnBrk="1" hangingPunct="1">
              <a:lnSpc>
                <a:spcPct val="138000"/>
              </a:lnSpc>
              <a:spcBef>
                <a:spcPct val="50000"/>
              </a:spcBef>
            </a:pPr>
            <a:r>
              <a:rPr lang="en-US" altLang="zh-CN"/>
              <a:t>catch(</a:t>
            </a:r>
            <a:r>
              <a:rPr lang="zh-CN" altLang="en-US"/>
              <a:t>异常类</a:t>
            </a:r>
            <a:r>
              <a:rPr lang="en-US" altLang="zh-CN"/>
              <a:t>2 </a:t>
            </a:r>
            <a:r>
              <a:rPr lang="zh-CN" altLang="en-US"/>
              <a:t>标识符</a:t>
            </a:r>
            <a:r>
              <a:rPr lang="en-US" altLang="zh-CN"/>
              <a:t>)</a:t>
            </a:r>
          </a:p>
          <a:p>
            <a:pPr eaLnBrk="1" hangingPunct="1">
              <a:lnSpc>
                <a:spcPct val="138000"/>
              </a:lnSpc>
            </a:pPr>
            <a:r>
              <a:rPr lang="en-US" altLang="zh-CN"/>
              <a:t>	{</a:t>
            </a:r>
          </a:p>
          <a:p>
            <a:pPr eaLnBrk="1" hangingPunct="1">
              <a:lnSpc>
                <a:spcPct val="138000"/>
              </a:lnSpc>
            </a:pPr>
            <a:r>
              <a:rPr lang="en-US" altLang="zh-CN"/>
              <a:t>	...</a:t>
            </a:r>
          </a:p>
          <a:p>
            <a:pPr eaLnBrk="1" hangingPunct="1">
              <a:lnSpc>
                <a:spcPct val="138000"/>
              </a:lnSpc>
            </a:pPr>
            <a:r>
              <a:rPr lang="en-US" altLang="zh-CN"/>
              <a:t>	}</a:t>
            </a:r>
          </a:p>
          <a:p>
            <a:pPr eaLnBrk="1" hangingPunct="1">
              <a:lnSpc>
                <a:spcPct val="138000"/>
              </a:lnSpc>
            </a:pPr>
            <a:r>
              <a:rPr lang="en-US" altLang="zh-CN"/>
              <a:t>	finally</a:t>
            </a:r>
          </a:p>
          <a:p>
            <a:pPr eaLnBrk="1" hangingPunct="1">
              <a:lnSpc>
                <a:spcPct val="138000"/>
              </a:lnSpc>
            </a:pPr>
            <a:r>
              <a:rPr lang="en-US" altLang="zh-CN"/>
              <a:t>	{</a:t>
            </a:r>
          </a:p>
          <a:p>
            <a:pPr eaLnBrk="1" hangingPunct="1">
              <a:lnSpc>
                <a:spcPct val="138000"/>
              </a:lnSpc>
            </a:pPr>
            <a:r>
              <a:rPr lang="en-US" altLang="zh-CN"/>
              <a:t>	...</a:t>
            </a:r>
          </a:p>
          <a:p>
            <a:pPr eaLnBrk="1" hangingPunct="1">
              <a:lnSpc>
                <a:spcPct val="138000"/>
              </a:lnSpc>
            </a:pPr>
            <a:r>
              <a:rPr lang="en-US" altLang="zh-CN"/>
              <a:t>	}</a:t>
            </a:r>
          </a:p>
        </p:txBody>
      </p:sp>
    </p:spTree>
  </p:cSld>
  <p:clrMapOvr>
    <a:masterClrMapping/>
  </p:clrMapOvr>
  <p:transition>
    <p:blinds dir="vert"/>
  </p:transition>
</p:sld>
</file>

<file path=ppt/slides/slide4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8322" name="Text Box 2"/>
          <p:cNvSpPr txBox="1">
            <a:spLocks noChangeArrowheads="1"/>
          </p:cNvSpPr>
          <p:nvPr/>
        </p:nvSpPr>
        <p:spPr bwMode="auto">
          <a:xfrm>
            <a:off x="593725" y="609600"/>
            <a:ext cx="8223250" cy="585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05000"/>
              </a:lnSpc>
            </a:pPr>
            <a:r>
              <a:rPr lang="en-US" altLang="zh-CN"/>
              <a:t>【</a:t>
            </a:r>
            <a:r>
              <a:rPr lang="zh-CN" altLang="en-US"/>
              <a:t>例</a:t>
            </a:r>
            <a:r>
              <a:rPr lang="en-US" altLang="zh-CN"/>
              <a:t>7.1】 </a:t>
            </a:r>
            <a:r>
              <a:rPr lang="zh-CN" altLang="en-US"/>
              <a:t>测试多异常处理和自定义异常。源程序代码如下：</a:t>
            </a:r>
          </a:p>
          <a:p>
            <a:pPr eaLnBrk="1" hangingPunct="1">
              <a:lnSpc>
                <a:spcPct val="105000"/>
              </a:lnSpc>
            </a:pPr>
            <a:r>
              <a:rPr lang="en-US" altLang="zh-CN"/>
              <a:t>//</a:t>
            </a:r>
            <a:r>
              <a:rPr lang="zh-CN" altLang="en-US"/>
              <a:t>程序文件名</a:t>
            </a:r>
            <a:r>
              <a:rPr lang="en-US" altLang="zh-CN"/>
              <a:t>UseMultiException.java</a:t>
            </a:r>
          </a:p>
          <a:p>
            <a:pPr eaLnBrk="1" hangingPunct="1">
              <a:lnSpc>
                <a:spcPct val="105000"/>
              </a:lnSpc>
            </a:pPr>
            <a:r>
              <a:rPr lang="en-US" altLang="zh-CN"/>
              <a:t>public class UseMultiException extends Exception</a:t>
            </a:r>
          </a:p>
          <a:p>
            <a:pPr eaLnBrk="1" hangingPunct="1">
              <a:lnSpc>
                <a:spcPct val="105000"/>
              </a:lnSpc>
            </a:pPr>
            <a:r>
              <a:rPr lang="en-US" altLang="zh-CN"/>
              <a:t>{	</a:t>
            </a:r>
          </a:p>
          <a:p>
            <a:pPr eaLnBrk="1" hangingPunct="1">
              <a:lnSpc>
                <a:spcPct val="105000"/>
              </a:lnSpc>
            </a:pPr>
            <a:r>
              <a:rPr lang="en-US" altLang="zh-CN"/>
              <a:t>	static String str1;</a:t>
            </a:r>
          </a:p>
          <a:p>
            <a:pPr eaLnBrk="1" hangingPunct="1">
              <a:lnSpc>
                <a:spcPct val="105000"/>
              </a:lnSpc>
            </a:pPr>
            <a:r>
              <a:rPr lang="en-US" altLang="zh-CN"/>
              <a:t>	static String str2;</a:t>
            </a:r>
          </a:p>
          <a:p>
            <a:pPr eaLnBrk="1" hangingPunct="1">
              <a:lnSpc>
                <a:spcPct val="105000"/>
              </a:lnSpc>
            </a:pPr>
            <a:r>
              <a:rPr lang="en-US" altLang="zh-CN"/>
              <a:t>	public static void main(String[] args)</a:t>
            </a:r>
          </a:p>
          <a:p>
            <a:pPr eaLnBrk="1" hangingPunct="1">
              <a:lnSpc>
                <a:spcPct val="105000"/>
              </a:lnSpc>
            </a:pPr>
            <a:r>
              <a:rPr lang="en-US" altLang="zh-CN"/>
              <a:t>	{</a:t>
            </a:r>
          </a:p>
          <a:p>
            <a:pPr eaLnBrk="1" hangingPunct="1">
              <a:lnSpc>
                <a:spcPct val="105000"/>
              </a:lnSpc>
            </a:pPr>
            <a:r>
              <a:rPr lang="en-US" altLang="zh-CN"/>
              <a:t>		int i1 = 0;</a:t>
            </a:r>
          </a:p>
          <a:p>
            <a:pPr eaLnBrk="1" hangingPunct="1">
              <a:lnSpc>
                <a:spcPct val="105000"/>
              </a:lnSpc>
            </a:pPr>
            <a:r>
              <a:rPr lang="en-US" altLang="zh-CN"/>
              <a:t>		int i2 = 0;</a:t>
            </a:r>
          </a:p>
          <a:p>
            <a:pPr eaLnBrk="1" hangingPunct="1">
              <a:lnSpc>
                <a:spcPct val="105000"/>
              </a:lnSpc>
            </a:pPr>
            <a:r>
              <a:rPr lang="en-US" altLang="zh-CN"/>
              <a:t>		str1 = new String(args[0]);</a:t>
            </a:r>
          </a:p>
          <a:p>
            <a:pPr eaLnBrk="1" hangingPunct="1">
              <a:lnSpc>
                <a:spcPct val="105000"/>
              </a:lnSpc>
            </a:pPr>
            <a:r>
              <a:rPr lang="en-US" altLang="zh-CN"/>
              <a:t>		str2 = new String(args[1]);</a:t>
            </a:r>
          </a:p>
          <a:p>
            <a:pPr eaLnBrk="1" hangingPunct="1">
              <a:lnSpc>
                <a:spcPct val="105000"/>
              </a:lnSpc>
            </a:pPr>
            <a:r>
              <a:rPr lang="en-US" altLang="zh-CN"/>
              <a:t>		String strResult = new String();</a:t>
            </a:r>
          </a:p>
          <a:p>
            <a:pPr eaLnBrk="1" hangingPunct="1">
              <a:lnSpc>
                <a:spcPct val="105000"/>
              </a:lnSpc>
            </a:pPr>
            <a:r>
              <a:rPr lang="en-US" altLang="zh-CN"/>
              <a:t>		try</a:t>
            </a:r>
          </a:p>
          <a:p>
            <a:pPr eaLnBrk="1" hangingPunct="1">
              <a:lnSpc>
                <a:spcPct val="105000"/>
              </a:lnSpc>
            </a:pPr>
            <a:r>
              <a:rPr lang="en-US" altLang="zh-CN"/>
              <a:t>		{</a:t>
            </a:r>
          </a:p>
        </p:txBody>
      </p:sp>
    </p:spTree>
  </p:cSld>
  <p:clrMapOvr>
    <a:masterClrMapping/>
  </p:clrMapOvr>
  <p:transition>
    <p:blinds dir="vert"/>
  </p:transition>
</p:sld>
</file>

<file path=ppt/slides/slide4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9346" name="Text Box 2"/>
          <p:cNvSpPr txBox="1">
            <a:spLocks noChangeArrowheads="1"/>
          </p:cNvSpPr>
          <p:nvPr/>
        </p:nvSpPr>
        <p:spPr bwMode="auto">
          <a:xfrm>
            <a:off x="762000" y="544513"/>
            <a:ext cx="77501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a:t>		read(str1, str2);</a:t>
            </a:r>
          </a:p>
          <a:p>
            <a:pPr eaLnBrk="1" hangingPunct="1">
              <a:lnSpc>
                <a:spcPct val="110000"/>
              </a:lnSpc>
            </a:pPr>
            <a:r>
              <a:rPr lang="en-US" altLang="zh-CN"/>
              <a:t>		i1 = Integer.parseInt(str1);</a:t>
            </a:r>
          </a:p>
          <a:p>
            <a:pPr eaLnBrk="1" hangingPunct="1">
              <a:lnSpc>
                <a:spcPct val="110000"/>
              </a:lnSpc>
            </a:pPr>
            <a:r>
              <a:rPr lang="en-US" altLang="zh-CN"/>
              <a:t>		i2 = Integer.parseInt(str2);</a:t>
            </a:r>
          </a:p>
          <a:p>
            <a:pPr eaLnBrk="1" hangingPunct="1">
              <a:lnSpc>
                <a:spcPct val="110000"/>
              </a:lnSpc>
            </a:pPr>
            <a:r>
              <a:rPr lang="en-US" altLang="zh-CN"/>
              <a:t>		int result = i1/i2;</a:t>
            </a:r>
          </a:p>
          <a:p>
            <a:pPr eaLnBrk="1" hangingPunct="1">
              <a:lnSpc>
                <a:spcPct val="110000"/>
              </a:lnSpc>
            </a:pPr>
            <a:r>
              <a:rPr lang="en-US" altLang="zh-CN"/>
              <a:t>		strResult = String.valueOf(result);</a:t>
            </a:r>
          </a:p>
          <a:p>
            <a:pPr eaLnBrk="1" hangingPunct="1">
              <a:lnSpc>
                <a:spcPct val="110000"/>
              </a:lnSpc>
            </a:pPr>
            <a:r>
              <a:rPr lang="en-US" altLang="zh-CN"/>
              <a:t>	}</a:t>
            </a:r>
          </a:p>
          <a:p>
            <a:pPr eaLnBrk="1" hangingPunct="1">
              <a:lnSpc>
                <a:spcPct val="110000"/>
              </a:lnSpc>
            </a:pPr>
            <a:r>
              <a:rPr lang="en-US" altLang="zh-CN"/>
              <a:t>	catch(NumberFormatException e)</a:t>
            </a:r>
          </a:p>
          <a:p>
            <a:pPr eaLnBrk="1" hangingPunct="1">
              <a:lnSpc>
                <a:spcPct val="110000"/>
              </a:lnSpc>
            </a:pPr>
            <a:r>
              <a:rPr lang="en-US" altLang="zh-CN"/>
              <a:t>	{</a:t>
            </a:r>
          </a:p>
          <a:p>
            <a:pPr eaLnBrk="1" hangingPunct="1">
              <a:lnSpc>
                <a:spcPct val="110000"/>
              </a:lnSpc>
            </a:pPr>
            <a:r>
              <a:rPr lang="en-US" altLang="zh-CN"/>
              <a:t>		strResult = "</a:t>
            </a:r>
            <a:r>
              <a:rPr lang="zh-CN" altLang="en-US"/>
              <a:t>错误的数字：</a:t>
            </a:r>
            <a:r>
              <a:rPr lang="en-US" altLang="zh-CN"/>
              <a:t>" + e.getMessage();</a:t>
            </a:r>
          </a:p>
          <a:p>
            <a:pPr eaLnBrk="1" hangingPunct="1">
              <a:lnSpc>
                <a:spcPct val="110000"/>
              </a:lnSpc>
            </a:pPr>
            <a:r>
              <a:rPr lang="en-US" altLang="zh-CN"/>
              <a:t>	}</a:t>
            </a:r>
          </a:p>
          <a:p>
            <a:pPr eaLnBrk="1" hangingPunct="1">
              <a:lnSpc>
                <a:spcPct val="110000"/>
              </a:lnSpc>
            </a:pPr>
            <a:r>
              <a:rPr lang="en-US" altLang="zh-CN"/>
              <a:t>	catch(ArithmeticException e)</a:t>
            </a:r>
          </a:p>
          <a:p>
            <a:pPr eaLnBrk="1" hangingPunct="1">
              <a:lnSpc>
                <a:spcPct val="110000"/>
              </a:lnSpc>
            </a:pPr>
            <a:r>
              <a:rPr lang="en-US" altLang="zh-CN"/>
              <a:t>	{</a:t>
            </a:r>
          </a:p>
          <a:p>
            <a:pPr eaLnBrk="1" hangingPunct="1">
              <a:lnSpc>
                <a:spcPct val="110000"/>
              </a:lnSpc>
            </a:pPr>
            <a:r>
              <a:rPr lang="en-US" altLang="zh-CN"/>
              <a:t>		strResult = "</a:t>
            </a:r>
            <a:r>
              <a:rPr lang="zh-CN" altLang="en-US"/>
              <a:t>被</a:t>
            </a:r>
            <a:r>
              <a:rPr lang="en-US" altLang="zh-CN"/>
              <a:t>0</a:t>
            </a:r>
            <a:r>
              <a:rPr lang="zh-CN" altLang="en-US"/>
              <a:t>除错误：</a:t>
            </a:r>
            <a:r>
              <a:rPr lang="en-US" altLang="zh-CN"/>
              <a:t>" + e.getMessage();</a:t>
            </a:r>
          </a:p>
          <a:p>
            <a:pPr eaLnBrk="1" hangingPunct="1">
              <a:lnSpc>
                <a:spcPct val="110000"/>
              </a:lnSpc>
            </a:pPr>
            <a:r>
              <a:rPr lang="en-US" altLang="zh-CN"/>
              <a:t>	}</a:t>
            </a:r>
          </a:p>
        </p:txBody>
      </p:sp>
    </p:spTree>
  </p:cSld>
  <p:clrMapOvr>
    <a:masterClrMapping/>
  </p:clrMapOvr>
  <p:transition>
    <p:blinds dir="vert"/>
  </p:transition>
</p:sld>
</file>

<file path=ppt/slides/slide4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0370" name="Text Box 2"/>
          <p:cNvSpPr txBox="1">
            <a:spLocks noChangeArrowheads="1"/>
          </p:cNvSpPr>
          <p:nvPr/>
        </p:nvSpPr>
        <p:spPr bwMode="auto">
          <a:xfrm>
            <a:off x="304800" y="533400"/>
            <a:ext cx="8882063" cy="611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a:t>	str1 = s1.trim();</a:t>
            </a:r>
          </a:p>
          <a:p>
            <a:pPr eaLnBrk="1" hangingPunct="1">
              <a:lnSpc>
                <a:spcPct val="110000"/>
              </a:lnSpc>
            </a:pPr>
            <a:r>
              <a:rPr lang="en-US" altLang="zh-CN"/>
              <a:t>	str2 = s2.trim();</a:t>
            </a:r>
          </a:p>
          <a:p>
            <a:pPr eaLnBrk="1" hangingPunct="1">
              <a:lnSpc>
                <a:spcPct val="110000"/>
              </a:lnSpc>
            </a:pPr>
            <a:r>
              <a:rPr lang="en-US" altLang="zh-CN"/>
              <a:t>	if (str1.equals("0"))</a:t>
            </a:r>
          </a:p>
          <a:p>
            <a:pPr eaLnBrk="1" hangingPunct="1">
              <a:lnSpc>
                <a:spcPct val="110000"/>
              </a:lnSpc>
            </a:pPr>
            <a:r>
              <a:rPr lang="en-US" altLang="zh-CN"/>
              <a:t>	{</a:t>
            </a:r>
          </a:p>
          <a:p>
            <a:pPr eaLnBrk="1" hangingPunct="1">
              <a:lnSpc>
                <a:spcPct val="110000"/>
              </a:lnSpc>
            </a:pPr>
            <a:r>
              <a:rPr lang="en-US" altLang="zh-CN"/>
              <a:t>	  throw (new UserDefineException("</a:t>
            </a:r>
            <a:r>
              <a:rPr lang="zh-CN" altLang="en-US"/>
              <a:t>本系统</a:t>
            </a:r>
            <a:r>
              <a:rPr lang="en-US" altLang="zh-CN"/>
              <a:t>0</a:t>
            </a:r>
            <a:r>
              <a:rPr lang="zh-CN" altLang="en-US"/>
              <a:t>不能为被除数</a:t>
            </a:r>
            <a:r>
              <a:rPr lang="en-US" altLang="zh-CN"/>
              <a:t>"));</a:t>
            </a:r>
          </a:p>
          <a:p>
            <a:pPr eaLnBrk="1" hangingPunct="1">
              <a:lnSpc>
                <a:spcPct val="110000"/>
              </a:lnSpc>
            </a:pPr>
            <a:r>
              <a:rPr lang="en-US" altLang="zh-CN"/>
              <a:t>	}</a:t>
            </a:r>
          </a:p>
          <a:p>
            <a:pPr eaLnBrk="1" hangingPunct="1">
              <a:lnSpc>
                <a:spcPct val="110000"/>
              </a:lnSpc>
            </a:pPr>
            <a:r>
              <a:rPr lang="en-US" altLang="zh-CN"/>
              <a:t>      }</a:t>
            </a:r>
          </a:p>
          <a:p>
            <a:pPr eaLnBrk="1" hangingPunct="1">
              <a:lnSpc>
                <a:spcPct val="110000"/>
              </a:lnSpc>
            </a:pPr>
            <a:r>
              <a:rPr lang="en-US" altLang="zh-CN"/>
              <a:t>};</a:t>
            </a:r>
          </a:p>
          <a:p>
            <a:pPr eaLnBrk="1" hangingPunct="1">
              <a:lnSpc>
                <a:spcPct val="110000"/>
              </a:lnSpc>
            </a:pPr>
            <a:r>
              <a:rPr lang="en-US" altLang="zh-CN"/>
              <a:t>class UserDefineException extends Exception</a:t>
            </a:r>
          </a:p>
          <a:p>
            <a:pPr eaLnBrk="1" hangingPunct="1">
              <a:lnSpc>
                <a:spcPct val="110000"/>
              </a:lnSpc>
            </a:pPr>
            <a:r>
              <a:rPr lang="en-US" altLang="zh-CN"/>
              <a:t>{	</a:t>
            </a:r>
          </a:p>
          <a:p>
            <a:pPr eaLnBrk="1" hangingPunct="1">
              <a:lnSpc>
                <a:spcPct val="110000"/>
              </a:lnSpc>
            </a:pPr>
            <a:r>
              <a:rPr lang="en-US" altLang="zh-CN"/>
              <a:t>	public UserDefineException(String msg)</a:t>
            </a:r>
          </a:p>
          <a:p>
            <a:pPr eaLnBrk="1" hangingPunct="1">
              <a:lnSpc>
                <a:spcPct val="110000"/>
              </a:lnSpc>
            </a:pPr>
            <a:r>
              <a:rPr lang="en-US" altLang="zh-CN"/>
              <a:t>	{</a:t>
            </a:r>
          </a:p>
          <a:p>
            <a:pPr eaLnBrk="1" hangingPunct="1">
              <a:lnSpc>
                <a:spcPct val="110000"/>
              </a:lnSpc>
            </a:pPr>
            <a:r>
              <a:rPr lang="en-US" altLang="zh-CN"/>
              <a:t>		super(msg);		</a:t>
            </a:r>
          </a:p>
          <a:p>
            <a:pPr eaLnBrk="1" hangingPunct="1">
              <a:lnSpc>
                <a:spcPct val="110000"/>
              </a:lnSpc>
            </a:pPr>
            <a:r>
              <a:rPr lang="en-US" altLang="zh-CN"/>
              <a:t>	}</a:t>
            </a:r>
          </a:p>
          <a:p>
            <a:pPr eaLnBrk="1" hangingPunct="1">
              <a:lnSpc>
                <a:spcPct val="110000"/>
              </a:lnSpc>
            </a:pPr>
            <a:r>
              <a:rPr lang="en-US" altLang="zh-CN"/>
              <a:t>};</a:t>
            </a:r>
          </a:p>
        </p:txBody>
      </p:sp>
    </p:spTree>
  </p:cSld>
  <p:clrMapOvr>
    <a:masterClrMapping/>
  </p:clrMapOvr>
  <p:transition>
    <p:blinds dir="vert"/>
  </p:transition>
</p:sld>
</file>

<file path=ppt/slides/slide4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1394" name="Text Box 2"/>
          <p:cNvSpPr txBox="1">
            <a:spLocks noChangeArrowheads="1"/>
          </p:cNvSpPr>
          <p:nvPr/>
        </p:nvSpPr>
        <p:spPr bwMode="auto">
          <a:xfrm>
            <a:off x="381000" y="700088"/>
            <a:ext cx="8972550" cy="552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pPr>
            <a:r>
              <a:rPr lang="zh-CN" altLang="en-US"/>
              <a:t>具体运行测试如下，结果如图</a:t>
            </a:r>
            <a:r>
              <a:rPr lang="en-US" altLang="zh-CN"/>
              <a:t>7.2</a:t>
            </a:r>
            <a:r>
              <a:rPr lang="zh-CN" altLang="en-US"/>
              <a:t>所示。</a:t>
            </a:r>
          </a:p>
          <a:p>
            <a:pPr eaLnBrk="1" hangingPunct="1">
              <a:lnSpc>
                <a:spcPct val="135000"/>
              </a:lnSpc>
            </a:pPr>
            <a:r>
              <a:rPr lang="en-US" altLang="zh-CN"/>
              <a:t>java UseMultiException 2gf 5</a:t>
            </a:r>
          </a:p>
          <a:p>
            <a:pPr eaLnBrk="1" hangingPunct="1">
              <a:lnSpc>
                <a:spcPct val="135000"/>
              </a:lnSpc>
            </a:pPr>
            <a:r>
              <a:rPr lang="zh-CN" altLang="en-US"/>
              <a:t>数字格式出错。</a:t>
            </a:r>
          </a:p>
          <a:p>
            <a:pPr eaLnBrk="1" hangingPunct="1">
              <a:lnSpc>
                <a:spcPct val="135000"/>
              </a:lnSpc>
            </a:pPr>
            <a:r>
              <a:rPr lang="en-US" altLang="zh-CN"/>
              <a:t>java UseMultiException 2gf 0</a:t>
            </a:r>
          </a:p>
          <a:p>
            <a:pPr eaLnBrk="1" hangingPunct="1">
              <a:lnSpc>
                <a:spcPct val="135000"/>
              </a:lnSpc>
            </a:pPr>
            <a:r>
              <a:rPr lang="zh-CN" altLang="en-US"/>
              <a:t>数字格式出错，下面的程序代码不再执行，无法抛出第二个异常。</a:t>
            </a:r>
          </a:p>
          <a:p>
            <a:pPr eaLnBrk="1" hangingPunct="1">
              <a:lnSpc>
                <a:spcPct val="135000"/>
              </a:lnSpc>
            </a:pPr>
            <a:r>
              <a:rPr lang="en-US" altLang="zh-CN"/>
              <a:t>java UseMultiException 2 0</a:t>
            </a:r>
          </a:p>
          <a:p>
            <a:pPr eaLnBrk="1" hangingPunct="1">
              <a:lnSpc>
                <a:spcPct val="135000"/>
              </a:lnSpc>
            </a:pPr>
            <a:r>
              <a:rPr lang="zh-CN" altLang="en-US"/>
              <a:t>被</a:t>
            </a:r>
            <a:r>
              <a:rPr lang="en-US" altLang="zh-CN"/>
              <a:t>0</a:t>
            </a:r>
            <a:r>
              <a:rPr lang="zh-CN" altLang="en-US"/>
              <a:t>除出错。</a:t>
            </a:r>
          </a:p>
          <a:p>
            <a:pPr eaLnBrk="1" hangingPunct="1">
              <a:lnSpc>
                <a:spcPct val="135000"/>
              </a:lnSpc>
            </a:pPr>
            <a:r>
              <a:rPr lang="en-US" altLang="zh-CN"/>
              <a:t>java UseMultiException 0 3</a:t>
            </a:r>
          </a:p>
          <a:p>
            <a:pPr eaLnBrk="1" hangingPunct="1">
              <a:lnSpc>
                <a:spcPct val="135000"/>
              </a:lnSpc>
            </a:pPr>
            <a:r>
              <a:rPr lang="zh-CN" altLang="en-US"/>
              <a:t>引发用户自定义错误。</a:t>
            </a:r>
          </a:p>
          <a:p>
            <a:pPr eaLnBrk="1" hangingPunct="1">
              <a:lnSpc>
                <a:spcPct val="135000"/>
              </a:lnSpc>
            </a:pPr>
            <a:r>
              <a:rPr lang="en-US" altLang="zh-CN"/>
              <a:t>java UseMultiException 9 3 </a:t>
            </a:r>
          </a:p>
          <a:p>
            <a:pPr eaLnBrk="1" hangingPunct="1">
              <a:lnSpc>
                <a:spcPct val="135000"/>
              </a:lnSpc>
            </a:pPr>
            <a:r>
              <a:rPr lang="en-US" altLang="zh-CN"/>
              <a:t>9/3</a:t>
            </a:r>
            <a:r>
              <a:rPr lang="zh-CN" altLang="en-US"/>
              <a:t>的答案为</a:t>
            </a:r>
            <a:r>
              <a:rPr lang="en-US" altLang="zh-CN"/>
              <a:t>3</a:t>
            </a:r>
            <a:r>
              <a:rPr lang="zh-CN" altLang="en-US"/>
              <a:t>。</a:t>
            </a:r>
          </a:p>
        </p:txBody>
      </p:sp>
    </p:spTree>
  </p:cSld>
  <p:clrMapOvr>
    <a:masterClrMapping/>
  </p:clrMapOvr>
  <p:transition>
    <p:blinds dir="vert"/>
  </p:transition>
</p:sld>
</file>

<file path=ppt/slides/slide4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043" name="Rectangle 2"/>
          <p:cNvSpPr>
            <a:spLocks noChangeArrowheads="1"/>
          </p:cNvSpPr>
          <p:nvPr/>
        </p:nvSpPr>
        <p:spPr bwMode="auto">
          <a:xfrm>
            <a:off x="3146425" y="5715000"/>
            <a:ext cx="2851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7.2  </a:t>
            </a:r>
            <a:r>
              <a:rPr lang="zh-CN" altLang="en-US"/>
              <a:t>异常测试输出</a:t>
            </a:r>
          </a:p>
        </p:txBody>
      </p:sp>
      <p:graphicFrame>
        <p:nvGraphicFramePr>
          <p:cNvPr id="87042" name="Object 3"/>
          <p:cNvGraphicFramePr>
            <a:graphicFrameLocks noChangeAspect="1"/>
          </p:cNvGraphicFramePr>
          <p:nvPr/>
        </p:nvGraphicFramePr>
        <p:xfrm>
          <a:off x="1371600" y="747713"/>
          <a:ext cx="6400800" cy="4814887"/>
        </p:xfrm>
        <a:graphic>
          <a:graphicData uri="http://schemas.openxmlformats.org/presentationml/2006/ole">
            <mc:AlternateContent xmlns:mc="http://schemas.openxmlformats.org/markup-compatibility/2006">
              <mc:Choice xmlns:v="urn:schemas-microsoft-com:vml" Requires="v">
                <p:oleObj spid="_x0000_s87045" name="Bitmap Image" r:id="rId3" imgW="4397121" imgH="3292125" progId="Paint.Picture">
                  <p:embed/>
                </p:oleObj>
              </mc:Choice>
              <mc:Fallback>
                <p:oleObj name="Bitmap Image" r:id="rId3" imgW="4397121" imgH="3292125"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747713"/>
                        <a:ext cx="6400800" cy="4814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7044" name="AutoShape 4">
            <a:hlinkClick r:id="" action="ppaction://hlinkshowjump?jump=firstslide" highlightClick="1"/>
          </p:cNvPr>
          <p:cNvSpPr>
            <a:spLocks noChangeArrowheads="1"/>
          </p:cNvSpPr>
          <p:nvPr/>
        </p:nvSpPr>
        <p:spPr bwMode="auto">
          <a:xfrm>
            <a:off x="8382000" y="6400800"/>
            <a:ext cx="7620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blinds dir="vert"/>
  </p:transition>
</p:sld>
</file>

<file path=ppt/slides/slide4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2418" name="Rectangle 2"/>
          <p:cNvSpPr>
            <a:spLocks noChangeArrowheads="1"/>
          </p:cNvSpPr>
          <p:nvPr/>
        </p:nvSpPr>
        <p:spPr bwMode="auto">
          <a:xfrm>
            <a:off x="3562350" y="914400"/>
            <a:ext cx="20193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7.2  </a:t>
            </a:r>
            <a:r>
              <a:rPr lang="zh-CN" altLang="en-US" sz="3200" b="1"/>
              <a:t>事   件</a:t>
            </a:r>
          </a:p>
        </p:txBody>
      </p:sp>
      <p:sp>
        <p:nvSpPr>
          <p:cNvPr id="572419" name="Text Box 3"/>
          <p:cNvSpPr txBox="1">
            <a:spLocks noChangeArrowheads="1"/>
          </p:cNvSpPr>
          <p:nvPr/>
        </p:nvSpPr>
        <p:spPr bwMode="auto">
          <a:xfrm>
            <a:off x="381000" y="1819275"/>
            <a:ext cx="85344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事件用于描述程序、系统和程序使用者之间的各种活动。这些事件由系统事先定义好，当用户在图形界面上单击控件或双击鼠标时就可能引发某个事件，而用户程序中需要编制相应的代码来对这些事件做出处理。</a:t>
            </a:r>
          </a:p>
          <a:p>
            <a:pPr eaLnBrk="1" hangingPunct="1">
              <a:lnSpc>
                <a:spcPct val="150000"/>
              </a:lnSpc>
              <a:spcBef>
                <a:spcPct val="50000"/>
              </a:spcBef>
            </a:pPr>
            <a:r>
              <a:rPr lang="zh-CN" altLang="en-US" b="1"/>
              <a:t>        </a:t>
            </a:r>
            <a:r>
              <a:rPr lang="en-US" altLang="zh-CN" b="1"/>
              <a:t>1. </a:t>
            </a:r>
            <a:r>
              <a:rPr lang="zh-CN" altLang="en-US" b="1"/>
              <a:t>事件源</a:t>
            </a:r>
          </a:p>
          <a:p>
            <a:pPr eaLnBrk="1" hangingPunct="1">
              <a:lnSpc>
                <a:spcPct val="150000"/>
              </a:lnSpc>
              <a:spcBef>
                <a:spcPct val="50000"/>
              </a:spcBef>
            </a:pPr>
            <a:r>
              <a:rPr lang="zh-CN" altLang="en-US"/>
              <a:t>       图形用户界面上每个可能产生事件的组件称为事件源。</a:t>
            </a:r>
          </a:p>
        </p:txBody>
      </p:sp>
    </p:spTree>
  </p:cSld>
  <p:clrMapOvr>
    <a:masterClrMapping/>
  </p:clrMapOvr>
  <p:transition>
    <p:blinds dir="vert"/>
  </p:transition>
</p:sld>
</file>

<file path=ppt/slides/slide4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42" name="Text Box 2"/>
          <p:cNvSpPr txBox="1">
            <a:spLocks noChangeArrowheads="1"/>
          </p:cNvSpPr>
          <p:nvPr/>
        </p:nvSpPr>
        <p:spPr bwMode="auto">
          <a:xfrm>
            <a:off x="381000" y="762000"/>
            <a:ext cx="85344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en-US" altLang="zh-CN" b="1"/>
              <a:t>2. </a:t>
            </a:r>
            <a:r>
              <a:rPr lang="zh-CN" altLang="en-US" b="1"/>
              <a:t>事件监听者</a:t>
            </a:r>
          </a:p>
          <a:p>
            <a:pPr eaLnBrk="1" hangingPunct="1">
              <a:lnSpc>
                <a:spcPct val="150000"/>
              </a:lnSpc>
              <a:spcBef>
                <a:spcPct val="50000"/>
              </a:spcBef>
            </a:pPr>
            <a:r>
              <a:rPr lang="zh-CN" altLang="en-US"/>
              <a:t>        </a:t>
            </a:r>
            <a:r>
              <a:rPr lang="en-US" altLang="zh-CN"/>
              <a:t>Java</a:t>
            </a:r>
            <a:r>
              <a:rPr lang="zh-CN" altLang="en-US"/>
              <a:t>系统中注册的用于接收特殊事件的类。不同的事件对应着不同的监听者，要想事件被监听者监听并处理，则需先将事件源注册到监听者。</a:t>
            </a:r>
          </a:p>
          <a:p>
            <a:pPr eaLnBrk="1" hangingPunct="1">
              <a:lnSpc>
                <a:spcPct val="150000"/>
              </a:lnSpc>
              <a:spcBef>
                <a:spcPct val="50000"/>
              </a:spcBef>
            </a:pPr>
            <a:r>
              <a:rPr lang="zh-CN" altLang="en-US"/>
              <a:t>        </a:t>
            </a:r>
            <a:r>
              <a:rPr lang="en-US" altLang="zh-CN" b="1"/>
              <a:t>3. </a:t>
            </a:r>
            <a:r>
              <a:rPr lang="zh-CN" altLang="en-US" b="1"/>
              <a:t>事件处理流程</a:t>
            </a:r>
          </a:p>
          <a:p>
            <a:pPr eaLnBrk="1" hangingPunct="1">
              <a:lnSpc>
                <a:spcPct val="150000"/>
              </a:lnSpc>
              <a:spcBef>
                <a:spcPct val="50000"/>
              </a:spcBef>
            </a:pPr>
            <a:r>
              <a:rPr lang="zh-CN" altLang="en-US"/>
              <a:t>       事件源触发事件并将事件作为一个参数传递给监听者，监听者实现某个接口中的抽象方法，从而实现对事件的处理。</a:t>
            </a:r>
          </a:p>
          <a:p>
            <a:pPr eaLnBrk="1" hangingPunct="1">
              <a:lnSpc>
                <a:spcPct val="150000"/>
              </a:lnSpc>
              <a:spcBef>
                <a:spcPct val="50000"/>
              </a:spcBef>
            </a:pPr>
            <a:r>
              <a:rPr lang="zh-CN" altLang="en-US"/>
              <a:t>        </a:t>
            </a:r>
            <a:r>
              <a:rPr lang="en-US" altLang="zh-CN"/>
              <a:t>Java</a:t>
            </a:r>
            <a:r>
              <a:rPr lang="zh-CN" altLang="en-US"/>
              <a:t>的事件处理机制是一个委托事件模型，如图</a:t>
            </a:r>
            <a:r>
              <a:rPr lang="en-US" altLang="zh-CN"/>
              <a:t>7.3</a:t>
            </a:r>
            <a:r>
              <a:rPr lang="zh-CN" altLang="en-US"/>
              <a:t>所示。</a:t>
            </a:r>
          </a:p>
        </p:txBody>
      </p:sp>
    </p:spTree>
  </p:cSld>
  <p:clrMapOvr>
    <a:masterClrMapping/>
  </p:clrMapOvr>
  <p:transition>
    <p:blinds dir="vert"/>
  </p:transition>
</p:sld>
</file>

<file path=ppt/slides/slide4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7" name="Rectangle 2"/>
          <p:cNvSpPr>
            <a:spLocks noChangeArrowheads="1"/>
          </p:cNvSpPr>
          <p:nvPr/>
        </p:nvSpPr>
        <p:spPr bwMode="auto">
          <a:xfrm>
            <a:off x="2878138" y="5562600"/>
            <a:ext cx="3386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7.3  Java</a:t>
            </a:r>
            <a:r>
              <a:rPr lang="zh-CN" altLang="en-US"/>
              <a:t>事件处理机制</a:t>
            </a:r>
          </a:p>
        </p:txBody>
      </p:sp>
      <p:graphicFrame>
        <p:nvGraphicFramePr>
          <p:cNvPr id="88066" name="Object 3"/>
          <p:cNvGraphicFramePr>
            <a:graphicFrameLocks noChangeAspect="1"/>
          </p:cNvGraphicFramePr>
          <p:nvPr/>
        </p:nvGraphicFramePr>
        <p:xfrm>
          <a:off x="1333500" y="1143000"/>
          <a:ext cx="6477000" cy="3821113"/>
        </p:xfrm>
        <a:graphic>
          <a:graphicData uri="http://schemas.openxmlformats.org/presentationml/2006/ole">
            <mc:AlternateContent xmlns:mc="http://schemas.openxmlformats.org/markup-compatibility/2006">
              <mc:Choice xmlns:v="urn:schemas-microsoft-com:vml" Requires="v">
                <p:oleObj spid="_x0000_s88068" r:id="rId3" imgW="2359887" imgH="1397104" progId="Visio.Drawing.4">
                  <p:embed/>
                </p:oleObj>
              </mc:Choice>
              <mc:Fallback>
                <p:oleObj r:id="rId3" imgW="2359887" imgH="1397104"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1143000"/>
                        <a:ext cx="6477000" cy="3821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blinds dir="vert"/>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6066" name="Text Box 2"/>
          <p:cNvSpPr txBox="1">
            <a:spLocks noChangeArrowheads="1"/>
          </p:cNvSpPr>
          <p:nvPr/>
        </p:nvSpPr>
        <p:spPr bwMode="auto">
          <a:xfrm>
            <a:off x="381000" y="796925"/>
            <a:ext cx="85344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关键字又称保留字，是指</a:t>
            </a:r>
            <a:r>
              <a:rPr lang="en-US" altLang="zh-CN"/>
              <a:t>Java</a:t>
            </a:r>
            <a:r>
              <a:rPr lang="zh-CN" altLang="en-US"/>
              <a:t>语言中自带的用于标志数据类型名或者程序构造名等的标识符，如</a:t>
            </a:r>
            <a:r>
              <a:rPr lang="en-US" altLang="zh-CN"/>
              <a:t>public</a:t>
            </a:r>
            <a:r>
              <a:rPr lang="zh-CN" altLang="en-US"/>
              <a:t>、</a:t>
            </a:r>
            <a:r>
              <a:rPr lang="en-US" altLang="zh-CN"/>
              <a:t>double</a:t>
            </a:r>
            <a:r>
              <a:rPr lang="zh-CN" altLang="en-US"/>
              <a:t>等。</a:t>
            </a:r>
          </a:p>
          <a:p>
            <a:pPr eaLnBrk="1" hangingPunct="1">
              <a:lnSpc>
                <a:spcPct val="150000"/>
              </a:lnSpc>
              <a:spcBef>
                <a:spcPct val="50000"/>
              </a:spcBef>
            </a:pPr>
            <a:r>
              <a:rPr lang="zh-CN" altLang="en-US"/>
              <a:t>         转义符是指一些有特殊含义的、很难用一般方式表达的字符，如回车、换行等。所有的转义符以反斜线</a:t>
            </a:r>
            <a:r>
              <a:rPr lang="en-US" altLang="zh-CN"/>
              <a:t>(\)</a:t>
            </a:r>
            <a:r>
              <a:rPr lang="zh-CN" altLang="en-US"/>
              <a:t>开头，后面跟着一个字符来表示某个特定的转义符，如表</a:t>
            </a:r>
            <a:r>
              <a:rPr lang="en-US" altLang="zh-CN"/>
              <a:t>2.1</a:t>
            </a:r>
            <a:r>
              <a:rPr lang="zh-CN" altLang="en-US"/>
              <a:t>所示。</a:t>
            </a:r>
          </a:p>
        </p:txBody>
      </p:sp>
    </p:spTree>
  </p:cSld>
  <p:clrMapOvr>
    <a:masterClrMapping/>
  </p:clrMapOvr>
  <p:transition>
    <p:zoom dir="in"/>
  </p:transition>
</p:sld>
</file>

<file path=ppt/slides/slide4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4466" name="Text Box 2"/>
          <p:cNvSpPr txBox="1">
            <a:spLocks noChangeArrowheads="1"/>
          </p:cNvSpPr>
          <p:nvPr/>
        </p:nvSpPr>
        <p:spPr bwMode="auto">
          <a:xfrm>
            <a:off x="381000" y="609600"/>
            <a:ext cx="853440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pPr>
            <a:r>
              <a:rPr lang="en-US" altLang="zh-CN"/>
              <a:t>       </a:t>
            </a:r>
            <a:r>
              <a:rPr lang="zh-CN" altLang="en-US"/>
              <a:t>事件源注册的方法如下：</a:t>
            </a:r>
          </a:p>
          <a:p>
            <a:pPr eaLnBrk="1" hangingPunct="1">
              <a:lnSpc>
                <a:spcPct val="110000"/>
              </a:lnSpc>
              <a:spcBef>
                <a:spcPct val="50000"/>
              </a:spcBef>
            </a:pPr>
            <a:r>
              <a:rPr lang="zh-CN" altLang="en-US"/>
              <a:t>        </a:t>
            </a:r>
            <a:r>
              <a:rPr lang="en-US" altLang="zh-CN"/>
              <a:t>public void addActionListener(ActionListener l)</a:t>
            </a:r>
          </a:p>
          <a:p>
            <a:pPr eaLnBrk="1" hangingPunct="1">
              <a:lnSpc>
                <a:spcPct val="110000"/>
              </a:lnSpc>
              <a:spcBef>
                <a:spcPct val="50000"/>
              </a:spcBef>
            </a:pPr>
            <a:r>
              <a:rPr lang="en-US" altLang="zh-CN"/>
              <a:t>        </a:t>
            </a:r>
            <a:r>
              <a:rPr lang="zh-CN" altLang="en-US"/>
              <a:t>添加特定的动作，监听接收来自事件源的动作事件，如果</a:t>
            </a:r>
            <a:r>
              <a:rPr lang="en-US" altLang="zh-CN"/>
              <a:t>l</a:t>
            </a:r>
            <a:r>
              <a:rPr lang="zh-CN" altLang="en-US"/>
              <a:t>为空，不会产生任何动作。</a:t>
            </a:r>
          </a:p>
          <a:p>
            <a:pPr eaLnBrk="1" hangingPunct="1">
              <a:lnSpc>
                <a:spcPct val="110000"/>
              </a:lnSpc>
              <a:spcBef>
                <a:spcPct val="50000"/>
              </a:spcBef>
            </a:pPr>
            <a:r>
              <a:rPr lang="zh-CN" altLang="en-US"/>
              <a:t>         监听者实现的接口为</a:t>
            </a:r>
            <a:r>
              <a:rPr lang="en-US" altLang="zh-CN"/>
              <a:t>ActionListener</a:t>
            </a:r>
            <a:r>
              <a:rPr lang="zh-CN" altLang="en-US"/>
              <a:t>接口，接口</a:t>
            </a:r>
            <a:r>
              <a:rPr lang="en-US" altLang="zh-CN"/>
              <a:t>ActionListener</a:t>
            </a:r>
            <a:r>
              <a:rPr lang="zh-CN" altLang="en-US"/>
              <a:t>来自包</a:t>
            </a:r>
            <a:r>
              <a:rPr lang="en-US" altLang="zh-CN"/>
              <a:t>java.awt.event</a:t>
            </a:r>
            <a:r>
              <a:rPr lang="zh-CN" altLang="en-US"/>
              <a:t>。</a:t>
            </a:r>
          </a:p>
          <a:p>
            <a:pPr eaLnBrk="1" hangingPunct="1">
              <a:lnSpc>
                <a:spcPct val="110000"/>
              </a:lnSpc>
              <a:spcBef>
                <a:spcPct val="50000"/>
              </a:spcBef>
            </a:pPr>
            <a:r>
              <a:rPr lang="zh-CN" altLang="en-US"/>
              <a:t>在此接口中只有一个方法：</a:t>
            </a:r>
          </a:p>
          <a:p>
            <a:pPr eaLnBrk="1" hangingPunct="1">
              <a:lnSpc>
                <a:spcPct val="110000"/>
              </a:lnSpc>
              <a:spcBef>
                <a:spcPct val="50000"/>
              </a:spcBef>
            </a:pPr>
            <a:r>
              <a:rPr lang="zh-CN" altLang="en-US"/>
              <a:t>        </a:t>
            </a:r>
            <a:r>
              <a:rPr lang="en-US" altLang="zh-CN"/>
              <a:t>public void actionPerformed(ActionEvent e)</a:t>
            </a:r>
          </a:p>
          <a:p>
            <a:pPr eaLnBrk="1" hangingPunct="1">
              <a:lnSpc>
                <a:spcPct val="110000"/>
              </a:lnSpc>
              <a:spcBef>
                <a:spcPct val="50000"/>
              </a:spcBef>
            </a:pPr>
            <a:r>
              <a:rPr lang="en-US" altLang="zh-CN"/>
              <a:t>       </a:t>
            </a:r>
            <a:r>
              <a:rPr lang="zh-CN" altLang="en-US"/>
              <a:t>当事件对象</a:t>
            </a:r>
            <a:r>
              <a:rPr lang="en-US" altLang="zh-CN"/>
              <a:t>e</a:t>
            </a:r>
            <a:r>
              <a:rPr lang="zh-CN" altLang="en-US"/>
              <a:t>发生时，调用此方法。监听者就需要实现这个方法。</a:t>
            </a:r>
          </a:p>
          <a:p>
            <a:pPr eaLnBrk="1" hangingPunct="1">
              <a:lnSpc>
                <a:spcPct val="110000"/>
              </a:lnSpc>
              <a:spcBef>
                <a:spcPct val="50000"/>
              </a:spcBef>
            </a:pPr>
            <a:r>
              <a:rPr lang="zh-CN" altLang="en-US"/>
              <a:t>        </a:t>
            </a:r>
            <a:r>
              <a:rPr lang="en-US" altLang="zh-CN"/>
              <a:t>Java</a:t>
            </a:r>
            <a:r>
              <a:rPr lang="zh-CN" altLang="en-US"/>
              <a:t>中常用的事件和相应的事件监听者如表</a:t>
            </a:r>
            <a:r>
              <a:rPr lang="en-US" altLang="zh-CN"/>
              <a:t>7.2</a:t>
            </a:r>
            <a:r>
              <a:rPr lang="zh-CN" altLang="en-US"/>
              <a:t>所示。</a:t>
            </a:r>
          </a:p>
        </p:txBody>
      </p:sp>
    </p:spTree>
  </p:cSld>
  <p:clrMapOvr>
    <a:masterClrMapping/>
  </p:clrMapOvr>
  <p:transition>
    <p:blinds dir="vert"/>
  </p:transition>
</p:sld>
</file>

<file path=ppt/slides/slide4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91" name="Text Box 2"/>
          <p:cNvSpPr txBox="1">
            <a:spLocks noChangeArrowheads="1"/>
          </p:cNvSpPr>
          <p:nvPr/>
        </p:nvSpPr>
        <p:spPr bwMode="auto">
          <a:xfrm>
            <a:off x="2673350" y="1066800"/>
            <a:ext cx="3797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表</a:t>
            </a:r>
            <a:r>
              <a:rPr lang="en-US" altLang="zh-CN" b="1"/>
              <a:t>7.2  </a:t>
            </a:r>
            <a:r>
              <a:rPr lang="zh-CN" altLang="en-US" b="1"/>
              <a:t>常用事件及其监听者</a:t>
            </a:r>
          </a:p>
        </p:txBody>
      </p:sp>
      <p:graphicFrame>
        <p:nvGraphicFramePr>
          <p:cNvPr id="89090" name="Object 3"/>
          <p:cNvGraphicFramePr>
            <a:graphicFrameLocks noChangeAspect="1"/>
          </p:cNvGraphicFramePr>
          <p:nvPr/>
        </p:nvGraphicFramePr>
        <p:xfrm>
          <a:off x="0" y="2438400"/>
          <a:ext cx="9144000" cy="2606675"/>
        </p:xfrm>
        <a:graphic>
          <a:graphicData uri="http://schemas.openxmlformats.org/presentationml/2006/ole">
            <mc:AlternateContent xmlns:mc="http://schemas.openxmlformats.org/markup-compatibility/2006">
              <mc:Choice xmlns:v="urn:schemas-microsoft-com:vml" Requires="v">
                <p:oleObj spid="_x0000_s89092" name="Document" r:id="rId3" imgW="5419800" imgH="1544400" progId="Word.Document.8">
                  <p:embed/>
                </p:oleObj>
              </mc:Choice>
              <mc:Fallback>
                <p:oleObj name="Document" r:id="rId3" imgW="5419800" imgH="1544400"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438400"/>
                        <a:ext cx="9144000" cy="260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4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5490" name="Text Box 2"/>
          <p:cNvSpPr txBox="1">
            <a:spLocks noChangeArrowheads="1"/>
          </p:cNvSpPr>
          <p:nvPr/>
        </p:nvSpPr>
        <p:spPr bwMode="auto">
          <a:xfrm>
            <a:off x="381000" y="762000"/>
            <a:ext cx="85344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7.2.1  </a:t>
            </a:r>
            <a:r>
              <a:rPr lang="zh-CN" altLang="en-US" b="1"/>
              <a:t>动作事件</a:t>
            </a:r>
            <a:r>
              <a:rPr lang="en-US" altLang="zh-CN" b="1"/>
              <a:t>(ActionEvent)</a:t>
            </a:r>
          </a:p>
          <a:p>
            <a:pPr eaLnBrk="1" hangingPunct="1">
              <a:lnSpc>
                <a:spcPct val="150000"/>
              </a:lnSpc>
              <a:spcBef>
                <a:spcPct val="50000"/>
              </a:spcBef>
            </a:pPr>
            <a:r>
              <a:rPr lang="en-US" altLang="zh-CN"/>
              <a:t>         ActionEvent</a:t>
            </a:r>
            <a:r>
              <a:rPr lang="zh-CN" altLang="en-US"/>
              <a:t>包含一个事件，该事件为执行动作事件</a:t>
            </a:r>
            <a:r>
              <a:rPr lang="en-US" altLang="zh-CN"/>
              <a:t>ACTION_PERFORMED</a:t>
            </a:r>
            <a:r>
              <a:rPr lang="zh-CN" altLang="en-US"/>
              <a:t>。触发这个事件的动作为：</a:t>
            </a:r>
          </a:p>
          <a:p>
            <a:pPr lvl="2" eaLnBrk="1" hangingPunct="1">
              <a:lnSpc>
                <a:spcPct val="150000"/>
              </a:lnSpc>
              <a:spcBef>
                <a:spcPct val="50000"/>
              </a:spcBef>
            </a:pPr>
            <a:r>
              <a:rPr lang="en-US" altLang="zh-CN"/>
              <a:t>(1) </a:t>
            </a:r>
            <a:r>
              <a:rPr lang="zh-CN" altLang="en-US"/>
              <a:t>点击按钮。</a:t>
            </a:r>
          </a:p>
          <a:p>
            <a:pPr lvl="2" eaLnBrk="1" hangingPunct="1">
              <a:lnSpc>
                <a:spcPct val="150000"/>
              </a:lnSpc>
              <a:spcBef>
                <a:spcPct val="50000"/>
              </a:spcBef>
            </a:pPr>
            <a:r>
              <a:rPr lang="en-US" altLang="zh-CN"/>
              <a:t>(2) </a:t>
            </a:r>
            <a:r>
              <a:rPr lang="zh-CN" altLang="en-US"/>
              <a:t>双击列表中的选项。</a:t>
            </a:r>
          </a:p>
          <a:p>
            <a:pPr lvl="2" eaLnBrk="1" hangingPunct="1">
              <a:lnSpc>
                <a:spcPct val="150000"/>
              </a:lnSpc>
              <a:spcBef>
                <a:spcPct val="50000"/>
              </a:spcBef>
            </a:pPr>
            <a:r>
              <a:rPr lang="en-US" altLang="zh-CN"/>
              <a:t>(3) </a:t>
            </a:r>
            <a:r>
              <a:rPr lang="zh-CN" altLang="en-US"/>
              <a:t>选择菜单项。</a:t>
            </a:r>
          </a:p>
          <a:p>
            <a:pPr lvl="2" eaLnBrk="1" hangingPunct="1">
              <a:lnSpc>
                <a:spcPct val="150000"/>
              </a:lnSpc>
              <a:spcBef>
                <a:spcPct val="50000"/>
              </a:spcBef>
            </a:pPr>
            <a:r>
              <a:rPr lang="en-US" altLang="zh-CN"/>
              <a:t>(4) </a:t>
            </a:r>
            <a:r>
              <a:rPr lang="zh-CN" altLang="en-US"/>
              <a:t>在文本框中输入回车。</a:t>
            </a:r>
          </a:p>
        </p:txBody>
      </p:sp>
    </p:spTree>
  </p:cSld>
  <p:clrMapOvr>
    <a:masterClrMapping/>
  </p:clrMapOvr>
  <p:transition>
    <p:blinds dir="vert"/>
  </p:transition>
</p:sld>
</file>

<file path=ppt/slides/slide4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6514" name="Text Box 2"/>
          <p:cNvSpPr txBox="1">
            <a:spLocks noChangeArrowheads="1"/>
          </p:cNvSpPr>
          <p:nvPr/>
        </p:nvSpPr>
        <p:spPr bwMode="auto">
          <a:xfrm>
            <a:off x="381000" y="762000"/>
            <a:ext cx="8534400" cy="427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8000"/>
              </a:lnSpc>
              <a:spcBef>
                <a:spcPct val="50000"/>
              </a:spcBef>
            </a:pPr>
            <a:r>
              <a:rPr lang="en-US" altLang="zh-CN"/>
              <a:t>        </a:t>
            </a:r>
            <a:r>
              <a:rPr lang="zh-CN" altLang="en-US"/>
              <a:t>常用方法如下：</a:t>
            </a:r>
          </a:p>
          <a:p>
            <a:pPr eaLnBrk="1" hangingPunct="1">
              <a:lnSpc>
                <a:spcPct val="158000"/>
              </a:lnSpc>
              <a:spcBef>
                <a:spcPct val="50000"/>
              </a:spcBef>
            </a:pPr>
            <a:r>
              <a:rPr lang="zh-CN" altLang="en-US"/>
              <a:t>         </a:t>
            </a:r>
            <a:r>
              <a:rPr lang="en-US" altLang="zh-CN"/>
              <a:t>public String getActionCommand()</a:t>
            </a:r>
          </a:p>
          <a:p>
            <a:pPr eaLnBrk="1" hangingPunct="1">
              <a:lnSpc>
                <a:spcPct val="158000"/>
              </a:lnSpc>
              <a:spcBef>
                <a:spcPct val="50000"/>
              </a:spcBef>
            </a:pPr>
            <a:r>
              <a:rPr lang="en-US" altLang="zh-CN"/>
              <a:t>        </a:t>
            </a:r>
            <a:r>
              <a:rPr lang="zh-CN" altLang="en-US"/>
              <a:t>返回引发某个事件的命令按钮的名字，如果名字为空，那么返回标签值。</a:t>
            </a:r>
          </a:p>
          <a:p>
            <a:pPr eaLnBrk="1" hangingPunct="1">
              <a:lnSpc>
                <a:spcPct val="158000"/>
              </a:lnSpc>
              <a:spcBef>
                <a:spcPct val="50000"/>
              </a:spcBef>
            </a:pPr>
            <a:r>
              <a:rPr lang="zh-CN" altLang="en-US"/>
              <a:t>         </a:t>
            </a:r>
            <a:r>
              <a:rPr lang="en-US" altLang="zh-CN"/>
              <a:t>public void setActionCommand(String command)</a:t>
            </a:r>
          </a:p>
          <a:p>
            <a:pPr eaLnBrk="1" hangingPunct="1">
              <a:lnSpc>
                <a:spcPct val="158000"/>
              </a:lnSpc>
              <a:spcBef>
                <a:spcPct val="50000"/>
              </a:spcBef>
            </a:pPr>
            <a:r>
              <a:rPr lang="en-US" altLang="zh-CN"/>
              <a:t>        </a:t>
            </a:r>
            <a:r>
              <a:rPr lang="zh-CN" altLang="en-US"/>
              <a:t>设置引发事件的按钮的名字，默认设置为按钮的标签。</a:t>
            </a:r>
          </a:p>
        </p:txBody>
      </p:sp>
    </p:spTree>
  </p:cSld>
  <p:clrMapOvr>
    <a:masterClrMapping/>
  </p:clrMapOvr>
  <p:transition>
    <p:blinds dir="vert"/>
  </p:transition>
</p:sld>
</file>

<file path=ppt/slides/slide4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7538" name="Text Box 2"/>
          <p:cNvSpPr txBox="1">
            <a:spLocks noChangeArrowheads="1"/>
          </p:cNvSpPr>
          <p:nvPr/>
        </p:nvSpPr>
        <p:spPr bwMode="auto">
          <a:xfrm>
            <a:off x="685800" y="609600"/>
            <a:ext cx="8301038"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a:t>【</a:t>
            </a:r>
            <a:r>
              <a:rPr lang="zh-CN" altLang="en-US"/>
              <a:t>例</a:t>
            </a:r>
            <a:r>
              <a:rPr lang="en-US" altLang="zh-CN"/>
              <a:t>7.2】</a:t>
            </a:r>
            <a:r>
              <a:rPr lang="zh-CN" altLang="en-US"/>
              <a:t>测试动作事件。源程序代码如下：</a:t>
            </a:r>
          </a:p>
          <a:p>
            <a:pPr eaLnBrk="1" hangingPunct="1">
              <a:lnSpc>
                <a:spcPct val="110000"/>
              </a:lnSpc>
            </a:pPr>
            <a:r>
              <a:rPr lang="en-US" altLang="zh-CN"/>
              <a:t>//</a:t>
            </a:r>
            <a:r>
              <a:rPr lang="zh-CN" altLang="en-US"/>
              <a:t>程序文件名</a:t>
            </a:r>
            <a:r>
              <a:rPr lang="en-US" altLang="zh-CN"/>
              <a:t>UseButton.java</a:t>
            </a:r>
          </a:p>
          <a:p>
            <a:pPr eaLnBrk="1" hangingPunct="1">
              <a:lnSpc>
                <a:spcPct val="110000"/>
              </a:lnSpc>
            </a:pPr>
            <a:r>
              <a:rPr lang="en-US" altLang="zh-CN"/>
              <a:t>import java.awt.*;</a:t>
            </a:r>
          </a:p>
          <a:p>
            <a:pPr eaLnBrk="1" hangingPunct="1">
              <a:lnSpc>
                <a:spcPct val="110000"/>
              </a:lnSpc>
            </a:pPr>
            <a:r>
              <a:rPr lang="en-US" altLang="zh-CN"/>
              <a:t>import java.awt.event.*;</a:t>
            </a:r>
          </a:p>
          <a:p>
            <a:pPr eaLnBrk="1" hangingPunct="1">
              <a:lnSpc>
                <a:spcPct val="110000"/>
              </a:lnSpc>
            </a:pPr>
            <a:r>
              <a:rPr lang="en-US" altLang="zh-CN"/>
              <a:t>import java.applet.*;</a:t>
            </a:r>
          </a:p>
          <a:p>
            <a:pPr eaLnBrk="1" hangingPunct="1">
              <a:lnSpc>
                <a:spcPct val="110000"/>
              </a:lnSpc>
            </a:pPr>
            <a:r>
              <a:rPr lang="en-US" altLang="zh-CN"/>
              <a:t>import java.applet.Applet;</a:t>
            </a:r>
          </a:p>
          <a:p>
            <a:pPr eaLnBrk="1" hangingPunct="1">
              <a:lnSpc>
                <a:spcPct val="110000"/>
              </a:lnSpc>
            </a:pPr>
            <a:r>
              <a:rPr lang="en-US" altLang="zh-CN"/>
              <a:t>public class UseButton extends Applet implements ActionListener</a:t>
            </a:r>
          </a:p>
          <a:p>
            <a:pPr eaLnBrk="1" hangingPunct="1">
              <a:lnSpc>
                <a:spcPct val="110000"/>
              </a:lnSpc>
            </a:pPr>
            <a:r>
              <a:rPr lang="en-US" altLang="zh-CN"/>
              <a:t>{</a:t>
            </a:r>
          </a:p>
          <a:p>
            <a:pPr eaLnBrk="1" hangingPunct="1">
              <a:lnSpc>
                <a:spcPct val="110000"/>
              </a:lnSpc>
            </a:pPr>
            <a:r>
              <a:rPr lang="en-US" altLang="zh-CN"/>
              <a:t>	String str1 = new String();</a:t>
            </a:r>
          </a:p>
          <a:p>
            <a:pPr eaLnBrk="1" hangingPunct="1">
              <a:lnSpc>
                <a:spcPct val="110000"/>
              </a:lnSpc>
            </a:pPr>
            <a:r>
              <a:rPr lang="en-US" altLang="zh-CN"/>
              <a:t>	Button b1; //</a:t>
            </a:r>
            <a:r>
              <a:rPr lang="zh-CN" altLang="en-US"/>
              <a:t>声明按钮对象</a:t>
            </a:r>
            <a:r>
              <a:rPr lang="en-US" altLang="zh-CN"/>
              <a:t>;</a:t>
            </a:r>
          </a:p>
          <a:p>
            <a:pPr eaLnBrk="1" hangingPunct="1">
              <a:lnSpc>
                <a:spcPct val="110000"/>
              </a:lnSpc>
            </a:pPr>
            <a:r>
              <a:rPr lang="en-US" altLang="zh-CN"/>
              <a:t>	Button b2;</a:t>
            </a:r>
          </a:p>
          <a:p>
            <a:pPr eaLnBrk="1" hangingPunct="1">
              <a:lnSpc>
                <a:spcPct val="110000"/>
              </a:lnSpc>
            </a:pPr>
            <a:r>
              <a:rPr lang="en-US" altLang="zh-CN"/>
              <a:t>	Color c;</a:t>
            </a:r>
          </a:p>
          <a:p>
            <a:pPr eaLnBrk="1" hangingPunct="1">
              <a:lnSpc>
                <a:spcPct val="110000"/>
              </a:lnSpc>
            </a:pPr>
            <a:r>
              <a:rPr lang="en-US" altLang="zh-CN"/>
              <a:t>	public void init()</a:t>
            </a:r>
          </a:p>
          <a:p>
            <a:pPr eaLnBrk="1" hangingPunct="1">
              <a:lnSpc>
                <a:spcPct val="110000"/>
              </a:lnSpc>
            </a:pPr>
            <a:r>
              <a:rPr lang="en-US" altLang="zh-CN"/>
              <a:t>	{</a:t>
            </a:r>
          </a:p>
        </p:txBody>
      </p:sp>
    </p:spTree>
  </p:cSld>
  <p:clrMapOvr>
    <a:masterClrMapping/>
  </p:clrMapOvr>
  <p:transition>
    <p:blinds dir="vert"/>
  </p:transition>
</p:sld>
</file>

<file path=ppt/slides/slide4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8562" name="Text Box 2"/>
          <p:cNvSpPr txBox="1">
            <a:spLocks noChangeArrowheads="1"/>
          </p:cNvSpPr>
          <p:nvPr/>
        </p:nvSpPr>
        <p:spPr bwMode="auto">
          <a:xfrm>
            <a:off x="1600200" y="533400"/>
            <a:ext cx="51165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a:t>	 b1 = new Button();</a:t>
            </a:r>
          </a:p>
          <a:p>
            <a:pPr eaLnBrk="1" hangingPunct="1">
              <a:lnSpc>
                <a:spcPct val="110000"/>
              </a:lnSpc>
            </a:pPr>
            <a:r>
              <a:rPr lang="en-US" altLang="zh-CN"/>
              <a:t>	 b2 = new Button("</a:t>
            </a:r>
            <a:r>
              <a:rPr lang="zh-CN" altLang="en-US"/>
              <a:t>按钮对象</a:t>
            </a:r>
            <a:r>
              <a:rPr lang="en-US" altLang="zh-CN"/>
              <a:t>2");</a:t>
            </a:r>
          </a:p>
          <a:p>
            <a:pPr eaLnBrk="1" hangingPunct="1">
              <a:lnSpc>
                <a:spcPct val="110000"/>
              </a:lnSpc>
            </a:pPr>
            <a:r>
              <a:rPr lang="en-US" altLang="zh-CN"/>
              <a:t>	 //</a:t>
            </a:r>
            <a:r>
              <a:rPr lang="zh-CN" altLang="en-US"/>
              <a:t>添加事件监听者</a:t>
            </a:r>
          </a:p>
          <a:p>
            <a:pPr eaLnBrk="1" hangingPunct="1">
              <a:lnSpc>
                <a:spcPct val="110000"/>
              </a:lnSpc>
            </a:pPr>
            <a:r>
              <a:rPr lang="zh-CN" altLang="en-US"/>
              <a:t>	 </a:t>
            </a:r>
            <a:r>
              <a:rPr lang="en-US" altLang="zh-CN"/>
              <a:t>b1.addActionListener(this);</a:t>
            </a:r>
          </a:p>
          <a:p>
            <a:pPr eaLnBrk="1" hangingPunct="1">
              <a:lnSpc>
                <a:spcPct val="110000"/>
              </a:lnSpc>
            </a:pPr>
            <a:r>
              <a:rPr lang="en-US" altLang="zh-CN"/>
              <a:t>	 b2.addActionListener(this);</a:t>
            </a:r>
          </a:p>
          <a:p>
            <a:pPr eaLnBrk="1" hangingPunct="1">
              <a:lnSpc>
                <a:spcPct val="110000"/>
              </a:lnSpc>
            </a:pPr>
            <a:r>
              <a:rPr lang="en-US" altLang="zh-CN"/>
              <a:t>	 this.add(b1);</a:t>
            </a:r>
          </a:p>
          <a:p>
            <a:pPr eaLnBrk="1" hangingPunct="1">
              <a:lnSpc>
                <a:spcPct val="110000"/>
              </a:lnSpc>
            </a:pPr>
            <a:r>
              <a:rPr lang="en-US" altLang="zh-CN"/>
              <a:t>	 this.add(b2);</a:t>
            </a:r>
          </a:p>
          <a:p>
            <a:pPr eaLnBrk="1" hangingPunct="1">
              <a:lnSpc>
                <a:spcPct val="110000"/>
              </a:lnSpc>
            </a:pPr>
            <a:r>
              <a:rPr lang="en-US" altLang="zh-CN"/>
              <a:t>}</a:t>
            </a:r>
          </a:p>
          <a:p>
            <a:pPr eaLnBrk="1" hangingPunct="1">
              <a:lnSpc>
                <a:spcPct val="110000"/>
              </a:lnSpc>
            </a:pPr>
            <a:r>
              <a:rPr lang="en-US" altLang="zh-CN"/>
              <a:t>public void start()</a:t>
            </a:r>
          </a:p>
          <a:p>
            <a:pPr eaLnBrk="1" hangingPunct="1">
              <a:lnSpc>
                <a:spcPct val="110000"/>
              </a:lnSpc>
            </a:pPr>
            <a:r>
              <a:rPr lang="en-US" altLang="zh-CN"/>
              <a:t>{</a:t>
            </a:r>
          </a:p>
          <a:p>
            <a:pPr eaLnBrk="1" hangingPunct="1">
              <a:lnSpc>
                <a:spcPct val="110000"/>
              </a:lnSpc>
            </a:pPr>
            <a:r>
              <a:rPr lang="en-US" altLang="zh-CN"/>
              <a:t>	b1.setLabel("</a:t>
            </a:r>
            <a:r>
              <a:rPr lang="zh-CN" altLang="en-US"/>
              <a:t>按钮对象</a:t>
            </a:r>
            <a:r>
              <a:rPr lang="en-US" altLang="zh-CN"/>
              <a:t>1");</a:t>
            </a:r>
          </a:p>
          <a:p>
            <a:pPr eaLnBrk="1" hangingPunct="1">
              <a:lnSpc>
                <a:spcPct val="110000"/>
              </a:lnSpc>
            </a:pPr>
            <a:r>
              <a:rPr lang="en-US" altLang="zh-CN"/>
              <a:t>	str1 = b2.getLabel();</a:t>
            </a:r>
          </a:p>
          <a:p>
            <a:pPr eaLnBrk="1" hangingPunct="1">
              <a:lnSpc>
                <a:spcPct val="110000"/>
              </a:lnSpc>
            </a:pPr>
            <a:r>
              <a:rPr lang="en-US" altLang="zh-CN"/>
              <a:t>	repaint();</a:t>
            </a:r>
          </a:p>
          <a:p>
            <a:pPr eaLnBrk="1" hangingPunct="1">
              <a:lnSpc>
                <a:spcPct val="110000"/>
              </a:lnSpc>
            </a:pPr>
            <a:r>
              <a:rPr lang="en-US" altLang="zh-CN"/>
              <a:t>}</a:t>
            </a:r>
          </a:p>
        </p:txBody>
      </p:sp>
    </p:spTree>
  </p:cSld>
  <p:clrMapOvr>
    <a:masterClrMapping/>
  </p:clrMapOvr>
  <p:transition>
    <p:blinds dir="vert"/>
  </p:transition>
</p:sld>
</file>

<file path=ppt/slides/slide4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9586" name="Text Box 2"/>
          <p:cNvSpPr txBox="1">
            <a:spLocks noChangeArrowheads="1"/>
          </p:cNvSpPr>
          <p:nvPr/>
        </p:nvSpPr>
        <p:spPr bwMode="auto">
          <a:xfrm>
            <a:off x="762000" y="457200"/>
            <a:ext cx="8169275" cy="598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pPr>
            <a:r>
              <a:rPr lang="en-US" altLang="zh-CN"/>
              <a:t>public void paint(Graphics g)</a:t>
            </a:r>
          </a:p>
          <a:p>
            <a:pPr eaLnBrk="1" hangingPunct="1">
              <a:lnSpc>
                <a:spcPct val="115000"/>
              </a:lnSpc>
            </a:pPr>
            <a:r>
              <a:rPr lang="en-US" altLang="zh-CN"/>
              <a:t>{</a:t>
            </a:r>
          </a:p>
          <a:p>
            <a:pPr eaLnBrk="1" hangingPunct="1">
              <a:lnSpc>
                <a:spcPct val="115000"/>
              </a:lnSpc>
            </a:pPr>
            <a:r>
              <a:rPr lang="en-US" altLang="zh-CN"/>
              <a:t>	g.setColor(c);</a:t>
            </a:r>
          </a:p>
          <a:p>
            <a:pPr eaLnBrk="1" hangingPunct="1">
              <a:lnSpc>
                <a:spcPct val="115000"/>
              </a:lnSpc>
            </a:pPr>
            <a:r>
              <a:rPr lang="en-US" altLang="zh-CN"/>
              <a:t>	g.drawString("</a:t>
            </a:r>
            <a:r>
              <a:rPr lang="zh-CN" altLang="en-US"/>
              <a:t>引发事件的对象的标签：</a:t>
            </a:r>
            <a:r>
              <a:rPr lang="en-US" altLang="zh-CN"/>
              <a:t>" + str1, 40,60);</a:t>
            </a:r>
          </a:p>
          <a:p>
            <a:pPr eaLnBrk="1" hangingPunct="1">
              <a:lnSpc>
                <a:spcPct val="115000"/>
              </a:lnSpc>
            </a:pPr>
            <a:r>
              <a:rPr lang="en-US" altLang="zh-CN"/>
              <a:t>}</a:t>
            </a:r>
          </a:p>
          <a:p>
            <a:pPr eaLnBrk="1" hangingPunct="1">
              <a:lnSpc>
                <a:spcPct val="115000"/>
              </a:lnSpc>
            </a:pPr>
            <a:r>
              <a:rPr lang="en-US" altLang="zh-CN"/>
              <a:t>//</a:t>
            </a:r>
            <a:r>
              <a:rPr lang="zh-CN" altLang="en-US"/>
              <a:t>实现接口中的方法，响应动作事件</a:t>
            </a:r>
          </a:p>
          <a:p>
            <a:pPr eaLnBrk="1" hangingPunct="1">
              <a:lnSpc>
                <a:spcPct val="115000"/>
              </a:lnSpc>
            </a:pPr>
            <a:r>
              <a:rPr lang="en-US" altLang="zh-CN"/>
              <a:t>public void actionPerformed(ActionEvent e)</a:t>
            </a:r>
          </a:p>
          <a:p>
            <a:pPr eaLnBrk="1" hangingPunct="1">
              <a:lnSpc>
                <a:spcPct val="115000"/>
              </a:lnSpc>
            </a:pPr>
            <a:r>
              <a:rPr lang="en-US" altLang="zh-CN"/>
              <a:t>{</a:t>
            </a:r>
          </a:p>
          <a:p>
            <a:pPr eaLnBrk="1" hangingPunct="1">
              <a:lnSpc>
                <a:spcPct val="115000"/>
              </a:lnSpc>
            </a:pPr>
            <a:r>
              <a:rPr lang="en-US" altLang="zh-CN"/>
              <a:t>	String arg = e.getActionCommand();</a:t>
            </a:r>
          </a:p>
          <a:p>
            <a:pPr eaLnBrk="1" hangingPunct="1">
              <a:lnSpc>
                <a:spcPct val="115000"/>
              </a:lnSpc>
            </a:pPr>
            <a:r>
              <a:rPr lang="en-US" altLang="zh-CN"/>
              <a:t>	if(arg == "</a:t>
            </a:r>
            <a:r>
              <a:rPr lang="zh-CN" altLang="en-US"/>
              <a:t>按钮对象</a:t>
            </a:r>
            <a:r>
              <a:rPr lang="en-US" altLang="zh-CN"/>
              <a:t>1")</a:t>
            </a:r>
          </a:p>
          <a:p>
            <a:pPr eaLnBrk="1" hangingPunct="1">
              <a:lnSpc>
                <a:spcPct val="115000"/>
              </a:lnSpc>
            </a:pPr>
            <a:r>
              <a:rPr lang="en-US" altLang="zh-CN"/>
              <a:t>	{</a:t>
            </a:r>
          </a:p>
          <a:p>
            <a:pPr eaLnBrk="1" hangingPunct="1">
              <a:lnSpc>
                <a:spcPct val="115000"/>
              </a:lnSpc>
            </a:pPr>
            <a:r>
              <a:rPr lang="en-US" altLang="zh-CN"/>
              <a:t>		c = Color.red;</a:t>
            </a:r>
          </a:p>
          <a:p>
            <a:pPr eaLnBrk="1" hangingPunct="1">
              <a:lnSpc>
                <a:spcPct val="115000"/>
              </a:lnSpc>
            </a:pPr>
            <a:r>
              <a:rPr lang="en-US" altLang="zh-CN"/>
              <a:t>		str1 = "</a:t>
            </a:r>
            <a:r>
              <a:rPr lang="zh-CN" altLang="en-US"/>
              <a:t>按钮对象</a:t>
            </a:r>
            <a:r>
              <a:rPr lang="en-US" altLang="zh-CN"/>
              <a:t>1";</a:t>
            </a:r>
          </a:p>
          <a:p>
            <a:pPr eaLnBrk="1" hangingPunct="1">
              <a:lnSpc>
                <a:spcPct val="115000"/>
              </a:lnSpc>
            </a:pPr>
            <a:r>
              <a:rPr lang="en-US" altLang="zh-CN"/>
              <a:t>	}</a:t>
            </a:r>
          </a:p>
        </p:txBody>
      </p:sp>
    </p:spTree>
  </p:cSld>
  <p:clrMapOvr>
    <a:masterClrMapping/>
  </p:clrMapOvr>
  <p:transition>
    <p:blinds dir="vert"/>
  </p:transition>
</p:sld>
</file>

<file path=ppt/slides/slide4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0610" name="Text Box 2"/>
          <p:cNvSpPr txBox="1">
            <a:spLocks noChangeArrowheads="1"/>
          </p:cNvSpPr>
          <p:nvPr/>
        </p:nvSpPr>
        <p:spPr bwMode="auto">
          <a:xfrm>
            <a:off x="1508125" y="568325"/>
            <a:ext cx="4533900"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80000"/>
              </a:lnSpc>
            </a:pPr>
            <a:r>
              <a:rPr lang="en-US" altLang="zh-CN"/>
              <a:t>	else if(arg == "</a:t>
            </a:r>
            <a:r>
              <a:rPr lang="zh-CN" altLang="en-US"/>
              <a:t>按钮对象</a:t>
            </a:r>
            <a:r>
              <a:rPr lang="en-US" altLang="zh-CN"/>
              <a:t>2")</a:t>
            </a:r>
          </a:p>
          <a:p>
            <a:pPr eaLnBrk="1" hangingPunct="1">
              <a:lnSpc>
                <a:spcPct val="180000"/>
              </a:lnSpc>
            </a:pPr>
            <a:r>
              <a:rPr lang="en-US" altLang="zh-CN"/>
              <a:t>	{</a:t>
            </a:r>
          </a:p>
          <a:p>
            <a:pPr eaLnBrk="1" hangingPunct="1">
              <a:lnSpc>
                <a:spcPct val="180000"/>
              </a:lnSpc>
            </a:pPr>
            <a:r>
              <a:rPr lang="en-US" altLang="zh-CN"/>
              <a:t>		c = Color.blue;</a:t>
            </a:r>
          </a:p>
          <a:p>
            <a:pPr eaLnBrk="1" hangingPunct="1">
              <a:lnSpc>
                <a:spcPct val="180000"/>
              </a:lnSpc>
            </a:pPr>
            <a:r>
              <a:rPr lang="en-US" altLang="zh-CN"/>
              <a:t>		str1 = "</a:t>
            </a:r>
            <a:r>
              <a:rPr lang="zh-CN" altLang="en-US"/>
              <a:t>按钮对象</a:t>
            </a:r>
            <a:r>
              <a:rPr lang="en-US" altLang="zh-CN"/>
              <a:t>2";</a:t>
            </a:r>
          </a:p>
          <a:p>
            <a:pPr eaLnBrk="1" hangingPunct="1">
              <a:lnSpc>
                <a:spcPct val="180000"/>
              </a:lnSpc>
            </a:pPr>
            <a:r>
              <a:rPr lang="en-US" altLang="zh-CN"/>
              <a:t>	}</a:t>
            </a:r>
          </a:p>
          <a:p>
            <a:pPr eaLnBrk="1" hangingPunct="1">
              <a:lnSpc>
                <a:spcPct val="180000"/>
              </a:lnSpc>
            </a:pPr>
            <a:r>
              <a:rPr lang="en-US" altLang="zh-CN"/>
              <a:t>	repaint();</a:t>
            </a:r>
          </a:p>
          <a:p>
            <a:pPr eaLnBrk="1" hangingPunct="1">
              <a:lnSpc>
                <a:spcPct val="180000"/>
              </a:lnSpc>
            </a:pPr>
            <a:r>
              <a:rPr lang="en-US" altLang="zh-CN"/>
              <a:t>       }</a:t>
            </a:r>
          </a:p>
          <a:p>
            <a:pPr eaLnBrk="1" hangingPunct="1">
              <a:lnSpc>
                <a:spcPct val="180000"/>
              </a:lnSpc>
            </a:pPr>
            <a:r>
              <a:rPr lang="en-US" altLang="zh-CN"/>
              <a:t>}</a:t>
            </a:r>
          </a:p>
        </p:txBody>
      </p:sp>
    </p:spTree>
  </p:cSld>
  <p:clrMapOvr>
    <a:masterClrMapping/>
  </p:clrMapOvr>
  <p:transition>
    <p:blinds dir="vert"/>
  </p:transition>
</p:sld>
</file>

<file path=ppt/slides/slide4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115" name="Text Box 2"/>
          <p:cNvSpPr txBox="1">
            <a:spLocks noChangeArrowheads="1"/>
          </p:cNvSpPr>
          <p:nvPr/>
        </p:nvSpPr>
        <p:spPr bwMode="auto">
          <a:xfrm>
            <a:off x="381000" y="609600"/>
            <a:ext cx="8534400"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a:t>        </a:t>
            </a:r>
            <a:r>
              <a:rPr lang="zh-CN" altLang="en-US"/>
              <a:t>单击“按钮对象</a:t>
            </a:r>
            <a:r>
              <a:rPr lang="en-US" altLang="zh-CN"/>
              <a:t>1”</a:t>
            </a:r>
            <a:r>
              <a:rPr lang="zh-CN" altLang="en-US"/>
              <a:t>，引发对象</a:t>
            </a:r>
            <a:r>
              <a:rPr lang="en-US" altLang="zh-CN"/>
              <a:t>1</a:t>
            </a:r>
            <a:r>
              <a:rPr lang="zh-CN" altLang="en-US"/>
              <a:t>的单击事件，输出结果如图</a:t>
            </a:r>
            <a:r>
              <a:rPr lang="en-US" altLang="zh-CN"/>
              <a:t>7.4</a:t>
            </a:r>
            <a:r>
              <a:rPr lang="zh-CN" altLang="en-US"/>
              <a:t>所示；单击“按钮对象</a:t>
            </a:r>
            <a:r>
              <a:rPr lang="en-US" altLang="zh-CN"/>
              <a:t>2”</a:t>
            </a:r>
            <a:r>
              <a:rPr lang="zh-CN" altLang="en-US"/>
              <a:t>，引发对象</a:t>
            </a:r>
            <a:r>
              <a:rPr lang="en-US" altLang="zh-CN"/>
              <a:t>2</a:t>
            </a:r>
            <a:r>
              <a:rPr lang="zh-CN" altLang="en-US"/>
              <a:t>的单击事件，输出结果如图</a:t>
            </a:r>
            <a:r>
              <a:rPr lang="en-US" altLang="zh-CN"/>
              <a:t>7.5</a:t>
            </a:r>
            <a:r>
              <a:rPr lang="zh-CN" altLang="en-US"/>
              <a:t>所示。</a:t>
            </a:r>
          </a:p>
        </p:txBody>
      </p:sp>
      <p:sp>
        <p:nvSpPr>
          <p:cNvPr id="90116" name="Text Box 3"/>
          <p:cNvSpPr txBox="1">
            <a:spLocks noChangeArrowheads="1"/>
          </p:cNvSpPr>
          <p:nvPr/>
        </p:nvSpPr>
        <p:spPr bwMode="auto">
          <a:xfrm>
            <a:off x="2484438" y="5867400"/>
            <a:ext cx="4175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7.4  </a:t>
            </a:r>
            <a:r>
              <a:rPr lang="zh-CN" altLang="en-US"/>
              <a:t>单击“按钮对象</a:t>
            </a:r>
            <a:r>
              <a:rPr lang="en-US" altLang="zh-CN"/>
              <a:t>1”</a:t>
            </a:r>
            <a:r>
              <a:rPr lang="zh-CN" altLang="en-US"/>
              <a:t>的输出</a:t>
            </a:r>
          </a:p>
        </p:txBody>
      </p:sp>
      <p:graphicFrame>
        <p:nvGraphicFramePr>
          <p:cNvPr id="90114" name="Object 4"/>
          <p:cNvGraphicFramePr>
            <a:graphicFrameLocks noChangeAspect="1"/>
          </p:cNvGraphicFramePr>
          <p:nvPr/>
        </p:nvGraphicFramePr>
        <p:xfrm>
          <a:off x="2308225" y="1752600"/>
          <a:ext cx="4525963" cy="4111625"/>
        </p:xfrm>
        <a:graphic>
          <a:graphicData uri="http://schemas.openxmlformats.org/presentationml/2006/ole">
            <mc:AlternateContent xmlns:mc="http://schemas.openxmlformats.org/markup-compatibility/2006">
              <mc:Choice xmlns:v="urn:schemas-microsoft-com:vml" Requires="v">
                <p:oleObj spid="_x0000_s90117" name="Bitmap Image" r:id="rId3" imgW="2240474" imgH="2034716" progId="Paint.Picture">
                  <p:embed/>
                </p:oleObj>
              </mc:Choice>
              <mc:Fallback>
                <p:oleObj name="Bitmap Image" r:id="rId3" imgW="2240474" imgH="2034716"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8225" y="1752600"/>
                        <a:ext cx="4525963" cy="411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blinds dir="vert"/>
  </p:transition>
</p:sld>
</file>

<file path=ppt/slides/slide4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139" name="Rectangle 2"/>
          <p:cNvSpPr>
            <a:spLocks noChangeArrowheads="1"/>
          </p:cNvSpPr>
          <p:nvPr/>
        </p:nvSpPr>
        <p:spPr bwMode="auto">
          <a:xfrm>
            <a:off x="2484438" y="5638800"/>
            <a:ext cx="4175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7.5  </a:t>
            </a:r>
            <a:r>
              <a:rPr lang="zh-CN" altLang="en-US"/>
              <a:t>单击“按钮对象</a:t>
            </a:r>
            <a:r>
              <a:rPr lang="en-US" altLang="zh-CN"/>
              <a:t>2”</a:t>
            </a:r>
            <a:r>
              <a:rPr lang="zh-CN" altLang="en-US"/>
              <a:t>的输出</a:t>
            </a:r>
          </a:p>
        </p:txBody>
      </p:sp>
      <p:graphicFrame>
        <p:nvGraphicFramePr>
          <p:cNvPr id="91138" name="Object 3"/>
          <p:cNvGraphicFramePr>
            <a:graphicFrameLocks noChangeAspect="1"/>
          </p:cNvGraphicFramePr>
          <p:nvPr/>
        </p:nvGraphicFramePr>
        <p:xfrm>
          <a:off x="1851025" y="685800"/>
          <a:ext cx="5440363" cy="4924425"/>
        </p:xfrm>
        <a:graphic>
          <a:graphicData uri="http://schemas.openxmlformats.org/presentationml/2006/ole">
            <mc:AlternateContent xmlns:mc="http://schemas.openxmlformats.org/markup-compatibility/2006">
              <mc:Choice xmlns:v="urn:schemas-microsoft-com:vml" Requires="v">
                <p:oleObj spid="_x0000_s91140" name="Bitmap Image" r:id="rId3" imgW="2240474" imgH="2026667" progId="Paint.Picture">
                  <p:embed/>
                </p:oleObj>
              </mc:Choice>
              <mc:Fallback>
                <p:oleObj name="Bitmap Image" r:id="rId3" imgW="2240474" imgH="2026667"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1025" y="685800"/>
                        <a:ext cx="5440363" cy="4924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blinds dir="vert"/>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9" name="Rectangle 2"/>
          <p:cNvSpPr>
            <a:spLocks noChangeArrowheads="1"/>
          </p:cNvSpPr>
          <p:nvPr/>
        </p:nvSpPr>
        <p:spPr bwMode="auto">
          <a:xfrm>
            <a:off x="3521075" y="1066800"/>
            <a:ext cx="2101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表</a:t>
            </a:r>
            <a:r>
              <a:rPr lang="en-US" altLang="zh-CN" b="1"/>
              <a:t>2.1  </a:t>
            </a:r>
            <a:r>
              <a:rPr lang="zh-CN" altLang="en-US" b="1"/>
              <a:t>转 义 符</a:t>
            </a:r>
          </a:p>
        </p:txBody>
      </p:sp>
      <p:graphicFrame>
        <p:nvGraphicFramePr>
          <p:cNvPr id="14338" name="Object 3"/>
          <p:cNvGraphicFramePr>
            <a:graphicFrameLocks noChangeAspect="1"/>
          </p:cNvGraphicFramePr>
          <p:nvPr/>
        </p:nvGraphicFramePr>
        <p:xfrm>
          <a:off x="-190500" y="2209800"/>
          <a:ext cx="9525000" cy="3603625"/>
        </p:xfrm>
        <a:graphic>
          <a:graphicData uri="http://schemas.openxmlformats.org/presentationml/2006/ole">
            <mc:AlternateContent xmlns:mc="http://schemas.openxmlformats.org/markup-compatibility/2006">
              <mc:Choice xmlns:v="urn:schemas-microsoft-com:vml" Requires="v">
                <p:oleObj spid="_x0000_s14341" name="Document" r:id="rId3" imgW="5419800" imgH="2050560" progId="Word.Document.8">
                  <p:embed/>
                </p:oleObj>
              </mc:Choice>
              <mc:Fallback>
                <p:oleObj name="Document" r:id="rId3" imgW="5419800" imgH="2050560"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 y="2209800"/>
                        <a:ext cx="9525000" cy="360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40" name="AutoShape 4">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4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1634" name="Text Box 2"/>
          <p:cNvSpPr txBox="1">
            <a:spLocks noChangeArrowheads="1"/>
          </p:cNvSpPr>
          <p:nvPr/>
        </p:nvSpPr>
        <p:spPr bwMode="auto">
          <a:xfrm>
            <a:off x="381000" y="685800"/>
            <a:ext cx="85344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b="1"/>
              <a:t>7.2.2  </a:t>
            </a:r>
            <a:r>
              <a:rPr lang="zh-CN" altLang="en-US" b="1"/>
              <a:t>文本事件</a:t>
            </a:r>
            <a:r>
              <a:rPr lang="en-US" altLang="zh-CN" b="1"/>
              <a:t>(TextEvent)</a:t>
            </a:r>
          </a:p>
          <a:p>
            <a:pPr eaLnBrk="1" hangingPunct="1">
              <a:lnSpc>
                <a:spcPct val="120000"/>
              </a:lnSpc>
              <a:spcBef>
                <a:spcPct val="50000"/>
              </a:spcBef>
            </a:pPr>
            <a:r>
              <a:rPr lang="en-US" altLang="zh-CN"/>
              <a:t>         </a:t>
            </a:r>
            <a:r>
              <a:rPr lang="zh-CN" altLang="en-US"/>
              <a:t>文本事件即代表文本区域中文本变化的事件</a:t>
            </a:r>
            <a:r>
              <a:rPr lang="en-US" altLang="zh-CN"/>
              <a:t>TEXT_VALUE_CHANGED</a:t>
            </a:r>
            <a:r>
              <a:rPr lang="zh-CN" altLang="en-US"/>
              <a:t>，在文本区域中改变文本内容。</a:t>
            </a:r>
          </a:p>
          <a:p>
            <a:pPr eaLnBrk="1" hangingPunct="1">
              <a:lnSpc>
                <a:spcPct val="120000"/>
              </a:lnSpc>
              <a:spcBef>
                <a:spcPct val="50000"/>
              </a:spcBef>
            </a:pPr>
            <a:r>
              <a:rPr lang="zh-CN" altLang="en-US"/>
              <a:t>         </a:t>
            </a:r>
            <a:r>
              <a:rPr lang="en-US" altLang="zh-CN"/>
              <a:t>public void addTextListener(TextListener l)</a:t>
            </a:r>
          </a:p>
          <a:p>
            <a:pPr eaLnBrk="1" hangingPunct="1">
              <a:lnSpc>
                <a:spcPct val="120000"/>
              </a:lnSpc>
              <a:spcBef>
                <a:spcPct val="50000"/>
              </a:spcBef>
            </a:pPr>
            <a:r>
              <a:rPr lang="en-US" altLang="zh-CN"/>
              <a:t>        </a:t>
            </a:r>
            <a:r>
              <a:rPr lang="zh-CN" altLang="en-US"/>
              <a:t>添加特定的文本事件，监听者接收来自文本对象的文本事件。如果</a:t>
            </a:r>
            <a:r>
              <a:rPr lang="en-US" altLang="zh-CN"/>
              <a:t>l</a:t>
            </a:r>
            <a:r>
              <a:rPr lang="zh-CN" altLang="en-US"/>
              <a:t>为空，那么不会抛出任何异常，而且也不会完成任何动作。</a:t>
            </a:r>
          </a:p>
          <a:p>
            <a:pPr eaLnBrk="1" hangingPunct="1">
              <a:lnSpc>
                <a:spcPct val="120000"/>
              </a:lnSpc>
              <a:spcBef>
                <a:spcPct val="50000"/>
              </a:spcBef>
            </a:pPr>
            <a:r>
              <a:rPr lang="zh-CN" altLang="en-US"/>
              <a:t>         </a:t>
            </a:r>
            <a:r>
              <a:rPr lang="en-US" altLang="zh-CN"/>
              <a:t>public interface TextListener extends EventListener</a:t>
            </a:r>
          </a:p>
          <a:p>
            <a:pPr eaLnBrk="1" hangingPunct="1">
              <a:lnSpc>
                <a:spcPct val="120000"/>
              </a:lnSpc>
              <a:spcBef>
                <a:spcPct val="50000"/>
              </a:spcBef>
            </a:pPr>
            <a:r>
              <a:rPr lang="en-US" altLang="zh-CN"/>
              <a:t>        </a:t>
            </a:r>
            <a:r>
              <a:rPr lang="zh-CN" altLang="en-US"/>
              <a:t>用于接收文本事件的监听者接口。当对象的文本发生变化时，调用监听者对象的方法。</a:t>
            </a:r>
          </a:p>
        </p:txBody>
      </p:sp>
    </p:spTree>
  </p:cSld>
  <p:clrMapOvr>
    <a:masterClrMapping/>
  </p:clrMapOvr>
  <p:transition>
    <p:blinds dir="vert"/>
  </p:transition>
</p:sld>
</file>

<file path=ppt/slides/slide4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2658" name="Text Box 2"/>
          <p:cNvSpPr txBox="1">
            <a:spLocks noChangeArrowheads="1"/>
          </p:cNvSpPr>
          <p:nvPr/>
        </p:nvSpPr>
        <p:spPr bwMode="auto">
          <a:xfrm>
            <a:off x="1127125" y="600075"/>
            <a:ext cx="655637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zh-CN" altLang="en-US"/>
              <a:t>接口中的方法为：</a:t>
            </a:r>
          </a:p>
          <a:p>
            <a:pPr eaLnBrk="1" hangingPunct="1">
              <a:lnSpc>
                <a:spcPct val="200000"/>
              </a:lnSpc>
            </a:pPr>
            <a:r>
              <a:rPr lang="en-US" altLang="zh-CN"/>
              <a:t>public void textValueChanged(TextEvent e) </a:t>
            </a:r>
          </a:p>
          <a:p>
            <a:pPr eaLnBrk="1" hangingPunct="1">
              <a:lnSpc>
                <a:spcPct val="200000"/>
              </a:lnSpc>
            </a:pPr>
            <a:r>
              <a:rPr lang="zh-CN" altLang="en-US"/>
              <a:t>当文本发生改变时调用。</a:t>
            </a:r>
          </a:p>
          <a:p>
            <a:pPr eaLnBrk="1" hangingPunct="1">
              <a:lnSpc>
                <a:spcPct val="200000"/>
              </a:lnSpc>
            </a:pPr>
            <a:r>
              <a:rPr lang="en-US" altLang="zh-CN"/>
              <a:t>public Object getSource()</a:t>
            </a:r>
          </a:p>
          <a:p>
            <a:pPr eaLnBrk="1" hangingPunct="1">
              <a:lnSpc>
                <a:spcPct val="200000"/>
              </a:lnSpc>
            </a:pPr>
            <a:r>
              <a:rPr lang="zh-CN" altLang="en-US"/>
              <a:t>发生事件的对象，从</a:t>
            </a:r>
            <a:r>
              <a:rPr lang="en-US" altLang="zh-CN"/>
              <a:t>EventObject</a:t>
            </a:r>
            <a:r>
              <a:rPr lang="zh-CN" altLang="en-US"/>
              <a:t>继承来的方法。</a:t>
            </a:r>
          </a:p>
        </p:txBody>
      </p:sp>
    </p:spTree>
  </p:cSld>
  <p:clrMapOvr>
    <a:masterClrMapping/>
  </p:clrMapOvr>
  <p:transition>
    <p:blinds dir="vert"/>
  </p:transition>
</p:sld>
</file>

<file path=ppt/slides/slide4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682" name="Text Box 2"/>
          <p:cNvSpPr txBox="1">
            <a:spLocks noChangeArrowheads="1"/>
          </p:cNvSpPr>
          <p:nvPr/>
        </p:nvSpPr>
        <p:spPr bwMode="auto">
          <a:xfrm>
            <a:off x="762000" y="533400"/>
            <a:ext cx="82296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lnSpc>
                <a:spcPct val="110000"/>
              </a:lnSpc>
            </a:pPr>
            <a:r>
              <a:rPr lang="en-US" altLang="zh-CN"/>
              <a:t>【</a:t>
            </a:r>
            <a:r>
              <a:rPr lang="zh-CN" altLang="en-US"/>
              <a:t>例</a:t>
            </a:r>
            <a:r>
              <a:rPr lang="en-US" altLang="zh-CN"/>
              <a:t>7.3】</a:t>
            </a:r>
            <a:r>
              <a:rPr lang="zh-CN" altLang="en-US"/>
              <a:t>测试文本事件。源程序代码如下：</a:t>
            </a:r>
          </a:p>
          <a:p>
            <a:pPr lvl="1" eaLnBrk="1" hangingPunct="1">
              <a:lnSpc>
                <a:spcPct val="110000"/>
              </a:lnSpc>
            </a:pPr>
            <a:r>
              <a:rPr lang="en-US" altLang="zh-CN"/>
              <a:t>//</a:t>
            </a:r>
            <a:r>
              <a:rPr lang="zh-CN" altLang="en-US"/>
              <a:t>程序文件名</a:t>
            </a:r>
            <a:r>
              <a:rPr lang="en-US" altLang="zh-CN"/>
              <a:t>UseTextEvent.java</a:t>
            </a:r>
          </a:p>
          <a:p>
            <a:pPr lvl="1" eaLnBrk="1" hangingPunct="1">
              <a:lnSpc>
                <a:spcPct val="110000"/>
              </a:lnSpc>
            </a:pPr>
            <a:r>
              <a:rPr lang="en-US" altLang="zh-CN"/>
              <a:t>import java.awt.*;</a:t>
            </a:r>
          </a:p>
          <a:p>
            <a:pPr lvl="1" eaLnBrk="1" hangingPunct="1">
              <a:lnSpc>
                <a:spcPct val="110000"/>
              </a:lnSpc>
            </a:pPr>
            <a:r>
              <a:rPr lang="en-US" altLang="zh-CN"/>
              <a:t>import java.awt.event.*;</a:t>
            </a:r>
          </a:p>
          <a:p>
            <a:pPr lvl="1" eaLnBrk="1" hangingPunct="1">
              <a:lnSpc>
                <a:spcPct val="110000"/>
              </a:lnSpc>
            </a:pPr>
            <a:r>
              <a:rPr lang="en-US" altLang="zh-CN"/>
              <a:t>import java.applet.*;</a:t>
            </a:r>
          </a:p>
          <a:p>
            <a:pPr lvl="1" eaLnBrk="1" hangingPunct="1">
              <a:lnSpc>
                <a:spcPct val="110000"/>
              </a:lnSpc>
            </a:pPr>
            <a:r>
              <a:rPr lang="en-US" altLang="zh-CN"/>
              <a:t>import java.applet.Applet;</a:t>
            </a:r>
          </a:p>
          <a:p>
            <a:pPr eaLnBrk="1" hangingPunct="1">
              <a:lnSpc>
                <a:spcPct val="110000"/>
              </a:lnSpc>
            </a:pPr>
            <a:r>
              <a:rPr lang="en-US" altLang="zh-CN"/>
              <a:t>      public class UseTextEvent extends Applet implements ActionListener, TextListener</a:t>
            </a:r>
          </a:p>
          <a:p>
            <a:pPr eaLnBrk="1" hangingPunct="1">
              <a:lnSpc>
                <a:spcPct val="110000"/>
              </a:lnSpc>
            </a:pPr>
            <a:r>
              <a:rPr lang="en-US" altLang="zh-CN"/>
              <a:t>      {</a:t>
            </a:r>
          </a:p>
          <a:p>
            <a:pPr eaLnBrk="1" hangingPunct="1">
              <a:lnSpc>
                <a:spcPct val="110000"/>
              </a:lnSpc>
            </a:pPr>
            <a:r>
              <a:rPr lang="en-US" altLang="zh-CN"/>
              <a:t>	TextField tOld;</a:t>
            </a:r>
          </a:p>
          <a:p>
            <a:pPr eaLnBrk="1" hangingPunct="1">
              <a:lnSpc>
                <a:spcPct val="110000"/>
              </a:lnSpc>
            </a:pPr>
            <a:r>
              <a:rPr lang="en-US" altLang="zh-CN"/>
              <a:t>	TextArea tNew;</a:t>
            </a:r>
          </a:p>
          <a:p>
            <a:pPr eaLnBrk="1" hangingPunct="1">
              <a:lnSpc>
                <a:spcPct val="110000"/>
              </a:lnSpc>
            </a:pPr>
            <a:r>
              <a:rPr lang="en-US" altLang="zh-CN"/>
              <a:t>	Panel p;</a:t>
            </a:r>
          </a:p>
          <a:p>
            <a:pPr eaLnBrk="1" hangingPunct="1">
              <a:lnSpc>
                <a:spcPct val="110000"/>
              </a:lnSpc>
            </a:pPr>
            <a:r>
              <a:rPr lang="en-US" altLang="zh-CN"/>
              <a:t>	public void init()</a:t>
            </a:r>
          </a:p>
          <a:p>
            <a:pPr eaLnBrk="1" hangingPunct="1">
              <a:lnSpc>
                <a:spcPct val="110000"/>
              </a:lnSpc>
            </a:pPr>
            <a:r>
              <a:rPr lang="en-US" altLang="zh-CN"/>
              <a:t>	{</a:t>
            </a:r>
          </a:p>
        </p:txBody>
      </p:sp>
    </p:spTree>
  </p:cSld>
  <p:clrMapOvr>
    <a:masterClrMapping/>
  </p:clrMapOvr>
  <p:transition>
    <p:blinds dir="vert"/>
  </p:transition>
</p:sld>
</file>

<file path=ppt/slides/slide4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4706" name="Text Box 2"/>
          <p:cNvSpPr txBox="1">
            <a:spLocks noChangeArrowheads="1"/>
          </p:cNvSpPr>
          <p:nvPr/>
        </p:nvSpPr>
        <p:spPr bwMode="auto">
          <a:xfrm>
            <a:off x="1143000" y="609600"/>
            <a:ext cx="660876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a:t>		 tOld = new TextField(25);</a:t>
            </a:r>
          </a:p>
          <a:p>
            <a:pPr eaLnBrk="1" hangingPunct="1">
              <a:lnSpc>
                <a:spcPct val="140000"/>
              </a:lnSpc>
            </a:pPr>
            <a:r>
              <a:rPr lang="en-US" altLang="zh-CN"/>
              <a:t>		 tNew = new TextArea(8,25);</a:t>
            </a:r>
          </a:p>
          <a:p>
            <a:pPr eaLnBrk="1" hangingPunct="1">
              <a:lnSpc>
                <a:spcPct val="140000"/>
              </a:lnSpc>
            </a:pPr>
            <a:r>
              <a:rPr lang="en-US" altLang="zh-CN"/>
              <a:t>		 //</a:t>
            </a:r>
            <a:r>
              <a:rPr lang="zh-CN" altLang="en-US"/>
              <a:t>添加事件监听者</a:t>
            </a:r>
          </a:p>
          <a:p>
            <a:pPr eaLnBrk="1" hangingPunct="1">
              <a:lnSpc>
                <a:spcPct val="140000"/>
              </a:lnSpc>
            </a:pPr>
            <a:r>
              <a:rPr lang="zh-CN" altLang="en-US"/>
              <a:t>		 </a:t>
            </a:r>
            <a:r>
              <a:rPr lang="en-US" altLang="zh-CN"/>
              <a:t>tOld.addActionListener(this);</a:t>
            </a:r>
          </a:p>
          <a:p>
            <a:pPr eaLnBrk="1" hangingPunct="1">
              <a:lnSpc>
                <a:spcPct val="140000"/>
              </a:lnSpc>
            </a:pPr>
            <a:r>
              <a:rPr lang="en-US" altLang="zh-CN"/>
              <a:t>		 tOld.addTextListener(this);</a:t>
            </a:r>
          </a:p>
          <a:p>
            <a:pPr eaLnBrk="1" hangingPunct="1">
              <a:lnSpc>
                <a:spcPct val="140000"/>
              </a:lnSpc>
            </a:pPr>
            <a:r>
              <a:rPr lang="en-US" altLang="zh-CN"/>
              <a:t>		 //</a:t>
            </a:r>
            <a:r>
              <a:rPr lang="zh-CN" altLang="en-US"/>
              <a:t>设置界面</a:t>
            </a:r>
          </a:p>
          <a:p>
            <a:pPr eaLnBrk="1" hangingPunct="1">
              <a:lnSpc>
                <a:spcPct val="140000"/>
              </a:lnSpc>
            </a:pPr>
            <a:r>
              <a:rPr lang="zh-CN" altLang="en-US"/>
              <a:t>		 </a:t>
            </a:r>
            <a:r>
              <a:rPr lang="en-US" altLang="zh-CN"/>
              <a:t>p = new Panel(new BorderLayout());</a:t>
            </a:r>
          </a:p>
          <a:p>
            <a:pPr eaLnBrk="1" hangingPunct="1">
              <a:lnSpc>
                <a:spcPct val="140000"/>
              </a:lnSpc>
            </a:pPr>
            <a:r>
              <a:rPr lang="en-US" altLang="zh-CN"/>
              <a:t>		 p.add(tOld,BorderLayout.NORTH);</a:t>
            </a:r>
          </a:p>
          <a:p>
            <a:pPr eaLnBrk="1" hangingPunct="1">
              <a:lnSpc>
                <a:spcPct val="140000"/>
              </a:lnSpc>
            </a:pPr>
            <a:r>
              <a:rPr lang="en-US" altLang="zh-CN"/>
              <a:t>		 p.add(tNew,BorderLayout.SOUTH);</a:t>
            </a:r>
          </a:p>
          <a:p>
            <a:pPr eaLnBrk="1" hangingPunct="1">
              <a:lnSpc>
                <a:spcPct val="140000"/>
              </a:lnSpc>
            </a:pPr>
            <a:r>
              <a:rPr lang="en-US" altLang="zh-CN"/>
              <a:t>		 add(p);</a:t>
            </a:r>
          </a:p>
          <a:p>
            <a:pPr eaLnBrk="1" hangingPunct="1">
              <a:lnSpc>
                <a:spcPct val="140000"/>
              </a:lnSpc>
            </a:pPr>
            <a:r>
              <a:rPr lang="en-US" altLang="zh-CN"/>
              <a:t>	}</a:t>
            </a:r>
          </a:p>
        </p:txBody>
      </p:sp>
    </p:spTree>
  </p:cSld>
  <p:clrMapOvr>
    <a:masterClrMapping/>
  </p:clrMapOvr>
  <p:transition>
    <p:blinds dir="vert"/>
  </p:transition>
</p:sld>
</file>

<file path=ppt/slides/slide4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5730" name="Text Box 2"/>
          <p:cNvSpPr txBox="1">
            <a:spLocks noChangeArrowheads="1"/>
          </p:cNvSpPr>
          <p:nvPr/>
        </p:nvSpPr>
        <p:spPr bwMode="auto">
          <a:xfrm>
            <a:off x="1524000" y="460375"/>
            <a:ext cx="658495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a:t>//</a:t>
            </a:r>
            <a:r>
              <a:rPr lang="zh-CN" altLang="en-US"/>
              <a:t>响应文本事件</a:t>
            </a:r>
          </a:p>
          <a:p>
            <a:pPr eaLnBrk="1" hangingPunct="1">
              <a:lnSpc>
                <a:spcPct val="120000"/>
              </a:lnSpc>
            </a:pPr>
            <a:r>
              <a:rPr lang="en-US" altLang="zh-CN"/>
              <a:t>public void textValueChanged(TextEvent e)</a:t>
            </a:r>
          </a:p>
          <a:p>
            <a:pPr eaLnBrk="1" hangingPunct="1">
              <a:lnSpc>
                <a:spcPct val="120000"/>
              </a:lnSpc>
            </a:pPr>
            <a:r>
              <a:rPr lang="en-US" altLang="zh-CN"/>
              <a:t>{</a:t>
            </a:r>
          </a:p>
          <a:p>
            <a:pPr eaLnBrk="1" hangingPunct="1">
              <a:lnSpc>
                <a:spcPct val="120000"/>
              </a:lnSpc>
            </a:pPr>
            <a:r>
              <a:rPr lang="en-US" altLang="zh-CN"/>
              <a:t>	if(e.getSource() == tOld)</a:t>
            </a:r>
          </a:p>
          <a:p>
            <a:pPr eaLnBrk="1" hangingPunct="1">
              <a:lnSpc>
                <a:spcPct val="120000"/>
              </a:lnSpc>
            </a:pPr>
            <a:r>
              <a:rPr lang="en-US" altLang="zh-CN"/>
              <a:t>		tNew.setText(tOld.getText());	</a:t>
            </a:r>
          </a:p>
          <a:p>
            <a:pPr eaLnBrk="1" hangingPunct="1">
              <a:lnSpc>
                <a:spcPct val="120000"/>
              </a:lnSpc>
            </a:pPr>
            <a:r>
              <a:rPr lang="en-US" altLang="zh-CN"/>
              <a:t>}</a:t>
            </a:r>
          </a:p>
          <a:p>
            <a:pPr eaLnBrk="1" hangingPunct="1">
              <a:lnSpc>
                <a:spcPct val="120000"/>
              </a:lnSpc>
            </a:pPr>
            <a:r>
              <a:rPr lang="en-US" altLang="zh-CN"/>
              <a:t>	//</a:t>
            </a:r>
            <a:r>
              <a:rPr lang="zh-CN" altLang="en-US"/>
              <a:t>响应动作事件</a:t>
            </a:r>
          </a:p>
          <a:p>
            <a:pPr eaLnBrk="1" hangingPunct="1">
              <a:lnSpc>
                <a:spcPct val="120000"/>
              </a:lnSpc>
            </a:pPr>
            <a:r>
              <a:rPr lang="zh-CN" altLang="en-US"/>
              <a:t>	</a:t>
            </a:r>
            <a:r>
              <a:rPr lang="en-US" altLang="zh-CN"/>
              <a:t>public void actionPerformed(ActionEvent e)</a:t>
            </a:r>
          </a:p>
          <a:p>
            <a:pPr eaLnBrk="1" hangingPunct="1">
              <a:lnSpc>
                <a:spcPct val="120000"/>
              </a:lnSpc>
            </a:pPr>
            <a:r>
              <a:rPr lang="en-US" altLang="zh-CN"/>
              <a:t>	{</a:t>
            </a:r>
          </a:p>
          <a:p>
            <a:pPr eaLnBrk="1" hangingPunct="1">
              <a:lnSpc>
                <a:spcPct val="120000"/>
              </a:lnSpc>
            </a:pPr>
            <a:r>
              <a:rPr lang="en-US" altLang="zh-CN"/>
              <a:t>		if(e.getSource() == tOld)</a:t>
            </a:r>
          </a:p>
          <a:p>
            <a:pPr eaLnBrk="1" hangingPunct="1">
              <a:lnSpc>
                <a:spcPct val="120000"/>
              </a:lnSpc>
            </a:pPr>
            <a:r>
              <a:rPr lang="en-US" altLang="zh-CN"/>
              <a:t>			tNew.setText("");</a:t>
            </a:r>
          </a:p>
          <a:p>
            <a:pPr eaLnBrk="1" hangingPunct="1">
              <a:lnSpc>
                <a:spcPct val="120000"/>
              </a:lnSpc>
            </a:pPr>
            <a:r>
              <a:rPr lang="en-US" altLang="zh-CN"/>
              <a:t>	}</a:t>
            </a:r>
          </a:p>
          <a:p>
            <a:pPr eaLnBrk="1" hangingPunct="1">
              <a:lnSpc>
                <a:spcPct val="120000"/>
              </a:lnSpc>
            </a:pPr>
            <a:r>
              <a:rPr lang="en-US" altLang="zh-CN"/>
              <a:t>};</a:t>
            </a:r>
          </a:p>
        </p:txBody>
      </p:sp>
    </p:spTree>
  </p:cSld>
  <p:clrMapOvr>
    <a:masterClrMapping/>
  </p:clrMapOvr>
  <p:transition>
    <p:blinds dir="vert"/>
  </p:transition>
</p:sld>
</file>

<file path=ppt/slides/slide4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63" name="Text Box 2"/>
          <p:cNvSpPr txBox="1">
            <a:spLocks noChangeArrowheads="1"/>
          </p:cNvSpPr>
          <p:nvPr/>
        </p:nvSpPr>
        <p:spPr bwMode="auto">
          <a:xfrm>
            <a:off x="381000" y="447675"/>
            <a:ext cx="853440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zh-CN" altLang="en-US"/>
              <a:t>在文本框中键入“你好，这是文本事件同步”字符串，可以看见文本区域中的字符跟随变化，如图</a:t>
            </a:r>
            <a:r>
              <a:rPr lang="en-US" altLang="zh-CN"/>
              <a:t>7.6</a:t>
            </a:r>
            <a:r>
              <a:rPr lang="zh-CN" altLang="en-US"/>
              <a:t>所示，这是响应文本事件。键入字符串后按回车键，则发生响应动作事件，将文本区域清空，如图</a:t>
            </a:r>
            <a:r>
              <a:rPr lang="en-US" altLang="zh-CN"/>
              <a:t>7.7</a:t>
            </a:r>
            <a:r>
              <a:rPr lang="zh-CN" altLang="en-US"/>
              <a:t>所示。 </a:t>
            </a:r>
          </a:p>
        </p:txBody>
      </p:sp>
      <p:sp>
        <p:nvSpPr>
          <p:cNvPr id="92164" name="Rectangle 3"/>
          <p:cNvSpPr>
            <a:spLocks noChangeArrowheads="1"/>
          </p:cNvSpPr>
          <p:nvPr/>
        </p:nvSpPr>
        <p:spPr bwMode="auto">
          <a:xfrm>
            <a:off x="3111500" y="5943600"/>
            <a:ext cx="292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7.6  </a:t>
            </a:r>
            <a:r>
              <a:rPr lang="zh-CN" altLang="en-US"/>
              <a:t>响应文本事件 </a:t>
            </a:r>
          </a:p>
        </p:txBody>
      </p:sp>
      <p:graphicFrame>
        <p:nvGraphicFramePr>
          <p:cNvPr id="92162" name="Object 4"/>
          <p:cNvGraphicFramePr>
            <a:graphicFrameLocks noChangeAspect="1"/>
          </p:cNvGraphicFramePr>
          <p:nvPr/>
        </p:nvGraphicFramePr>
        <p:xfrm>
          <a:off x="2590800" y="2395538"/>
          <a:ext cx="3962400" cy="3532187"/>
        </p:xfrm>
        <a:graphic>
          <a:graphicData uri="http://schemas.openxmlformats.org/presentationml/2006/ole">
            <mc:AlternateContent xmlns:mc="http://schemas.openxmlformats.org/markup-compatibility/2006">
              <mc:Choice xmlns:v="urn:schemas-microsoft-com:vml" Requires="v">
                <p:oleObj spid="_x0000_s92165" name="Bitmap Image" r:id="rId3" imgW="2240474" imgH="1996613" progId="Paint.Picture">
                  <p:embed/>
                </p:oleObj>
              </mc:Choice>
              <mc:Fallback>
                <p:oleObj name="Bitmap Image" r:id="rId3" imgW="2240474" imgH="1996613"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2395538"/>
                        <a:ext cx="3962400" cy="3532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blinds dir="vert"/>
  </p:transition>
</p:sld>
</file>

<file path=ppt/slides/slide4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7" name="Rectangle 2"/>
          <p:cNvSpPr>
            <a:spLocks noChangeArrowheads="1"/>
          </p:cNvSpPr>
          <p:nvPr/>
        </p:nvSpPr>
        <p:spPr bwMode="auto">
          <a:xfrm>
            <a:off x="3149600" y="5638800"/>
            <a:ext cx="284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7.7  </a:t>
            </a:r>
            <a:r>
              <a:rPr lang="zh-CN" altLang="en-US"/>
              <a:t>响应动作事件</a:t>
            </a:r>
          </a:p>
        </p:txBody>
      </p:sp>
      <p:graphicFrame>
        <p:nvGraphicFramePr>
          <p:cNvPr id="93186" name="Object 3"/>
          <p:cNvGraphicFramePr>
            <a:graphicFrameLocks noChangeAspect="1"/>
          </p:cNvGraphicFramePr>
          <p:nvPr/>
        </p:nvGraphicFramePr>
        <p:xfrm>
          <a:off x="1981200" y="838200"/>
          <a:ext cx="5181600" cy="4618038"/>
        </p:xfrm>
        <a:graphic>
          <a:graphicData uri="http://schemas.openxmlformats.org/presentationml/2006/ole">
            <mc:AlternateContent xmlns:mc="http://schemas.openxmlformats.org/markup-compatibility/2006">
              <mc:Choice xmlns:v="urn:schemas-microsoft-com:vml" Requires="v">
                <p:oleObj spid="_x0000_s93188" name="Bitmap Image" r:id="rId3" imgW="2232854" imgH="1988992" progId="Paint.Picture">
                  <p:embed/>
                </p:oleObj>
              </mc:Choice>
              <mc:Fallback>
                <p:oleObj name="Bitmap Image" r:id="rId3" imgW="2232854" imgH="1988992"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838200"/>
                        <a:ext cx="5181600" cy="4618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blinds dir="vert"/>
  </p:transition>
</p:sld>
</file>

<file path=ppt/slides/slide4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6754" name="Text Box 2"/>
          <p:cNvSpPr txBox="1">
            <a:spLocks noChangeArrowheads="1"/>
          </p:cNvSpPr>
          <p:nvPr/>
        </p:nvSpPr>
        <p:spPr bwMode="auto">
          <a:xfrm>
            <a:off x="381000" y="762000"/>
            <a:ext cx="8534400" cy="432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60000"/>
              </a:lnSpc>
              <a:spcBef>
                <a:spcPct val="50000"/>
              </a:spcBef>
            </a:pPr>
            <a:r>
              <a:rPr lang="en-US" altLang="zh-CN" b="1"/>
              <a:t>7.2.3  </a:t>
            </a:r>
            <a:r>
              <a:rPr lang="zh-CN" altLang="en-US" b="1"/>
              <a:t>选择事件</a:t>
            </a:r>
            <a:r>
              <a:rPr lang="en-US" altLang="zh-CN" b="1"/>
              <a:t>(ItemEvent)</a:t>
            </a:r>
          </a:p>
          <a:p>
            <a:pPr eaLnBrk="1" hangingPunct="1">
              <a:lnSpc>
                <a:spcPct val="160000"/>
              </a:lnSpc>
              <a:spcBef>
                <a:spcPct val="50000"/>
              </a:spcBef>
            </a:pPr>
            <a:r>
              <a:rPr lang="en-US" altLang="zh-CN"/>
              <a:t>        </a:t>
            </a:r>
            <a:r>
              <a:rPr lang="zh-CN" altLang="en-US"/>
              <a:t>选择事件中包含以事件为代表的选择项，选中状态发生变化的事件</a:t>
            </a:r>
            <a:r>
              <a:rPr lang="en-US" altLang="zh-CN"/>
              <a:t>ITEM_STATE_ CHANGED</a:t>
            </a:r>
            <a:r>
              <a:rPr lang="zh-CN" altLang="en-US"/>
              <a:t>。引发的动作为：</a:t>
            </a:r>
          </a:p>
          <a:p>
            <a:pPr lvl="1" eaLnBrk="1" hangingPunct="1">
              <a:lnSpc>
                <a:spcPct val="160000"/>
              </a:lnSpc>
              <a:spcBef>
                <a:spcPct val="50000"/>
              </a:spcBef>
            </a:pPr>
            <a:r>
              <a:rPr lang="en-US" altLang="zh-CN" b="1"/>
              <a:t>(1) </a:t>
            </a:r>
            <a:r>
              <a:rPr lang="zh-CN" altLang="en-US" b="1"/>
              <a:t>改变列表类</a:t>
            </a:r>
            <a:r>
              <a:rPr lang="en-US" altLang="zh-CN" b="1"/>
              <a:t>List</a:t>
            </a:r>
            <a:r>
              <a:rPr lang="zh-CN" altLang="en-US" b="1"/>
              <a:t>对象选项的选中或不选中状态。</a:t>
            </a:r>
          </a:p>
          <a:p>
            <a:pPr lvl="1" eaLnBrk="1" hangingPunct="1">
              <a:lnSpc>
                <a:spcPct val="160000"/>
              </a:lnSpc>
              <a:spcBef>
                <a:spcPct val="50000"/>
              </a:spcBef>
            </a:pPr>
            <a:r>
              <a:rPr lang="en-US" altLang="zh-CN" b="1"/>
              <a:t>(2) </a:t>
            </a:r>
            <a:r>
              <a:rPr lang="zh-CN" altLang="en-US" b="1"/>
              <a:t>改变下拉列表类</a:t>
            </a:r>
            <a:r>
              <a:rPr lang="en-US" altLang="zh-CN" b="1"/>
              <a:t>Choice</a:t>
            </a:r>
            <a:r>
              <a:rPr lang="zh-CN" altLang="en-US" b="1"/>
              <a:t>对象选项的选中或不选中状态。</a:t>
            </a:r>
          </a:p>
          <a:p>
            <a:pPr lvl="1" eaLnBrk="1" hangingPunct="1">
              <a:lnSpc>
                <a:spcPct val="160000"/>
              </a:lnSpc>
              <a:spcBef>
                <a:spcPct val="50000"/>
              </a:spcBef>
            </a:pPr>
            <a:r>
              <a:rPr lang="en-US" altLang="zh-CN" b="1"/>
              <a:t>(3) </a:t>
            </a:r>
            <a:r>
              <a:rPr lang="zh-CN" altLang="en-US" b="1"/>
              <a:t>改变复选按钮类</a:t>
            </a:r>
            <a:r>
              <a:rPr lang="en-US" altLang="zh-CN" b="1"/>
              <a:t>Checkbox</a:t>
            </a:r>
            <a:r>
              <a:rPr lang="zh-CN" altLang="en-US" b="1"/>
              <a:t>对象的选中或不选中状态。</a:t>
            </a:r>
          </a:p>
        </p:txBody>
      </p:sp>
    </p:spTree>
  </p:cSld>
  <p:clrMapOvr>
    <a:masterClrMapping/>
  </p:clrMapOvr>
  <p:transition>
    <p:blinds dir="vert"/>
  </p:transition>
</p:sld>
</file>

<file path=ppt/slides/slide4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7778" name="Text Box 2"/>
          <p:cNvSpPr txBox="1">
            <a:spLocks noChangeArrowheads="1"/>
          </p:cNvSpPr>
          <p:nvPr/>
        </p:nvSpPr>
        <p:spPr bwMode="auto">
          <a:xfrm>
            <a:off x="609600" y="609600"/>
            <a:ext cx="8610600"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pPr>
            <a:r>
              <a:rPr lang="zh-CN" altLang="en-US"/>
              <a:t>事件源对象注册的方法如下</a:t>
            </a:r>
            <a:r>
              <a:rPr lang="en-US" altLang="zh-CN"/>
              <a:t>:</a:t>
            </a:r>
          </a:p>
          <a:p>
            <a:pPr eaLnBrk="1" hangingPunct="1">
              <a:lnSpc>
                <a:spcPct val="110000"/>
              </a:lnSpc>
              <a:spcBef>
                <a:spcPct val="50000"/>
              </a:spcBef>
            </a:pPr>
            <a:r>
              <a:rPr lang="en-US" altLang="zh-CN"/>
              <a:t>public void addItemListener(ItemListener l) </a:t>
            </a:r>
          </a:p>
          <a:p>
            <a:pPr eaLnBrk="1" hangingPunct="1">
              <a:lnSpc>
                <a:spcPct val="110000"/>
              </a:lnSpc>
              <a:spcBef>
                <a:spcPct val="50000"/>
              </a:spcBef>
            </a:pPr>
            <a:r>
              <a:rPr lang="zh-CN" altLang="en-US"/>
              <a:t>添加特定的项监听者，接收对象的选择项发生变化的事件。</a:t>
            </a:r>
          </a:p>
          <a:p>
            <a:pPr eaLnBrk="1" hangingPunct="1">
              <a:lnSpc>
                <a:spcPct val="110000"/>
              </a:lnSpc>
              <a:spcBef>
                <a:spcPct val="50000"/>
              </a:spcBef>
            </a:pPr>
            <a:r>
              <a:rPr lang="en-US" altLang="zh-CN"/>
              <a:t>public ItemSelectable getItemSelectable()  </a:t>
            </a:r>
          </a:p>
          <a:p>
            <a:pPr eaLnBrk="1" hangingPunct="1">
              <a:lnSpc>
                <a:spcPct val="110000"/>
              </a:lnSpc>
              <a:spcBef>
                <a:spcPct val="50000"/>
              </a:spcBef>
            </a:pPr>
            <a:r>
              <a:rPr lang="en-US" altLang="zh-CN"/>
              <a:t>ItemEvent</a:t>
            </a:r>
            <a:r>
              <a:rPr lang="zh-CN" altLang="en-US"/>
              <a:t>事件的方法，返回产生事件的事件源对象。</a:t>
            </a:r>
          </a:p>
          <a:p>
            <a:pPr eaLnBrk="1" hangingPunct="1">
              <a:lnSpc>
                <a:spcPct val="110000"/>
              </a:lnSpc>
              <a:spcBef>
                <a:spcPct val="50000"/>
              </a:spcBef>
            </a:pPr>
            <a:r>
              <a:rPr lang="en-US" altLang="zh-CN"/>
              <a:t>public interface ItemListener extends EventListener</a:t>
            </a:r>
          </a:p>
          <a:p>
            <a:pPr eaLnBrk="1" hangingPunct="1">
              <a:lnSpc>
                <a:spcPct val="110000"/>
              </a:lnSpc>
              <a:spcBef>
                <a:spcPct val="50000"/>
              </a:spcBef>
            </a:pPr>
            <a:r>
              <a:rPr lang="zh-CN" altLang="en-US"/>
              <a:t>接收选项事件的监听者接口。当选项中事件发生时，调用监听对象的</a:t>
            </a:r>
            <a:r>
              <a:rPr lang="en-US" altLang="zh-CN"/>
              <a:t>itemStateChanged</a:t>
            </a:r>
            <a:r>
              <a:rPr lang="zh-CN" altLang="en-US"/>
              <a:t>方法。</a:t>
            </a:r>
          </a:p>
          <a:p>
            <a:pPr eaLnBrk="1" hangingPunct="1">
              <a:lnSpc>
                <a:spcPct val="110000"/>
              </a:lnSpc>
              <a:spcBef>
                <a:spcPct val="50000"/>
              </a:spcBef>
            </a:pPr>
            <a:r>
              <a:rPr lang="en-US" altLang="zh-CN"/>
              <a:t>public void itemStateChanged(ItemEvent e)</a:t>
            </a:r>
          </a:p>
          <a:p>
            <a:pPr eaLnBrk="1" hangingPunct="1">
              <a:lnSpc>
                <a:spcPct val="110000"/>
              </a:lnSpc>
              <a:spcBef>
                <a:spcPct val="50000"/>
              </a:spcBef>
            </a:pPr>
            <a:r>
              <a:rPr lang="zh-CN" altLang="en-US"/>
              <a:t>当用户选中一项或未选中一项时，调用这个方法。</a:t>
            </a:r>
          </a:p>
        </p:txBody>
      </p:sp>
    </p:spTree>
  </p:cSld>
  <p:clrMapOvr>
    <a:masterClrMapping/>
  </p:clrMapOvr>
  <p:transition>
    <p:blinds dir="vert"/>
  </p:transition>
</p:sld>
</file>

<file path=ppt/slides/slide4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8802" name="Text Box 2"/>
          <p:cNvSpPr txBox="1">
            <a:spLocks noChangeArrowheads="1"/>
          </p:cNvSpPr>
          <p:nvPr/>
        </p:nvSpPr>
        <p:spPr bwMode="auto">
          <a:xfrm>
            <a:off x="304800" y="609600"/>
            <a:ext cx="8610600" cy="57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a:t>       【</a:t>
            </a:r>
            <a:r>
              <a:rPr lang="zh-CN" altLang="en-US"/>
              <a:t>例</a:t>
            </a:r>
            <a:r>
              <a:rPr lang="en-US" altLang="zh-CN"/>
              <a:t>7.4】</a:t>
            </a:r>
            <a:r>
              <a:rPr lang="zh-CN" altLang="en-US"/>
              <a:t>测试选择事件。分别对设置颜色的复选框和有三种字号</a:t>
            </a:r>
            <a:r>
              <a:rPr lang="en-US" altLang="zh-CN"/>
              <a:t>10</a:t>
            </a:r>
            <a:r>
              <a:rPr lang="zh-CN" altLang="en-US"/>
              <a:t>、</a:t>
            </a:r>
            <a:r>
              <a:rPr lang="en-US" altLang="zh-CN"/>
              <a:t>12</a:t>
            </a:r>
            <a:r>
              <a:rPr lang="zh-CN" altLang="en-US"/>
              <a:t>和</a:t>
            </a:r>
            <a:r>
              <a:rPr lang="en-US" altLang="zh-CN"/>
              <a:t>14</a:t>
            </a:r>
            <a:r>
              <a:rPr lang="zh-CN" altLang="en-US"/>
              <a:t>的组合框进行选择时，标签的颜色和字体发生变化。源程序代码如下：</a:t>
            </a:r>
          </a:p>
          <a:p>
            <a:pPr eaLnBrk="1" hangingPunct="1">
              <a:lnSpc>
                <a:spcPct val="120000"/>
              </a:lnSpc>
              <a:spcBef>
                <a:spcPct val="50000"/>
              </a:spcBef>
            </a:pPr>
            <a:r>
              <a:rPr lang="en-US" altLang="zh-CN"/>
              <a:t>//</a:t>
            </a:r>
            <a:r>
              <a:rPr lang="zh-CN" altLang="en-US"/>
              <a:t>程序文件名</a:t>
            </a:r>
            <a:r>
              <a:rPr lang="en-US" altLang="zh-CN"/>
              <a:t>UseItemEvent.java</a:t>
            </a:r>
          </a:p>
          <a:p>
            <a:pPr eaLnBrk="1" hangingPunct="1">
              <a:lnSpc>
                <a:spcPct val="120000"/>
              </a:lnSpc>
              <a:spcBef>
                <a:spcPct val="50000"/>
              </a:spcBef>
            </a:pPr>
            <a:r>
              <a:rPr lang="en-US" altLang="zh-CN"/>
              <a:t>import java.awt.*;</a:t>
            </a:r>
          </a:p>
          <a:p>
            <a:pPr eaLnBrk="1" hangingPunct="1">
              <a:lnSpc>
                <a:spcPct val="120000"/>
              </a:lnSpc>
              <a:spcBef>
                <a:spcPct val="50000"/>
              </a:spcBef>
            </a:pPr>
            <a:r>
              <a:rPr lang="en-US" altLang="zh-CN"/>
              <a:t>import java.awt.event.*;</a:t>
            </a:r>
          </a:p>
          <a:p>
            <a:pPr eaLnBrk="1" hangingPunct="1">
              <a:lnSpc>
                <a:spcPct val="120000"/>
              </a:lnSpc>
              <a:spcBef>
                <a:spcPct val="50000"/>
              </a:spcBef>
            </a:pPr>
            <a:r>
              <a:rPr lang="en-US" altLang="zh-CN"/>
              <a:t>import java.applet.*;</a:t>
            </a:r>
          </a:p>
          <a:p>
            <a:pPr eaLnBrk="1" hangingPunct="1">
              <a:lnSpc>
                <a:spcPct val="120000"/>
              </a:lnSpc>
              <a:spcBef>
                <a:spcPct val="50000"/>
              </a:spcBef>
            </a:pPr>
            <a:r>
              <a:rPr lang="en-US" altLang="zh-CN"/>
              <a:t>import java.applet.Applet;</a:t>
            </a:r>
          </a:p>
          <a:p>
            <a:pPr eaLnBrk="1" hangingPunct="1">
              <a:lnSpc>
                <a:spcPct val="120000"/>
              </a:lnSpc>
              <a:spcBef>
                <a:spcPct val="50000"/>
              </a:spcBef>
            </a:pPr>
            <a:r>
              <a:rPr lang="en-US" altLang="zh-CN"/>
              <a:t>public class UseItemEvent extends Applet implements ItemListener</a:t>
            </a:r>
          </a:p>
          <a:p>
            <a:pPr eaLnBrk="1" hangingPunct="1">
              <a:lnSpc>
                <a:spcPct val="120000"/>
              </a:lnSpc>
              <a:spcBef>
                <a:spcPct val="50000"/>
              </a:spcBef>
            </a:pPr>
            <a:r>
              <a:rPr lang="en-US" altLang="zh-CN"/>
              <a:t>{</a:t>
            </a:r>
          </a:p>
        </p:txBody>
      </p:sp>
    </p:spTree>
  </p:cSld>
  <p:clrMapOvr>
    <a:masterClrMapping/>
  </p:clrMapOvr>
  <p:transition>
    <p:blinds dir="vert"/>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7090" name="Rectangle 2"/>
          <p:cNvSpPr>
            <a:spLocks noChangeArrowheads="1"/>
          </p:cNvSpPr>
          <p:nvPr/>
        </p:nvSpPr>
        <p:spPr bwMode="auto">
          <a:xfrm>
            <a:off x="2079625" y="868363"/>
            <a:ext cx="49831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2.2  </a:t>
            </a:r>
            <a:r>
              <a:rPr lang="zh-CN" altLang="en-US" sz="3200" b="1"/>
              <a:t>数据类型、变量和常量</a:t>
            </a:r>
          </a:p>
        </p:txBody>
      </p:sp>
      <p:sp>
        <p:nvSpPr>
          <p:cNvPr id="217091" name="Text Box 3"/>
          <p:cNvSpPr txBox="1">
            <a:spLocks noChangeArrowheads="1"/>
          </p:cNvSpPr>
          <p:nvPr/>
        </p:nvSpPr>
        <p:spPr bwMode="auto">
          <a:xfrm>
            <a:off x="228600" y="1725613"/>
            <a:ext cx="8686800" cy="246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2.2.1  </a:t>
            </a:r>
            <a:r>
              <a:rPr lang="zh-CN" altLang="en-US" b="1"/>
              <a:t>数据类型</a:t>
            </a:r>
          </a:p>
          <a:p>
            <a:pPr eaLnBrk="1" hangingPunct="1">
              <a:lnSpc>
                <a:spcPct val="150000"/>
              </a:lnSpc>
              <a:spcBef>
                <a:spcPct val="50000"/>
              </a:spcBef>
            </a:pPr>
            <a:r>
              <a:rPr lang="zh-CN" altLang="en-US"/>
              <a:t>        </a:t>
            </a:r>
            <a:r>
              <a:rPr lang="en-US" altLang="zh-CN"/>
              <a:t>Java</a:t>
            </a:r>
            <a:r>
              <a:rPr lang="zh-CN" altLang="en-US"/>
              <a:t>编程语言定义了八种基本的数据类型</a:t>
            </a:r>
            <a:r>
              <a:rPr lang="en-US" altLang="zh-CN"/>
              <a:t>(</a:t>
            </a:r>
            <a:r>
              <a:rPr lang="zh-CN" altLang="en-US"/>
              <a:t>见表</a:t>
            </a:r>
            <a:r>
              <a:rPr lang="en-US" altLang="zh-CN"/>
              <a:t>2.2)</a:t>
            </a:r>
            <a:r>
              <a:rPr lang="zh-CN" altLang="en-US"/>
              <a:t>，共分为四类：整数类</a:t>
            </a:r>
            <a:r>
              <a:rPr lang="en-US" altLang="zh-CN"/>
              <a:t>(byte</a:t>
            </a:r>
            <a:r>
              <a:rPr lang="zh-CN" altLang="en-US"/>
              <a:t>、</a:t>
            </a:r>
            <a:r>
              <a:rPr lang="en-US" altLang="zh-CN"/>
              <a:t>short</a:t>
            </a:r>
            <a:r>
              <a:rPr lang="zh-CN" altLang="en-US"/>
              <a:t>、</a:t>
            </a:r>
            <a:r>
              <a:rPr lang="en-US" altLang="zh-CN"/>
              <a:t>int</a:t>
            </a:r>
            <a:r>
              <a:rPr lang="zh-CN" altLang="en-US"/>
              <a:t>、</a:t>
            </a:r>
            <a:r>
              <a:rPr lang="en-US" altLang="zh-CN"/>
              <a:t>long)</a:t>
            </a:r>
            <a:r>
              <a:rPr lang="zh-CN" altLang="en-US"/>
              <a:t>、文本类</a:t>
            </a:r>
            <a:r>
              <a:rPr lang="en-US" altLang="zh-CN"/>
              <a:t>(char)</a:t>
            </a:r>
            <a:r>
              <a:rPr lang="zh-CN" altLang="en-US"/>
              <a:t>、浮点类</a:t>
            </a:r>
            <a:r>
              <a:rPr lang="en-US" altLang="zh-CN"/>
              <a:t>(double</a:t>
            </a:r>
            <a:r>
              <a:rPr lang="zh-CN" altLang="en-US"/>
              <a:t>、</a:t>
            </a:r>
            <a:r>
              <a:rPr lang="en-US" altLang="zh-CN"/>
              <a:t>float)</a:t>
            </a:r>
            <a:r>
              <a:rPr lang="zh-CN" altLang="en-US"/>
              <a:t>和逻辑类</a:t>
            </a:r>
            <a:r>
              <a:rPr lang="en-US" altLang="zh-CN"/>
              <a:t>(boolean)</a:t>
            </a:r>
            <a:r>
              <a:rPr lang="zh-CN" altLang="en-US"/>
              <a:t>。</a:t>
            </a:r>
          </a:p>
        </p:txBody>
      </p:sp>
    </p:spTree>
  </p:cSld>
  <p:clrMapOvr>
    <a:masterClrMapping/>
  </p:clrMapOvr>
  <p:transition>
    <p:zoom dir="in"/>
  </p:transition>
</p:sld>
</file>

<file path=ppt/slides/slide4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9826" name="Text Box 2"/>
          <p:cNvSpPr txBox="1">
            <a:spLocks noChangeArrowheads="1"/>
          </p:cNvSpPr>
          <p:nvPr/>
        </p:nvSpPr>
        <p:spPr bwMode="auto">
          <a:xfrm>
            <a:off x="1050925" y="533400"/>
            <a:ext cx="6545263"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a:t>	Checkbox cDisp;</a:t>
            </a:r>
          </a:p>
          <a:p>
            <a:pPr eaLnBrk="1" hangingPunct="1">
              <a:lnSpc>
                <a:spcPct val="120000"/>
              </a:lnSpc>
            </a:pPr>
            <a:r>
              <a:rPr lang="en-US" altLang="zh-CN"/>
              <a:t>	Button btnDisp;</a:t>
            </a:r>
          </a:p>
          <a:p>
            <a:pPr eaLnBrk="1" hangingPunct="1">
              <a:lnSpc>
                <a:spcPct val="120000"/>
              </a:lnSpc>
            </a:pPr>
            <a:r>
              <a:rPr lang="en-US" altLang="zh-CN"/>
              <a:t>	Choice cFont;	</a:t>
            </a:r>
          </a:p>
          <a:p>
            <a:pPr eaLnBrk="1" hangingPunct="1">
              <a:lnSpc>
                <a:spcPct val="120000"/>
              </a:lnSpc>
            </a:pPr>
            <a:r>
              <a:rPr lang="en-US" altLang="zh-CN"/>
              <a:t>	public void init()</a:t>
            </a:r>
          </a:p>
          <a:p>
            <a:pPr eaLnBrk="1" hangingPunct="1">
              <a:lnSpc>
                <a:spcPct val="120000"/>
              </a:lnSpc>
            </a:pPr>
            <a:r>
              <a:rPr lang="en-US" altLang="zh-CN"/>
              <a:t>	{</a:t>
            </a:r>
          </a:p>
          <a:p>
            <a:pPr eaLnBrk="1" hangingPunct="1">
              <a:lnSpc>
                <a:spcPct val="120000"/>
              </a:lnSpc>
            </a:pPr>
            <a:r>
              <a:rPr lang="en-US" altLang="zh-CN"/>
              <a:t>		 cDisp = new Checkbox("</a:t>
            </a:r>
            <a:r>
              <a:rPr lang="zh-CN" altLang="en-US"/>
              <a:t>红色</a:t>
            </a:r>
            <a:r>
              <a:rPr lang="en-US" altLang="zh-CN"/>
              <a:t>");</a:t>
            </a:r>
          </a:p>
          <a:p>
            <a:pPr eaLnBrk="1" hangingPunct="1">
              <a:lnSpc>
                <a:spcPct val="120000"/>
              </a:lnSpc>
            </a:pPr>
            <a:r>
              <a:rPr lang="en-US" altLang="zh-CN"/>
              <a:t>		 btnDisp = new Button("</a:t>
            </a:r>
            <a:r>
              <a:rPr lang="zh-CN" altLang="en-US"/>
              <a:t>颜色显示</a:t>
            </a:r>
            <a:r>
              <a:rPr lang="en-US" altLang="zh-CN"/>
              <a:t>");</a:t>
            </a:r>
          </a:p>
          <a:p>
            <a:pPr eaLnBrk="1" hangingPunct="1">
              <a:lnSpc>
                <a:spcPct val="120000"/>
              </a:lnSpc>
            </a:pPr>
            <a:r>
              <a:rPr lang="en-US" altLang="zh-CN"/>
              <a:t>		 cFont = new Choice();</a:t>
            </a:r>
          </a:p>
          <a:p>
            <a:pPr eaLnBrk="1" hangingPunct="1">
              <a:lnSpc>
                <a:spcPct val="120000"/>
              </a:lnSpc>
            </a:pPr>
            <a:r>
              <a:rPr lang="en-US" altLang="zh-CN"/>
              <a:t>		 cFont.add("10");</a:t>
            </a:r>
          </a:p>
          <a:p>
            <a:pPr eaLnBrk="1" hangingPunct="1">
              <a:lnSpc>
                <a:spcPct val="120000"/>
              </a:lnSpc>
            </a:pPr>
            <a:r>
              <a:rPr lang="en-US" altLang="zh-CN"/>
              <a:t>		 cFont.add("12");</a:t>
            </a:r>
          </a:p>
          <a:p>
            <a:pPr eaLnBrk="1" hangingPunct="1">
              <a:lnSpc>
                <a:spcPct val="120000"/>
              </a:lnSpc>
            </a:pPr>
            <a:r>
              <a:rPr lang="en-US" altLang="zh-CN"/>
              <a:t>		 cFont.add("14");</a:t>
            </a:r>
          </a:p>
          <a:p>
            <a:pPr eaLnBrk="1" hangingPunct="1">
              <a:lnSpc>
                <a:spcPct val="120000"/>
              </a:lnSpc>
            </a:pPr>
            <a:r>
              <a:rPr lang="en-US" altLang="zh-CN"/>
              <a:t>		 //</a:t>
            </a:r>
            <a:r>
              <a:rPr lang="zh-CN" altLang="en-US"/>
              <a:t>添加事件</a:t>
            </a:r>
          </a:p>
          <a:p>
            <a:pPr eaLnBrk="1" hangingPunct="1">
              <a:lnSpc>
                <a:spcPct val="120000"/>
              </a:lnSpc>
            </a:pPr>
            <a:r>
              <a:rPr lang="zh-CN" altLang="en-US"/>
              <a:t>		 </a:t>
            </a:r>
            <a:r>
              <a:rPr lang="en-US" altLang="zh-CN"/>
              <a:t>cDisp.addItemListener(this);</a:t>
            </a:r>
          </a:p>
        </p:txBody>
      </p:sp>
    </p:spTree>
  </p:cSld>
  <p:clrMapOvr>
    <a:masterClrMapping/>
  </p:clrMapOvr>
  <p:transition>
    <p:blinds dir="vert"/>
  </p:transition>
</p:sld>
</file>

<file path=ppt/slides/slide4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0850" name="Text Box 2"/>
          <p:cNvSpPr txBox="1">
            <a:spLocks noChangeArrowheads="1"/>
          </p:cNvSpPr>
          <p:nvPr/>
        </p:nvSpPr>
        <p:spPr bwMode="auto">
          <a:xfrm>
            <a:off x="1279525" y="609600"/>
            <a:ext cx="67183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a:t> 	cFont.addItemListener(this);</a:t>
            </a:r>
          </a:p>
          <a:p>
            <a:pPr eaLnBrk="1" hangingPunct="1">
              <a:lnSpc>
                <a:spcPct val="110000"/>
              </a:lnSpc>
            </a:pPr>
            <a:r>
              <a:rPr lang="en-US" altLang="zh-CN"/>
              <a:t>	 add(cDisp);</a:t>
            </a:r>
          </a:p>
          <a:p>
            <a:pPr eaLnBrk="1" hangingPunct="1">
              <a:lnSpc>
                <a:spcPct val="110000"/>
              </a:lnSpc>
            </a:pPr>
            <a:r>
              <a:rPr lang="en-US" altLang="zh-CN"/>
              <a:t>	 add(cFont);</a:t>
            </a:r>
          </a:p>
          <a:p>
            <a:pPr eaLnBrk="1" hangingPunct="1">
              <a:lnSpc>
                <a:spcPct val="110000"/>
              </a:lnSpc>
            </a:pPr>
            <a:r>
              <a:rPr lang="en-US" altLang="zh-CN"/>
              <a:t>	 add(btnDisp);</a:t>
            </a:r>
          </a:p>
          <a:p>
            <a:pPr eaLnBrk="1" hangingPunct="1">
              <a:lnSpc>
                <a:spcPct val="110000"/>
              </a:lnSpc>
            </a:pPr>
            <a:r>
              <a:rPr lang="en-US" altLang="zh-CN"/>
              <a:t>}</a:t>
            </a:r>
          </a:p>
          <a:p>
            <a:pPr eaLnBrk="1" hangingPunct="1">
              <a:lnSpc>
                <a:spcPct val="110000"/>
              </a:lnSpc>
            </a:pPr>
            <a:r>
              <a:rPr lang="en-US" altLang="zh-CN"/>
              <a:t>//</a:t>
            </a:r>
            <a:r>
              <a:rPr lang="zh-CN" altLang="en-US"/>
              <a:t>接口事件</a:t>
            </a:r>
          </a:p>
          <a:p>
            <a:pPr eaLnBrk="1" hangingPunct="1">
              <a:lnSpc>
                <a:spcPct val="110000"/>
              </a:lnSpc>
            </a:pPr>
            <a:r>
              <a:rPr lang="en-US" altLang="zh-CN"/>
              <a:t>public void itemStateChanged(ItemEvent e)</a:t>
            </a:r>
          </a:p>
          <a:p>
            <a:pPr eaLnBrk="1" hangingPunct="1">
              <a:lnSpc>
                <a:spcPct val="110000"/>
              </a:lnSpc>
            </a:pPr>
            <a:r>
              <a:rPr lang="en-US" altLang="zh-CN"/>
              <a:t>{</a:t>
            </a:r>
          </a:p>
          <a:p>
            <a:pPr eaLnBrk="1" hangingPunct="1">
              <a:lnSpc>
                <a:spcPct val="110000"/>
              </a:lnSpc>
            </a:pPr>
            <a:r>
              <a:rPr lang="en-US" altLang="zh-CN"/>
              <a:t>	Checkbox temp;</a:t>
            </a:r>
          </a:p>
          <a:p>
            <a:pPr eaLnBrk="1" hangingPunct="1">
              <a:lnSpc>
                <a:spcPct val="110000"/>
              </a:lnSpc>
            </a:pPr>
            <a:r>
              <a:rPr lang="en-US" altLang="zh-CN"/>
              <a:t>	Choice temp2;</a:t>
            </a:r>
          </a:p>
          <a:p>
            <a:pPr eaLnBrk="1" hangingPunct="1">
              <a:lnSpc>
                <a:spcPct val="110000"/>
              </a:lnSpc>
            </a:pPr>
            <a:r>
              <a:rPr lang="en-US" altLang="zh-CN"/>
              <a:t>	Font oldF;</a:t>
            </a:r>
          </a:p>
          <a:p>
            <a:pPr eaLnBrk="1" hangingPunct="1">
              <a:lnSpc>
                <a:spcPct val="110000"/>
              </a:lnSpc>
            </a:pPr>
            <a:r>
              <a:rPr lang="en-US" altLang="zh-CN"/>
              <a:t>	//</a:t>
            </a:r>
            <a:r>
              <a:rPr lang="zh-CN" altLang="en-US"/>
              <a:t>复选框</a:t>
            </a:r>
          </a:p>
          <a:p>
            <a:pPr eaLnBrk="1" hangingPunct="1">
              <a:lnSpc>
                <a:spcPct val="110000"/>
              </a:lnSpc>
            </a:pPr>
            <a:r>
              <a:rPr lang="zh-CN" altLang="en-US"/>
              <a:t>	</a:t>
            </a:r>
            <a:r>
              <a:rPr lang="en-US" altLang="zh-CN"/>
              <a:t>if(e.getItemSelectable() instanceof Checkbox)</a:t>
            </a:r>
          </a:p>
          <a:p>
            <a:pPr eaLnBrk="1" hangingPunct="1">
              <a:lnSpc>
                <a:spcPct val="110000"/>
              </a:lnSpc>
            </a:pPr>
            <a:r>
              <a:rPr lang="en-US" altLang="zh-CN"/>
              <a:t>	{</a:t>
            </a:r>
          </a:p>
        </p:txBody>
      </p:sp>
    </p:spTree>
  </p:cSld>
  <p:clrMapOvr>
    <a:masterClrMapping/>
  </p:clrMapOvr>
  <p:transition>
    <p:blinds dir="vert"/>
  </p:transition>
</p:sld>
</file>

<file path=ppt/slides/slide4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1874" name="Text Box 2"/>
          <p:cNvSpPr txBox="1">
            <a:spLocks noChangeArrowheads="1"/>
          </p:cNvSpPr>
          <p:nvPr/>
        </p:nvSpPr>
        <p:spPr bwMode="auto">
          <a:xfrm>
            <a:off x="365125" y="573088"/>
            <a:ext cx="8291513" cy="552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pPr>
            <a:r>
              <a:rPr lang="en-US" altLang="zh-CN"/>
              <a:t>		temp = (Checkbox)(e.getItemSelectable());	</a:t>
            </a:r>
          </a:p>
          <a:p>
            <a:pPr eaLnBrk="1" hangingPunct="1">
              <a:lnSpc>
                <a:spcPct val="135000"/>
              </a:lnSpc>
            </a:pPr>
            <a:r>
              <a:rPr lang="en-US" altLang="zh-CN"/>
              <a:t>		//</a:t>
            </a:r>
            <a:r>
              <a:rPr lang="zh-CN" altLang="en-US"/>
              <a:t>选中为红色，否则为蓝色</a:t>
            </a:r>
          </a:p>
          <a:p>
            <a:pPr eaLnBrk="1" hangingPunct="1">
              <a:lnSpc>
                <a:spcPct val="135000"/>
              </a:lnSpc>
            </a:pPr>
            <a:r>
              <a:rPr lang="zh-CN" altLang="en-US"/>
              <a:t>			</a:t>
            </a:r>
            <a:r>
              <a:rPr lang="en-US" altLang="zh-CN"/>
              <a:t>if(temp.getState())</a:t>
            </a:r>
          </a:p>
          <a:p>
            <a:pPr eaLnBrk="1" hangingPunct="1">
              <a:lnSpc>
                <a:spcPct val="135000"/>
              </a:lnSpc>
            </a:pPr>
            <a:r>
              <a:rPr lang="en-US" altLang="zh-CN"/>
              <a:t>				btnDisp.setBackground(Color.red);</a:t>
            </a:r>
          </a:p>
          <a:p>
            <a:pPr eaLnBrk="1" hangingPunct="1">
              <a:lnSpc>
                <a:spcPct val="135000"/>
              </a:lnSpc>
            </a:pPr>
            <a:r>
              <a:rPr lang="en-US" altLang="zh-CN"/>
              <a:t>			else</a:t>
            </a:r>
          </a:p>
          <a:p>
            <a:pPr eaLnBrk="1" hangingPunct="1">
              <a:lnSpc>
                <a:spcPct val="135000"/>
              </a:lnSpc>
            </a:pPr>
            <a:r>
              <a:rPr lang="en-US" altLang="zh-CN"/>
              <a:t>				btnDisp.setBackground(Color.blue);</a:t>
            </a:r>
          </a:p>
          <a:p>
            <a:pPr eaLnBrk="1" hangingPunct="1">
              <a:lnSpc>
                <a:spcPct val="135000"/>
              </a:lnSpc>
            </a:pPr>
            <a:r>
              <a:rPr lang="en-US" altLang="zh-CN"/>
              <a:t>		}</a:t>
            </a:r>
          </a:p>
          <a:p>
            <a:pPr eaLnBrk="1" hangingPunct="1">
              <a:lnSpc>
                <a:spcPct val="135000"/>
              </a:lnSpc>
            </a:pPr>
            <a:r>
              <a:rPr lang="en-US" altLang="zh-CN"/>
              <a:t>		//</a:t>
            </a:r>
            <a:r>
              <a:rPr lang="zh-CN" altLang="en-US"/>
              <a:t>组合框</a:t>
            </a:r>
          </a:p>
          <a:p>
            <a:pPr eaLnBrk="1" hangingPunct="1">
              <a:lnSpc>
                <a:spcPct val="135000"/>
              </a:lnSpc>
            </a:pPr>
            <a:r>
              <a:rPr lang="zh-CN" altLang="en-US"/>
              <a:t>		</a:t>
            </a:r>
            <a:r>
              <a:rPr lang="en-US" altLang="zh-CN"/>
              <a:t>if(e.getItemSelectable() instanceof Choice)</a:t>
            </a:r>
          </a:p>
          <a:p>
            <a:pPr eaLnBrk="1" hangingPunct="1">
              <a:lnSpc>
                <a:spcPct val="135000"/>
              </a:lnSpc>
            </a:pPr>
            <a:r>
              <a:rPr lang="en-US" altLang="zh-CN"/>
              <a:t>		{</a:t>
            </a:r>
          </a:p>
          <a:p>
            <a:pPr eaLnBrk="1" hangingPunct="1">
              <a:lnSpc>
                <a:spcPct val="135000"/>
              </a:lnSpc>
            </a:pPr>
            <a:r>
              <a:rPr lang="en-US" altLang="zh-CN"/>
              <a:t>			oldF = btnDisp.getFont();</a:t>
            </a:r>
          </a:p>
        </p:txBody>
      </p:sp>
    </p:spTree>
  </p:cSld>
  <p:clrMapOvr>
    <a:masterClrMapping/>
  </p:clrMapOvr>
  <p:transition>
    <p:blinds dir="vert"/>
  </p:transition>
</p:sld>
</file>

<file path=ppt/slides/slide4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2898" name="Text Box 2"/>
          <p:cNvSpPr txBox="1">
            <a:spLocks noChangeArrowheads="1"/>
          </p:cNvSpPr>
          <p:nvPr/>
        </p:nvSpPr>
        <p:spPr bwMode="auto">
          <a:xfrm>
            <a:off x="533400" y="784225"/>
            <a:ext cx="86106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temp2 = (Choice)(e.getItemSelectable());</a:t>
            </a:r>
          </a:p>
          <a:p>
            <a:pPr eaLnBrk="1" hangingPunct="1">
              <a:lnSpc>
                <a:spcPct val="150000"/>
              </a:lnSpc>
            </a:pPr>
            <a:r>
              <a:rPr lang="en-US" altLang="zh-CN"/>
              <a:t>	String s = temp2.getSelectedItem();</a:t>
            </a:r>
          </a:p>
          <a:p>
            <a:pPr eaLnBrk="1" hangingPunct="1">
              <a:lnSpc>
                <a:spcPct val="150000"/>
              </a:lnSpc>
            </a:pPr>
            <a:r>
              <a:rPr lang="en-US" altLang="zh-CN"/>
              <a:t>	//</a:t>
            </a:r>
            <a:r>
              <a:rPr lang="zh-CN" altLang="en-US"/>
              <a:t>设置字体</a:t>
            </a:r>
          </a:p>
          <a:p>
            <a:pPr eaLnBrk="1" hangingPunct="1">
              <a:lnSpc>
                <a:spcPct val="150000"/>
              </a:lnSpc>
            </a:pPr>
            <a:r>
              <a:rPr lang="zh-CN" altLang="en-US"/>
              <a:t>	</a:t>
            </a:r>
            <a:r>
              <a:rPr lang="en-US" altLang="zh-CN"/>
              <a:t>btnDisp.setFont(new Font(oldF.getName(),oldF.getStyle(),Integer.parseInt(s)));</a:t>
            </a:r>
          </a:p>
          <a:p>
            <a:pPr eaLnBrk="1" hangingPunct="1">
              <a:lnSpc>
                <a:spcPct val="150000"/>
              </a:lnSpc>
            </a:pPr>
            <a:r>
              <a:rPr lang="en-US" altLang="zh-CN"/>
              <a:t>	}</a:t>
            </a:r>
          </a:p>
          <a:p>
            <a:pPr eaLnBrk="1" hangingPunct="1">
              <a:lnSpc>
                <a:spcPct val="150000"/>
              </a:lnSpc>
            </a:pPr>
            <a:r>
              <a:rPr lang="en-US" altLang="zh-CN"/>
              <a:t>       }</a:t>
            </a:r>
          </a:p>
          <a:p>
            <a:pPr eaLnBrk="1" hangingPunct="1">
              <a:lnSpc>
                <a:spcPct val="150000"/>
              </a:lnSpc>
            </a:pPr>
            <a:r>
              <a:rPr lang="en-US" altLang="zh-CN"/>
              <a:t>}</a:t>
            </a:r>
          </a:p>
        </p:txBody>
      </p:sp>
    </p:spTree>
  </p:cSld>
  <p:clrMapOvr>
    <a:masterClrMapping/>
  </p:clrMapOvr>
  <p:transition>
    <p:blinds dir="vert"/>
  </p:transition>
</p:sld>
</file>

<file path=ppt/slides/slide4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211" name="Text Box 2"/>
          <p:cNvSpPr txBox="1">
            <a:spLocks noChangeArrowheads="1"/>
          </p:cNvSpPr>
          <p:nvPr/>
        </p:nvSpPr>
        <p:spPr bwMode="auto">
          <a:xfrm>
            <a:off x="381000" y="609600"/>
            <a:ext cx="8534400"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zh-CN" altLang="en-US"/>
              <a:t>当选中红色复选框和组合框中的字号为</a:t>
            </a:r>
            <a:r>
              <a:rPr lang="en-US" altLang="zh-CN"/>
              <a:t>14</a:t>
            </a:r>
            <a:r>
              <a:rPr lang="zh-CN" altLang="en-US"/>
              <a:t>时，显示界面如图</a:t>
            </a:r>
            <a:r>
              <a:rPr lang="en-US" altLang="zh-CN"/>
              <a:t>7.8</a:t>
            </a:r>
            <a:r>
              <a:rPr lang="zh-CN" altLang="en-US"/>
              <a:t>所示；当未选中红色复选框和选中组合框中的字号为</a:t>
            </a:r>
            <a:r>
              <a:rPr lang="en-US" altLang="zh-CN"/>
              <a:t>10</a:t>
            </a:r>
            <a:r>
              <a:rPr lang="zh-CN" altLang="en-US"/>
              <a:t>时，显示界面如图</a:t>
            </a:r>
            <a:r>
              <a:rPr lang="en-US" altLang="zh-CN"/>
              <a:t>7.9</a:t>
            </a:r>
            <a:r>
              <a:rPr lang="zh-CN" altLang="en-US"/>
              <a:t>所示。</a:t>
            </a:r>
          </a:p>
        </p:txBody>
      </p:sp>
      <p:sp>
        <p:nvSpPr>
          <p:cNvPr id="94212" name="Rectangle 3"/>
          <p:cNvSpPr>
            <a:spLocks noChangeArrowheads="1"/>
          </p:cNvSpPr>
          <p:nvPr/>
        </p:nvSpPr>
        <p:spPr bwMode="auto">
          <a:xfrm>
            <a:off x="2206625" y="5943600"/>
            <a:ext cx="4730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7.8  </a:t>
            </a:r>
            <a:r>
              <a:rPr lang="zh-CN" altLang="en-US"/>
              <a:t>选中红色和字号为</a:t>
            </a:r>
            <a:r>
              <a:rPr lang="en-US" altLang="zh-CN"/>
              <a:t>14</a:t>
            </a:r>
            <a:r>
              <a:rPr lang="zh-CN" altLang="en-US"/>
              <a:t>的界面 </a:t>
            </a:r>
          </a:p>
        </p:txBody>
      </p:sp>
      <p:graphicFrame>
        <p:nvGraphicFramePr>
          <p:cNvPr id="94210" name="Object 4"/>
          <p:cNvGraphicFramePr>
            <a:graphicFrameLocks noChangeAspect="1"/>
          </p:cNvGraphicFramePr>
          <p:nvPr/>
        </p:nvGraphicFramePr>
        <p:xfrm>
          <a:off x="2400300" y="2133600"/>
          <a:ext cx="4343400" cy="3800475"/>
        </p:xfrm>
        <a:graphic>
          <a:graphicData uri="http://schemas.openxmlformats.org/presentationml/2006/ole">
            <mc:AlternateContent xmlns:mc="http://schemas.openxmlformats.org/markup-compatibility/2006">
              <mc:Choice xmlns:v="urn:schemas-microsoft-com:vml" Requires="v">
                <p:oleObj spid="_x0000_s94213" name="Bitmap Image" r:id="rId3" imgW="2263336" imgH="1980952" progId="Paint.Picture">
                  <p:embed/>
                </p:oleObj>
              </mc:Choice>
              <mc:Fallback>
                <p:oleObj name="Bitmap Image" r:id="rId3" imgW="2263336" imgH="1980952"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300" y="2133600"/>
                        <a:ext cx="4343400" cy="3800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blinds dir="vert"/>
  </p:transition>
</p:sld>
</file>

<file path=ppt/slides/slide4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235" name="Rectangle 2"/>
          <p:cNvSpPr>
            <a:spLocks noChangeArrowheads="1"/>
          </p:cNvSpPr>
          <p:nvPr/>
        </p:nvSpPr>
        <p:spPr bwMode="auto">
          <a:xfrm>
            <a:off x="2092325" y="5638800"/>
            <a:ext cx="4959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7.9  </a:t>
            </a:r>
            <a:r>
              <a:rPr lang="zh-CN" altLang="en-US"/>
              <a:t>未选中红色和字号为</a:t>
            </a:r>
            <a:r>
              <a:rPr lang="en-US" altLang="zh-CN"/>
              <a:t>10</a:t>
            </a:r>
            <a:r>
              <a:rPr lang="zh-CN" altLang="en-US"/>
              <a:t>的界面</a:t>
            </a:r>
          </a:p>
        </p:txBody>
      </p:sp>
      <p:graphicFrame>
        <p:nvGraphicFramePr>
          <p:cNvPr id="95234" name="Object 3"/>
          <p:cNvGraphicFramePr>
            <a:graphicFrameLocks noChangeAspect="1"/>
          </p:cNvGraphicFramePr>
          <p:nvPr/>
        </p:nvGraphicFramePr>
        <p:xfrm>
          <a:off x="1905000" y="838200"/>
          <a:ext cx="5334000" cy="4665663"/>
        </p:xfrm>
        <a:graphic>
          <a:graphicData uri="http://schemas.openxmlformats.org/presentationml/2006/ole">
            <mc:AlternateContent xmlns:mc="http://schemas.openxmlformats.org/markup-compatibility/2006">
              <mc:Choice xmlns:v="urn:schemas-microsoft-com:vml" Requires="v">
                <p:oleObj spid="_x0000_s95236" name="Bitmap Image" r:id="rId3" imgW="2255238" imgH="1973333" progId="Paint.Picture">
                  <p:embed/>
                </p:oleObj>
              </mc:Choice>
              <mc:Fallback>
                <p:oleObj name="Bitmap Image" r:id="rId3" imgW="2255238" imgH="1973333"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838200"/>
                        <a:ext cx="5334000" cy="4665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blinds dir="vert"/>
  </p:transition>
</p:sld>
</file>

<file path=ppt/slides/slide4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22" name="Text Box 2"/>
          <p:cNvSpPr txBox="1">
            <a:spLocks noChangeArrowheads="1"/>
          </p:cNvSpPr>
          <p:nvPr/>
        </p:nvSpPr>
        <p:spPr bwMode="auto">
          <a:xfrm>
            <a:off x="381000" y="609600"/>
            <a:ext cx="85344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7.2.4  </a:t>
            </a:r>
            <a:r>
              <a:rPr lang="zh-CN" altLang="en-US" b="1"/>
              <a:t>调整事件</a:t>
            </a:r>
            <a:r>
              <a:rPr lang="en-US" altLang="zh-CN" b="1"/>
              <a:t>(AdjustmentEvent)</a:t>
            </a:r>
          </a:p>
          <a:p>
            <a:pPr eaLnBrk="1" hangingPunct="1">
              <a:lnSpc>
                <a:spcPct val="150000"/>
              </a:lnSpc>
              <a:spcBef>
                <a:spcPct val="50000"/>
              </a:spcBef>
            </a:pPr>
            <a:r>
              <a:rPr lang="en-US" altLang="zh-CN"/>
              <a:t>        </a:t>
            </a:r>
            <a:r>
              <a:rPr lang="zh-CN" altLang="en-US"/>
              <a:t>调整事件包含一个事件，即</a:t>
            </a:r>
            <a:r>
              <a:rPr lang="en-US" altLang="zh-CN"/>
              <a:t>ADJUSTMENT_VALUE_CHANGED</a:t>
            </a:r>
            <a:r>
              <a:rPr lang="zh-CN" altLang="en-US"/>
              <a:t>事件，当操纵滚动条改变其滑块位置时引发动作。</a:t>
            </a:r>
            <a:r>
              <a:rPr lang="en-US" altLang="zh-CN"/>
              <a:t>AjustEvent</a:t>
            </a:r>
            <a:r>
              <a:rPr lang="zh-CN" altLang="en-US"/>
              <a:t>的方法如下：</a:t>
            </a:r>
          </a:p>
          <a:p>
            <a:pPr lvl="1" eaLnBrk="1" hangingPunct="1">
              <a:lnSpc>
                <a:spcPct val="150000"/>
              </a:lnSpc>
              <a:spcBef>
                <a:spcPct val="50000"/>
              </a:spcBef>
            </a:pPr>
            <a:r>
              <a:rPr lang="zh-CN" altLang="en-US"/>
              <a:t>  </a:t>
            </a:r>
            <a:r>
              <a:rPr lang="en-US" altLang="zh-CN"/>
              <a:t>public Adjustable getAdjustable() </a:t>
            </a:r>
          </a:p>
          <a:p>
            <a:pPr lvl="1" eaLnBrk="1" hangingPunct="1">
              <a:lnSpc>
                <a:spcPct val="150000"/>
              </a:lnSpc>
              <a:spcBef>
                <a:spcPct val="50000"/>
              </a:spcBef>
            </a:pPr>
            <a:r>
              <a:rPr lang="en-US" altLang="zh-CN"/>
              <a:t>  </a:t>
            </a:r>
            <a:r>
              <a:rPr lang="zh-CN" altLang="en-US"/>
              <a:t>返回引发事件的对象。</a:t>
            </a:r>
          </a:p>
          <a:p>
            <a:pPr lvl="1" eaLnBrk="1" hangingPunct="1">
              <a:lnSpc>
                <a:spcPct val="150000"/>
              </a:lnSpc>
              <a:spcBef>
                <a:spcPct val="50000"/>
              </a:spcBef>
            </a:pPr>
            <a:r>
              <a:rPr lang="zh-CN" altLang="en-US"/>
              <a:t>  </a:t>
            </a:r>
            <a:r>
              <a:rPr lang="en-US" altLang="zh-CN"/>
              <a:t>public int getValue() </a:t>
            </a:r>
          </a:p>
          <a:p>
            <a:pPr lvl="1" eaLnBrk="1" hangingPunct="1">
              <a:lnSpc>
                <a:spcPct val="150000"/>
              </a:lnSpc>
              <a:spcBef>
                <a:spcPct val="50000"/>
              </a:spcBef>
            </a:pPr>
            <a:r>
              <a:rPr lang="en-US" altLang="zh-CN"/>
              <a:t>  </a:t>
            </a:r>
            <a:r>
              <a:rPr lang="zh-CN" altLang="en-US"/>
              <a:t>返回调整事件中的当前值。</a:t>
            </a:r>
          </a:p>
        </p:txBody>
      </p:sp>
    </p:spTree>
  </p:cSld>
  <p:clrMapOvr>
    <a:masterClrMapping/>
  </p:clrMapOvr>
  <p:transition>
    <p:blinds dir="vert"/>
  </p:transition>
</p:sld>
</file>

<file path=ppt/slides/slide4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4946" name="Text Box 2"/>
          <p:cNvSpPr txBox="1">
            <a:spLocks noChangeArrowheads="1"/>
          </p:cNvSpPr>
          <p:nvPr/>
        </p:nvSpPr>
        <p:spPr bwMode="auto">
          <a:xfrm>
            <a:off x="457200" y="814388"/>
            <a:ext cx="8458200" cy="429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public void addAdjustmentListener(AdjustmentListener l) </a:t>
            </a:r>
          </a:p>
          <a:p>
            <a:pPr eaLnBrk="1" hangingPunct="1">
              <a:lnSpc>
                <a:spcPct val="150000"/>
              </a:lnSpc>
              <a:spcBef>
                <a:spcPct val="50000"/>
              </a:spcBef>
            </a:pPr>
            <a:r>
              <a:rPr lang="zh-CN" altLang="en-US"/>
              <a:t>添加调整监听者来接收来自对象的</a:t>
            </a:r>
            <a:r>
              <a:rPr lang="en-US" altLang="zh-CN"/>
              <a:t>AdjustmentEvent</a:t>
            </a:r>
            <a:r>
              <a:rPr lang="zh-CN" altLang="en-US"/>
              <a:t>实例。</a:t>
            </a:r>
          </a:p>
          <a:p>
            <a:pPr eaLnBrk="1" hangingPunct="1">
              <a:lnSpc>
                <a:spcPct val="150000"/>
              </a:lnSpc>
              <a:spcBef>
                <a:spcPct val="50000"/>
              </a:spcBef>
            </a:pPr>
            <a:r>
              <a:rPr lang="en-US" altLang="zh-CN"/>
              <a:t>public interface AdjustmentListener extends EventListener</a:t>
            </a:r>
          </a:p>
          <a:p>
            <a:pPr eaLnBrk="1" hangingPunct="1">
              <a:lnSpc>
                <a:spcPct val="150000"/>
              </a:lnSpc>
              <a:spcBef>
                <a:spcPct val="50000"/>
              </a:spcBef>
            </a:pPr>
            <a:r>
              <a:rPr lang="zh-CN" altLang="en-US"/>
              <a:t>接收调整事件的监听接口，有一个方法：</a:t>
            </a:r>
          </a:p>
          <a:p>
            <a:pPr eaLnBrk="1" hangingPunct="1">
              <a:lnSpc>
                <a:spcPct val="150000"/>
              </a:lnSpc>
              <a:spcBef>
                <a:spcPct val="50000"/>
              </a:spcBef>
            </a:pPr>
            <a:r>
              <a:rPr lang="en-US" altLang="zh-CN"/>
              <a:t>public void adjustmentValueChanged(AdjustmentEvent e)  </a:t>
            </a:r>
          </a:p>
          <a:p>
            <a:pPr eaLnBrk="1" hangingPunct="1">
              <a:lnSpc>
                <a:spcPct val="150000"/>
              </a:lnSpc>
              <a:spcBef>
                <a:spcPct val="50000"/>
              </a:spcBef>
            </a:pPr>
            <a:r>
              <a:rPr lang="zh-CN" altLang="en-US"/>
              <a:t>可在调整改变时调用这个值。</a:t>
            </a:r>
          </a:p>
        </p:txBody>
      </p:sp>
    </p:spTree>
  </p:cSld>
  <p:clrMapOvr>
    <a:masterClrMapping/>
  </p:clrMapOvr>
  <p:transition>
    <p:blinds dir="vert"/>
  </p:transition>
</p:sld>
</file>

<file path=ppt/slides/slide4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5970" name="Text Box 2"/>
          <p:cNvSpPr txBox="1">
            <a:spLocks noChangeArrowheads="1"/>
          </p:cNvSpPr>
          <p:nvPr/>
        </p:nvSpPr>
        <p:spPr bwMode="auto">
          <a:xfrm>
            <a:off x="457200" y="609600"/>
            <a:ext cx="845820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pPr>
            <a:r>
              <a:rPr lang="en-US" altLang="zh-CN"/>
              <a:t>      【</a:t>
            </a:r>
            <a:r>
              <a:rPr lang="zh-CN" altLang="en-US"/>
              <a:t>例</a:t>
            </a:r>
            <a:r>
              <a:rPr lang="en-US" altLang="zh-CN"/>
              <a:t>7.5】</a:t>
            </a:r>
            <a:r>
              <a:rPr lang="zh-CN" altLang="en-US"/>
              <a:t>测试调整事件。设置一个水平滚动条，取值为</a:t>
            </a:r>
            <a:r>
              <a:rPr lang="en-US" altLang="zh-CN"/>
              <a:t>1</a:t>
            </a:r>
            <a:r>
              <a:rPr lang="zh-CN" altLang="en-US"/>
              <a:t>～</a:t>
            </a:r>
            <a:r>
              <a:rPr lang="en-US" altLang="zh-CN"/>
              <a:t>36</a:t>
            </a:r>
            <a:r>
              <a:rPr lang="zh-CN" altLang="en-US"/>
              <a:t>，随着滑块的变化，滚动条的值将显示在文本区域中，并且字体大小也会跟随变化。源程序代码如下：</a:t>
            </a:r>
          </a:p>
          <a:p>
            <a:pPr lvl="1" eaLnBrk="1" hangingPunct="1">
              <a:lnSpc>
                <a:spcPct val="110000"/>
              </a:lnSpc>
              <a:spcBef>
                <a:spcPct val="50000"/>
              </a:spcBef>
            </a:pPr>
            <a:r>
              <a:rPr lang="en-US" altLang="zh-CN"/>
              <a:t>//</a:t>
            </a:r>
            <a:r>
              <a:rPr lang="zh-CN" altLang="en-US"/>
              <a:t>程序文件名</a:t>
            </a:r>
            <a:r>
              <a:rPr lang="en-US" altLang="zh-CN"/>
              <a:t>UseAdjustmentEvent.java</a:t>
            </a:r>
          </a:p>
          <a:p>
            <a:pPr lvl="1" eaLnBrk="1" hangingPunct="1">
              <a:lnSpc>
                <a:spcPct val="110000"/>
              </a:lnSpc>
              <a:spcBef>
                <a:spcPct val="50000"/>
              </a:spcBef>
            </a:pPr>
            <a:r>
              <a:rPr lang="en-US" altLang="zh-CN"/>
              <a:t>import java.awt.*;</a:t>
            </a:r>
          </a:p>
          <a:p>
            <a:pPr lvl="1" eaLnBrk="1" hangingPunct="1">
              <a:lnSpc>
                <a:spcPct val="110000"/>
              </a:lnSpc>
              <a:spcBef>
                <a:spcPct val="50000"/>
              </a:spcBef>
            </a:pPr>
            <a:r>
              <a:rPr lang="en-US" altLang="zh-CN"/>
              <a:t>import java.awt.event.*;</a:t>
            </a:r>
          </a:p>
          <a:p>
            <a:pPr lvl="1" eaLnBrk="1" hangingPunct="1">
              <a:lnSpc>
                <a:spcPct val="110000"/>
              </a:lnSpc>
              <a:spcBef>
                <a:spcPct val="50000"/>
              </a:spcBef>
            </a:pPr>
            <a:r>
              <a:rPr lang="en-US" altLang="zh-CN"/>
              <a:t>import java.applet.*;</a:t>
            </a:r>
          </a:p>
          <a:p>
            <a:pPr lvl="1" eaLnBrk="1" hangingPunct="1">
              <a:lnSpc>
                <a:spcPct val="110000"/>
              </a:lnSpc>
              <a:spcBef>
                <a:spcPct val="50000"/>
              </a:spcBef>
            </a:pPr>
            <a:r>
              <a:rPr lang="en-US" altLang="zh-CN"/>
              <a:t>import java.applet.Applet;</a:t>
            </a:r>
          </a:p>
          <a:p>
            <a:pPr lvl="1" eaLnBrk="1" hangingPunct="1">
              <a:lnSpc>
                <a:spcPct val="110000"/>
              </a:lnSpc>
              <a:spcBef>
                <a:spcPct val="50000"/>
              </a:spcBef>
            </a:pPr>
            <a:r>
              <a:rPr lang="en-US" altLang="zh-CN"/>
              <a:t>public class UseAdjustmentEvent extends Applet implements AdjustmentListener</a:t>
            </a:r>
          </a:p>
          <a:p>
            <a:pPr lvl="1" eaLnBrk="1" hangingPunct="1">
              <a:lnSpc>
                <a:spcPct val="110000"/>
              </a:lnSpc>
              <a:spcBef>
                <a:spcPct val="50000"/>
              </a:spcBef>
            </a:pPr>
            <a:r>
              <a:rPr lang="en-US" altLang="zh-CN"/>
              <a:t>{</a:t>
            </a:r>
          </a:p>
        </p:txBody>
      </p:sp>
    </p:spTree>
  </p:cSld>
  <p:clrMapOvr>
    <a:masterClrMapping/>
  </p:clrMapOvr>
  <p:transition>
    <p:blinds dir="vert"/>
  </p:transition>
</p:sld>
</file>

<file path=ppt/slides/slide4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6994" name="Text Box 2"/>
          <p:cNvSpPr txBox="1">
            <a:spLocks noChangeArrowheads="1"/>
          </p:cNvSpPr>
          <p:nvPr/>
        </p:nvSpPr>
        <p:spPr bwMode="auto">
          <a:xfrm>
            <a:off x="228600" y="536575"/>
            <a:ext cx="889635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a:t>	Scrollbar s;</a:t>
            </a:r>
          </a:p>
          <a:p>
            <a:pPr eaLnBrk="1" hangingPunct="1">
              <a:lnSpc>
                <a:spcPct val="130000"/>
              </a:lnSpc>
            </a:pPr>
            <a:r>
              <a:rPr lang="en-US" altLang="zh-CN"/>
              <a:t>	TextArea txtValue;</a:t>
            </a:r>
          </a:p>
          <a:p>
            <a:pPr eaLnBrk="1" hangingPunct="1">
              <a:lnSpc>
                <a:spcPct val="130000"/>
              </a:lnSpc>
            </a:pPr>
            <a:r>
              <a:rPr lang="en-US" altLang="zh-CN"/>
              <a:t>	Panel p;</a:t>
            </a:r>
          </a:p>
          <a:p>
            <a:pPr eaLnBrk="1" hangingPunct="1">
              <a:lnSpc>
                <a:spcPct val="130000"/>
              </a:lnSpc>
            </a:pPr>
            <a:r>
              <a:rPr lang="en-US" altLang="zh-CN"/>
              <a:t>	public void init()</a:t>
            </a:r>
          </a:p>
          <a:p>
            <a:pPr eaLnBrk="1" hangingPunct="1">
              <a:lnSpc>
                <a:spcPct val="130000"/>
              </a:lnSpc>
            </a:pPr>
            <a:r>
              <a:rPr lang="en-US" altLang="zh-CN"/>
              <a:t>	{</a:t>
            </a:r>
          </a:p>
          <a:p>
            <a:pPr eaLnBrk="1" hangingPunct="1">
              <a:lnSpc>
                <a:spcPct val="130000"/>
              </a:lnSpc>
            </a:pPr>
            <a:r>
              <a:rPr lang="en-US" altLang="zh-CN"/>
              <a:t>		 s = new Scrollbar(Scrollbar.HORIZONTAL,0,1,10,36);</a:t>
            </a:r>
          </a:p>
          <a:p>
            <a:pPr eaLnBrk="1" hangingPunct="1">
              <a:lnSpc>
                <a:spcPct val="130000"/>
              </a:lnSpc>
            </a:pPr>
            <a:r>
              <a:rPr lang="en-US" altLang="zh-CN"/>
              <a:t>		 //</a:t>
            </a:r>
            <a:r>
              <a:rPr lang="zh-CN" altLang="en-US"/>
              <a:t>添加监听者</a:t>
            </a:r>
          </a:p>
          <a:p>
            <a:pPr eaLnBrk="1" hangingPunct="1">
              <a:lnSpc>
                <a:spcPct val="130000"/>
              </a:lnSpc>
            </a:pPr>
            <a:r>
              <a:rPr lang="zh-CN" altLang="en-US"/>
              <a:t>		 </a:t>
            </a:r>
            <a:r>
              <a:rPr lang="en-US" altLang="zh-CN"/>
              <a:t>s.addAdjustmentListener(this);</a:t>
            </a:r>
          </a:p>
          <a:p>
            <a:pPr eaLnBrk="1" hangingPunct="1">
              <a:lnSpc>
                <a:spcPct val="130000"/>
              </a:lnSpc>
            </a:pPr>
            <a:r>
              <a:rPr lang="en-US" altLang="zh-CN"/>
              <a:t>		 txtValue = new TextArea(5,25);</a:t>
            </a:r>
          </a:p>
          <a:p>
            <a:pPr eaLnBrk="1" hangingPunct="1">
              <a:lnSpc>
                <a:spcPct val="130000"/>
              </a:lnSpc>
            </a:pPr>
            <a:r>
              <a:rPr lang="en-US" altLang="zh-CN"/>
              <a:t>		 //</a:t>
            </a:r>
            <a:r>
              <a:rPr lang="zh-CN" altLang="en-US"/>
              <a:t>界面布局</a:t>
            </a:r>
          </a:p>
          <a:p>
            <a:pPr eaLnBrk="1" hangingPunct="1">
              <a:lnSpc>
                <a:spcPct val="130000"/>
              </a:lnSpc>
            </a:pPr>
            <a:r>
              <a:rPr lang="zh-CN" altLang="en-US"/>
              <a:t>		 </a:t>
            </a:r>
            <a:r>
              <a:rPr lang="en-US" altLang="zh-CN"/>
              <a:t>p = new Panel(new BorderLayout());</a:t>
            </a:r>
          </a:p>
          <a:p>
            <a:pPr eaLnBrk="1" hangingPunct="1">
              <a:lnSpc>
                <a:spcPct val="130000"/>
              </a:lnSpc>
            </a:pPr>
            <a:r>
              <a:rPr lang="en-US" altLang="zh-CN"/>
              <a:t>		 p.add(s,BorderLayout.NORTH);</a:t>
            </a:r>
          </a:p>
        </p:txBody>
      </p:sp>
    </p:spTree>
  </p:cSld>
  <p:clrMapOvr>
    <a:masterClrMapping/>
  </p:clrMapOvr>
  <p:transition>
    <p:blinds dir="vert"/>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6370" name="Text Box 4"/>
          <p:cNvSpPr txBox="1">
            <a:spLocks noChangeArrowheads="1"/>
          </p:cNvSpPr>
          <p:nvPr/>
        </p:nvSpPr>
        <p:spPr bwMode="auto">
          <a:xfrm>
            <a:off x="2459038" y="868363"/>
            <a:ext cx="42243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1.2  Java </a:t>
            </a:r>
            <a:r>
              <a:rPr lang="zh-CN" altLang="en-US" sz="3200" b="1"/>
              <a:t>语 言 的 特 点</a:t>
            </a:r>
          </a:p>
        </p:txBody>
      </p:sp>
      <p:sp>
        <p:nvSpPr>
          <p:cNvPr id="186371" name="Text Box 5"/>
          <p:cNvSpPr txBox="1">
            <a:spLocks noChangeArrowheads="1"/>
          </p:cNvSpPr>
          <p:nvPr/>
        </p:nvSpPr>
        <p:spPr bwMode="auto">
          <a:xfrm>
            <a:off x="228600" y="1682750"/>
            <a:ext cx="86868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        1. </a:t>
            </a:r>
            <a:r>
              <a:rPr lang="zh-CN" altLang="en-US" b="1"/>
              <a:t>跨平台性</a:t>
            </a:r>
          </a:p>
          <a:p>
            <a:pPr eaLnBrk="1" hangingPunct="1">
              <a:lnSpc>
                <a:spcPct val="150000"/>
              </a:lnSpc>
              <a:spcBef>
                <a:spcPct val="50000"/>
              </a:spcBef>
            </a:pPr>
            <a:r>
              <a:rPr lang="zh-CN" altLang="en-US"/>
              <a:t>        所谓的跨平台性，是指软件可以不受计算机硬件和操作系统的约束而在任意计算机环境下正常运行。这是软件发展的趋势和编程人员追求的目标。之所以这样说，是因为计算机硬件的种类繁多，操作系统也各不相同，不同的用户和公司有自己不同的计算机环境偏好，而软件为了能在这些不同的环境里正常运行，就需要独立于这些平台。</a:t>
            </a:r>
          </a:p>
        </p:txBody>
      </p:sp>
    </p:spTree>
  </p:cSld>
  <p:clrMapOvr>
    <a:masterClrMapping/>
  </p:clrMapOvr>
  <p:transition>
    <p:blinds/>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3" name="Text Box 2"/>
          <p:cNvSpPr txBox="1">
            <a:spLocks noChangeArrowheads="1"/>
          </p:cNvSpPr>
          <p:nvPr/>
        </p:nvSpPr>
        <p:spPr bwMode="auto">
          <a:xfrm>
            <a:off x="2990850" y="1143000"/>
            <a:ext cx="3162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表</a:t>
            </a:r>
            <a:r>
              <a:rPr lang="en-US" altLang="zh-CN" b="1"/>
              <a:t>2.2  Java</a:t>
            </a:r>
            <a:r>
              <a:rPr lang="zh-CN" altLang="en-US" b="1"/>
              <a:t>的数据类型</a:t>
            </a:r>
          </a:p>
        </p:txBody>
      </p:sp>
      <p:graphicFrame>
        <p:nvGraphicFramePr>
          <p:cNvPr id="15362" name="Object 3"/>
          <p:cNvGraphicFramePr>
            <a:graphicFrameLocks noChangeAspect="1"/>
          </p:cNvGraphicFramePr>
          <p:nvPr/>
        </p:nvGraphicFramePr>
        <p:xfrm>
          <a:off x="0" y="2133600"/>
          <a:ext cx="9144000" cy="3460750"/>
        </p:xfrm>
        <a:graphic>
          <a:graphicData uri="http://schemas.openxmlformats.org/presentationml/2006/ole">
            <mc:AlternateContent xmlns:mc="http://schemas.openxmlformats.org/markup-compatibility/2006">
              <mc:Choice xmlns:v="urn:schemas-microsoft-com:vml" Requires="v">
                <p:oleObj spid="_x0000_s15364" name="Document" r:id="rId3" imgW="5419800" imgH="2050560" progId="Word.Document.8">
                  <p:embed/>
                </p:oleObj>
              </mc:Choice>
              <mc:Fallback>
                <p:oleObj name="Document" r:id="rId3" imgW="5419800" imgH="2050560"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33600"/>
                        <a:ext cx="9144000" cy="346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zoom dir="in"/>
  </p:transition>
</p:sld>
</file>

<file path=ppt/slides/slide5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8018" name="Text Box 2"/>
          <p:cNvSpPr txBox="1">
            <a:spLocks noChangeArrowheads="1"/>
          </p:cNvSpPr>
          <p:nvPr/>
        </p:nvSpPr>
        <p:spPr bwMode="auto">
          <a:xfrm>
            <a:off x="822325" y="606425"/>
            <a:ext cx="8242300" cy="556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pPr>
            <a:r>
              <a:rPr lang="en-US" altLang="zh-CN"/>
              <a:t>	 p.add(txtValue,BorderLayout.SOUTH);</a:t>
            </a:r>
          </a:p>
          <a:p>
            <a:pPr eaLnBrk="1" hangingPunct="1">
              <a:lnSpc>
                <a:spcPct val="115000"/>
              </a:lnSpc>
            </a:pPr>
            <a:r>
              <a:rPr lang="en-US" altLang="zh-CN"/>
              <a:t>	 add(p);</a:t>
            </a:r>
          </a:p>
          <a:p>
            <a:pPr eaLnBrk="1" hangingPunct="1">
              <a:lnSpc>
                <a:spcPct val="115000"/>
              </a:lnSpc>
            </a:pPr>
            <a:r>
              <a:rPr lang="en-US" altLang="zh-CN"/>
              <a:t>}</a:t>
            </a:r>
          </a:p>
          <a:p>
            <a:pPr eaLnBrk="1" hangingPunct="1">
              <a:lnSpc>
                <a:spcPct val="115000"/>
              </a:lnSpc>
            </a:pPr>
            <a:r>
              <a:rPr lang="en-US" altLang="zh-CN"/>
              <a:t>public void start()</a:t>
            </a:r>
          </a:p>
          <a:p>
            <a:pPr eaLnBrk="1" hangingPunct="1">
              <a:lnSpc>
                <a:spcPct val="115000"/>
              </a:lnSpc>
            </a:pPr>
            <a:r>
              <a:rPr lang="en-US" altLang="zh-CN"/>
              <a:t>{</a:t>
            </a:r>
          </a:p>
          <a:p>
            <a:pPr eaLnBrk="1" hangingPunct="1">
              <a:lnSpc>
                <a:spcPct val="115000"/>
              </a:lnSpc>
            </a:pPr>
            <a:r>
              <a:rPr lang="en-US" altLang="zh-CN"/>
              <a:t>}</a:t>
            </a:r>
          </a:p>
          <a:p>
            <a:pPr eaLnBrk="1" hangingPunct="1">
              <a:lnSpc>
                <a:spcPct val="115000"/>
              </a:lnSpc>
            </a:pPr>
            <a:r>
              <a:rPr lang="en-US" altLang="zh-CN"/>
              <a:t>	public void adjustmentValueChanged(AdjustmentEvent e)</a:t>
            </a:r>
          </a:p>
          <a:p>
            <a:pPr eaLnBrk="1" hangingPunct="1">
              <a:lnSpc>
                <a:spcPct val="115000"/>
              </a:lnSpc>
            </a:pPr>
            <a:r>
              <a:rPr lang="en-US" altLang="zh-CN"/>
              <a:t>	{</a:t>
            </a:r>
          </a:p>
          <a:p>
            <a:pPr eaLnBrk="1" hangingPunct="1">
              <a:lnSpc>
                <a:spcPct val="115000"/>
              </a:lnSpc>
            </a:pPr>
            <a:r>
              <a:rPr lang="en-US" altLang="zh-CN"/>
              <a:t>		int value;</a:t>
            </a:r>
          </a:p>
          <a:p>
            <a:pPr eaLnBrk="1" hangingPunct="1">
              <a:lnSpc>
                <a:spcPct val="115000"/>
              </a:lnSpc>
            </a:pPr>
            <a:r>
              <a:rPr lang="en-US" altLang="zh-CN"/>
              <a:t>		Font oldF;</a:t>
            </a:r>
          </a:p>
          <a:p>
            <a:pPr eaLnBrk="1" hangingPunct="1">
              <a:lnSpc>
                <a:spcPct val="115000"/>
              </a:lnSpc>
            </a:pPr>
            <a:r>
              <a:rPr lang="en-US" altLang="zh-CN"/>
              <a:t>		if(e.getAdjustable() == s)</a:t>
            </a:r>
          </a:p>
          <a:p>
            <a:pPr eaLnBrk="1" hangingPunct="1">
              <a:lnSpc>
                <a:spcPct val="115000"/>
              </a:lnSpc>
            </a:pPr>
            <a:r>
              <a:rPr lang="en-US" altLang="zh-CN"/>
              <a:t>		{ </a:t>
            </a:r>
          </a:p>
          <a:p>
            <a:pPr eaLnBrk="1" hangingPunct="1">
              <a:lnSpc>
                <a:spcPct val="115000"/>
              </a:lnSpc>
            </a:pPr>
            <a:r>
              <a:rPr lang="en-US" altLang="zh-CN"/>
              <a:t>			//</a:t>
            </a:r>
            <a:r>
              <a:rPr lang="zh-CN" altLang="en-US"/>
              <a:t>得到滚动条的值</a:t>
            </a:r>
          </a:p>
        </p:txBody>
      </p:sp>
    </p:spTree>
  </p:cSld>
  <p:clrMapOvr>
    <a:masterClrMapping/>
  </p:clrMapOvr>
  <p:transition>
    <p:blinds dir="vert"/>
  </p:transition>
</p:sld>
</file>

<file path=ppt/slides/slide5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9042" name="Text Box 2"/>
          <p:cNvSpPr txBox="1">
            <a:spLocks noChangeArrowheads="1"/>
          </p:cNvSpPr>
          <p:nvPr/>
        </p:nvSpPr>
        <p:spPr bwMode="auto">
          <a:xfrm>
            <a:off x="0" y="617538"/>
            <a:ext cx="9336088" cy="502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	value = e.getValue();</a:t>
            </a:r>
          </a:p>
          <a:p>
            <a:pPr eaLnBrk="1" hangingPunct="1">
              <a:lnSpc>
                <a:spcPct val="150000"/>
              </a:lnSpc>
            </a:pPr>
            <a:r>
              <a:rPr lang="en-US" altLang="zh-CN"/>
              <a:t>	//</a:t>
            </a:r>
            <a:r>
              <a:rPr lang="zh-CN" altLang="en-US"/>
              <a:t>将值写入文本区域</a:t>
            </a:r>
          </a:p>
          <a:p>
            <a:pPr eaLnBrk="1" hangingPunct="1">
              <a:lnSpc>
                <a:spcPct val="150000"/>
              </a:lnSpc>
            </a:pPr>
            <a:r>
              <a:rPr lang="zh-CN" altLang="en-US"/>
              <a:t>	</a:t>
            </a:r>
            <a:r>
              <a:rPr lang="en-US" altLang="zh-CN"/>
              <a:t>txtValue.setText(new Integer(value).toString());</a:t>
            </a:r>
          </a:p>
          <a:p>
            <a:pPr eaLnBrk="1" hangingPunct="1">
              <a:lnSpc>
                <a:spcPct val="150000"/>
              </a:lnSpc>
            </a:pPr>
            <a:r>
              <a:rPr lang="en-US" altLang="zh-CN"/>
              <a:t>	//</a:t>
            </a:r>
            <a:r>
              <a:rPr lang="zh-CN" altLang="en-US"/>
              <a:t>按照滚动条的值设置字体</a:t>
            </a:r>
          </a:p>
          <a:p>
            <a:pPr eaLnBrk="1" hangingPunct="1">
              <a:lnSpc>
                <a:spcPct val="150000"/>
              </a:lnSpc>
            </a:pPr>
            <a:r>
              <a:rPr lang="zh-CN" altLang="en-US"/>
              <a:t>	</a:t>
            </a:r>
            <a:r>
              <a:rPr lang="en-US" altLang="zh-CN"/>
              <a:t>oldF = txtValue.getFont();</a:t>
            </a:r>
          </a:p>
          <a:p>
            <a:pPr eaLnBrk="1" hangingPunct="1">
              <a:lnSpc>
                <a:spcPct val="150000"/>
              </a:lnSpc>
            </a:pPr>
            <a:r>
              <a:rPr lang="en-US" altLang="zh-CN"/>
              <a:t>	txtValue.setFont(new Font(oldF.getName(),oldF.getStyle(),value));</a:t>
            </a:r>
          </a:p>
          <a:p>
            <a:pPr eaLnBrk="1" hangingPunct="1">
              <a:lnSpc>
                <a:spcPct val="150000"/>
              </a:lnSpc>
            </a:pPr>
            <a:r>
              <a:rPr lang="en-US" altLang="zh-CN"/>
              <a:t>	}</a:t>
            </a:r>
          </a:p>
          <a:p>
            <a:pPr eaLnBrk="1" hangingPunct="1">
              <a:lnSpc>
                <a:spcPct val="150000"/>
              </a:lnSpc>
            </a:pPr>
            <a:r>
              <a:rPr lang="en-US" altLang="zh-CN"/>
              <a:t>      }</a:t>
            </a:r>
          </a:p>
          <a:p>
            <a:pPr eaLnBrk="1" hangingPunct="1">
              <a:lnSpc>
                <a:spcPct val="150000"/>
              </a:lnSpc>
            </a:pPr>
            <a:r>
              <a:rPr lang="en-US" altLang="zh-CN"/>
              <a:t>}</a:t>
            </a:r>
          </a:p>
        </p:txBody>
      </p:sp>
    </p:spTree>
  </p:cSld>
  <p:clrMapOvr>
    <a:masterClrMapping/>
  </p:clrMapOvr>
  <p:transition>
    <p:blinds dir="vert"/>
  </p:transition>
</p:sld>
</file>

<file path=ppt/slides/slide5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259" name="Text Box 2"/>
          <p:cNvSpPr txBox="1">
            <a:spLocks noChangeArrowheads="1"/>
          </p:cNvSpPr>
          <p:nvPr/>
        </p:nvSpPr>
        <p:spPr bwMode="auto">
          <a:xfrm>
            <a:off x="304800" y="533400"/>
            <a:ext cx="8534400"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a:t>        </a:t>
            </a:r>
            <a:r>
              <a:rPr lang="zh-CN" altLang="en-US"/>
              <a:t>随着滚动条的变化，可以看见文本区域中的取值以及大小都会跟随变化，取值为</a:t>
            </a:r>
            <a:r>
              <a:rPr lang="en-US" altLang="zh-CN"/>
              <a:t>10</a:t>
            </a:r>
            <a:r>
              <a:rPr lang="zh-CN" altLang="en-US"/>
              <a:t>和取值为</a:t>
            </a:r>
            <a:r>
              <a:rPr lang="en-US" altLang="zh-CN"/>
              <a:t>35</a:t>
            </a:r>
            <a:r>
              <a:rPr lang="zh-CN" altLang="en-US"/>
              <a:t>时的效果各不相同，如图</a:t>
            </a:r>
            <a:r>
              <a:rPr lang="en-US" altLang="zh-CN"/>
              <a:t>7.10</a:t>
            </a:r>
            <a:r>
              <a:rPr lang="zh-CN" altLang="en-US"/>
              <a:t>和图</a:t>
            </a:r>
            <a:r>
              <a:rPr lang="en-US" altLang="zh-CN"/>
              <a:t>7.11</a:t>
            </a:r>
            <a:r>
              <a:rPr lang="zh-CN" altLang="en-US"/>
              <a:t>所示。</a:t>
            </a:r>
          </a:p>
        </p:txBody>
      </p:sp>
      <p:sp>
        <p:nvSpPr>
          <p:cNvPr id="96260" name="Rectangle 3"/>
          <p:cNvSpPr>
            <a:spLocks noChangeArrowheads="1"/>
          </p:cNvSpPr>
          <p:nvPr/>
        </p:nvSpPr>
        <p:spPr bwMode="auto">
          <a:xfrm>
            <a:off x="2889250" y="6019800"/>
            <a:ext cx="3365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7.10  </a:t>
            </a:r>
            <a:r>
              <a:rPr lang="zh-CN" altLang="en-US"/>
              <a:t>字号为</a:t>
            </a:r>
            <a:r>
              <a:rPr lang="en-US" altLang="zh-CN"/>
              <a:t>10</a:t>
            </a:r>
            <a:r>
              <a:rPr lang="zh-CN" altLang="en-US"/>
              <a:t>的界面 </a:t>
            </a:r>
          </a:p>
        </p:txBody>
      </p:sp>
      <p:graphicFrame>
        <p:nvGraphicFramePr>
          <p:cNvPr id="96258" name="Object 4"/>
          <p:cNvGraphicFramePr>
            <a:graphicFrameLocks noChangeAspect="1"/>
          </p:cNvGraphicFramePr>
          <p:nvPr/>
        </p:nvGraphicFramePr>
        <p:xfrm>
          <a:off x="2590800" y="1752600"/>
          <a:ext cx="4876800" cy="4249738"/>
        </p:xfrm>
        <a:graphic>
          <a:graphicData uri="http://schemas.openxmlformats.org/presentationml/2006/ole">
            <mc:AlternateContent xmlns:mc="http://schemas.openxmlformats.org/markup-compatibility/2006">
              <mc:Choice xmlns:v="urn:schemas-microsoft-com:vml" Requires="v">
                <p:oleObj spid="_x0000_s96261" name="Bitmap Image" r:id="rId3" imgW="2247619" imgH="1958510" progId="Paint.Picture">
                  <p:embed/>
                </p:oleObj>
              </mc:Choice>
              <mc:Fallback>
                <p:oleObj name="Bitmap Image" r:id="rId3" imgW="2247619" imgH="1958510"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752600"/>
                        <a:ext cx="4876800" cy="4249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blinds dir="vert"/>
  </p:transition>
</p:sld>
</file>

<file path=ppt/slides/slide5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283" name="Rectangle 2"/>
          <p:cNvSpPr>
            <a:spLocks noChangeArrowheads="1"/>
          </p:cNvSpPr>
          <p:nvPr/>
        </p:nvSpPr>
        <p:spPr bwMode="auto">
          <a:xfrm>
            <a:off x="2927350" y="5791200"/>
            <a:ext cx="3289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7.11  </a:t>
            </a:r>
            <a:r>
              <a:rPr lang="zh-CN" altLang="en-US"/>
              <a:t>字号为</a:t>
            </a:r>
            <a:r>
              <a:rPr lang="en-US" altLang="zh-CN"/>
              <a:t>35</a:t>
            </a:r>
            <a:r>
              <a:rPr lang="zh-CN" altLang="en-US"/>
              <a:t>的界面</a:t>
            </a:r>
          </a:p>
        </p:txBody>
      </p:sp>
      <p:graphicFrame>
        <p:nvGraphicFramePr>
          <p:cNvPr id="97282" name="Object 3"/>
          <p:cNvGraphicFramePr>
            <a:graphicFrameLocks noChangeAspect="1"/>
          </p:cNvGraphicFramePr>
          <p:nvPr/>
        </p:nvGraphicFramePr>
        <p:xfrm>
          <a:off x="1752600" y="838200"/>
          <a:ext cx="5638800" cy="4895850"/>
        </p:xfrm>
        <a:graphic>
          <a:graphicData uri="http://schemas.openxmlformats.org/presentationml/2006/ole">
            <mc:AlternateContent xmlns:mc="http://schemas.openxmlformats.org/markup-compatibility/2006">
              <mc:Choice xmlns:v="urn:schemas-microsoft-com:vml" Requires="v">
                <p:oleObj spid="_x0000_s97284" name="Bitmap Image" r:id="rId3" imgW="2263336" imgH="1966130" progId="Paint.Picture">
                  <p:embed/>
                </p:oleObj>
              </mc:Choice>
              <mc:Fallback>
                <p:oleObj name="Bitmap Image" r:id="rId3" imgW="2263336" imgH="1966130"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838200"/>
                        <a:ext cx="5638800" cy="4895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blinds dir="vert"/>
  </p:transition>
</p:sld>
</file>

<file path=ppt/slides/slide5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0066" name="Text Box 2"/>
          <p:cNvSpPr txBox="1">
            <a:spLocks noChangeArrowheads="1"/>
          </p:cNvSpPr>
          <p:nvPr/>
        </p:nvSpPr>
        <p:spPr bwMode="auto">
          <a:xfrm>
            <a:off x="381000" y="762000"/>
            <a:ext cx="84582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7.2.5  </a:t>
            </a:r>
            <a:r>
              <a:rPr lang="zh-CN" altLang="en-US" b="1"/>
              <a:t>鼠标事件</a:t>
            </a:r>
            <a:r>
              <a:rPr lang="en-US" altLang="zh-CN" b="1"/>
              <a:t>(MouseEvent)</a:t>
            </a:r>
          </a:p>
          <a:p>
            <a:pPr eaLnBrk="1" hangingPunct="1">
              <a:lnSpc>
                <a:spcPct val="150000"/>
              </a:lnSpc>
              <a:spcBef>
                <a:spcPct val="50000"/>
              </a:spcBef>
            </a:pPr>
            <a:r>
              <a:rPr lang="en-US" altLang="zh-CN"/>
              <a:t>        </a:t>
            </a:r>
            <a:r>
              <a:rPr lang="zh-CN" altLang="en-US"/>
              <a:t>表明画布或界面组件中发生的鼠标事件，包含按下鼠标、释放鼠标、单击鼠标、进入部件的地理位置的鼠标事件和退出部件的地理位置的鼠标事件，以及鼠标移动事件</a:t>
            </a:r>
            <a:r>
              <a:rPr lang="en-US" altLang="zh-CN"/>
              <a:t>(</a:t>
            </a:r>
            <a:r>
              <a:rPr lang="zh-CN" altLang="en-US"/>
              <a:t>鼠标移动和鼠标拖动</a:t>
            </a:r>
            <a:r>
              <a:rPr lang="en-US" altLang="zh-CN"/>
              <a:t>)</a:t>
            </a:r>
            <a:r>
              <a:rPr lang="zh-CN" altLang="en-US"/>
              <a:t>。</a:t>
            </a:r>
          </a:p>
          <a:p>
            <a:pPr eaLnBrk="1" hangingPunct="1">
              <a:lnSpc>
                <a:spcPct val="150000"/>
              </a:lnSpc>
              <a:spcBef>
                <a:spcPct val="50000"/>
              </a:spcBef>
            </a:pPr>
            <a:r>
              <a:rPr lang="zh-CN" altLang="en-US"/>
              <a:t>        鼠标使用</a:t>
            </a:r>
            <a:r>
              <a:rPr lang="en-US" altLang="zh-CN"/>
              <a:t>addMouseListener</a:t>
            </a:r>
            <a:r>
              <a:rPr lang="zh-CN" altLang="en-US"/>
              <a:t>方法注册，通过</a:t>
            </a:r>
            <a:r>
              <a:rPr lang="en-US" altLang="zh-CN"/>
              <a:t>MouseListener</a:t>
            </a:r>
            <a:r>
              <a:rPr lang="zh-CN" altLang="en-US"/>
              <a:t>接收鼠标事件；鼠标还可以使用</a:t>
            </a:r>
            <a:r>
              <a:rPr lang="en-US" altLang="zh-CN"/>
              <a:t>addMouseMotionListener</a:t>
            </a:r>
            <a:r>
              <a:rPr lang="zh-CN" altLang="en-US"/>
              <a:t>方法注册，通过</a:t>
            </a:r>
            <a:r>
              <a:rPr lang="en-US" altLang="zh-CN"/>
              <a:t>MouseMotionListener</a:t>
            </a:r>
            <a:r>
              <a:rPr lang="zh-CN" altLang="en-US"/>
              <a:t>监听者监听鼠标移动事件。</a:t>
            </a:r>
          </a:p>
        </p:txBody>
      </p:sp>
    </p:spTree>
  </p:cSld>
  <p:clrMapOvr>
    <a:masterClrMapping/>
  </p:clrMapOvr>
  <p:transition>
    <p:blinds dir="vert"/>
  </p:transition>
</p:sld>
</file>

<file path=ppt/slides/slide5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1090" name="Text Box 2"/>
          <p:cNvSpPr txBox="1">
            <a:spLocks noChangeArrowheads="1"/>
          </p:cNvSpPr>
          <p:nvPr/>
        </p:nvSpPr>
        <p:spPr bwMode="auto">
          <a:xfrm>
            <a:off x="304800" y="685800"/>
            <a:ext cx="86106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lang="en-US" altLang="zh-CN"/>
              <a:t>        </a:t>
            </a:r>
            <a:r>
              <a:rPr lang="zh-CN" altLang="en-US"/>
              <a:t>监听者中有具体的方法分别针对上述具体的鼠标事件，系统能够自动分辨鼠标事件的类型并调用相应的方法，所以只需编码实现相应的代码就可以了。</a:t>
            </a:r>
          </a:p>
          <a:p>
            <a:pPr lvl="1" eaLnBrk="1" hangingPunct="1">
              <a:lnSpc>
                <a:spcPct val="80000"/>
              </a:lnSpc>
              <a:spcBef>
                <a:spcPct val="50000"/>
              </a:spcBef>
            </a:pPr>
            <a:r>
              <a:rPr lang="en-US" altLang="zh-CN"/>
              <a:t>public int getButton() </a:t>
            </a:r>
          </a:p>
          <a:p>
            <a:pPr lvl="1" eaLnBrk="1" hangingPunct="1">
              <a:lnSpc>
                <a:spcPct val="80000"/>
              </a:lnSpc>
              <a:spcBef>
                <a:spcPct val="50000"/>
              </a:spcBef>
            </a:pPr>
            <a:r>
              <a:rPr lang="zh-CN" altLang="en-US"/>
              <a:t>返回哪个按钮发生变化。</a:t>
            </a:r>
          </a:p>
          <a:p>
            <a:pPr lvl="1" eaLnBrk="1" hangingPunct="1">
              <a:lnSpc>
                <a:spcPct val="80000"/>
              </a:lnSpc>
              <a:spcBef>
                <a:spcPct val="50000"/>
              </a:spcBef>
            </a:pPr>
            <a:r>
              <a:rPr lang="en-US" altLang="zh-CN"/>
              <a:t>public int getClickCount() </a:t>
            </a:r>
          </a:p>
          <a:p>
            <a:pPr lvl="1" eaLnBrk="1" hangingPunct="1">
              <a:lnSpc>
                <a:spcPct val="80000"/>
              </a:lnSpc>
              <a:spcBef>
                <a:spcPct val="50000"/>
              </a:spcBef>
            </a:pPr>
            <a:r>
              <a:rPr lang="zh-CN" altLang="en-US"/>
              <a:t>返回与这个事件相关的鼠标单击的次数。</a:t>
            </a:r>
          </a:p>
          <a:p>
            <a:pPr lvl="1" eaLnBrk="1" hangingPunct="1">
              <a:lnSpc>
                <a:spcPct val="80000"/>
              </a:lnSpc>
              <a:spcBef>
                <a:spcPct val="50000"/>
              </a:spcBef>
            </a:pPr>
            <a:r>
              <a:rPr lang="en-US" altLang="zh-CN"/>
              <a:t>public Point getPoint() </a:t>
            </a:r>
          </a:p>
          <a:p>
            <a:pPr lvl="1" eaLnBrk="1" hangingPunct="1">
              <a:lnSpc>
                <a:spcPct val="80000"/>
              </a:lnSpc>
              <a:spcBef>
                <a:spcPct val="50000"/>
              </a:spcBef>
            </a:pPr>
            <a:r>
              <a:rPr lang="zh-CN" altLang="en-US"/>
              <a:t>返回同源部件相对的事件发生的</a:t>
            </a:r>
            <a:r>
              <a:rPr lang="en-US" altLang="zh-CN"/>
              <a:t>x</a:t>
            </a:r>
            <a:r>
              <a:rPr lang="zh-CN" altLang="en-US"/>
              <a:t>、</a:t>
            </a:r>
            <a:r>
              <a:rPr lang="en-US" altLang="zh-CN"/>
              <a:t>y</a:t>
            </a:r>
            <a:r>
              <a:rPr lang="zh-CN" altLang="en-US"/>
              <a:t>位置。</a:t>
            </a:r>
          </a:p>
          <a:p>
            <a:pPr lvl="1" eaLnBrk="1" hangingPunct="1">
              <a:lnSpc>
                <a:spcPct val="80000"/>
              </a:lnSpc>
              <a:spcBef>
                <a:spcPct val="50000"/>
              </a:spcBef>
            </a:pPr>
            <a:r>
              <a:rPr lang="en-US" altLang="zh-CN"/>
              <a:t>public int getX() </a:t>
            </a:r>
          </a:p>
          <a:p>
            <a:pPr lvl="1" eaLnBrk="1" hangingPunct="1">
              <a:lnSpc>
                <a:spcPct val="80000"/>
              </a:lnSpc>
              <a:spcBef>
                <a:spcPct val="50000"/>
              </a:spcBef>
            </a:pPr>
            <a:r>
              <a:rPr lang="zh-CN" altLang="en-US"/>
              <a:t>返回同源部件相对的事件发生的</a:t>
            </a:r>
            <a:r>
              <a:rPr lang="en-US" altLang="zh-CN"/>
              <a:t>x</a:t>
            </a:r>
            <a:r>
              <a:rPr lang="zh-CN" altLang="en-US"/>
              <a:t>位置。</a:t>
            </a:r>
          </a:p>
          <a:p>
            <a:pPr lvl="1" eaLnBrk="1" hangingPunct="1">
              <a:lnSpc>
                <a:spcPct val="80000"/>
              </a:lnSpc>
              <a:spcBef>
                <a:spcPct val="50000"/>
              </a:spcBef>
            </a:pPr>
            <a:r>
              <a:rPr lang="en-US" altLang="zh-CN"/>
              <a:t>public int getY()</a:t>
            </a:r>
          </a:p>
          <a:p>
            <a:pPr lvl="1" eaLnBrk="1" hangingPunct="1">
              <a:lnSpc>
                <a:spcPct val="80000"/>
              </a:lnSpc>
              <a:spcBef>
                <a:spcPct val="50000"/>
              </a:spcBef>
            </a:pPr>
            <a:r>
              <a:rPr lang="zh-CN" altLang="en-US"/>
              <a:t>返回同源部件相对的事件发生的</a:t>
            </a:r>
            <a:r>
              <a:rPr lang="en-US" altLang="zh-CN"/>
              <a:t>y</a:t>
            </a:r>
            <a:r>
              <a:rPr lang="zh-CN" altLang="en-US"/>
              <a:t>位置。</a:t>
            </a:r>
          </a:p>
        </p:txBody>
      </p:sp>
    </p:spTree>
  </p:cSld>
  <p:clrMapOvr>
    <a:masterClrMapping/>
  </p:clrMapOvr>
  <p:transition>
    <p:blinds dir="vert"/>
  </p:transition>
</p:sld>
</file>

<file path=ppt/slides/slide5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2114" name="Text Box 2"/>
          <p:cNvSpPr txBox="1">
            <a:spLocks noChangeArrowheads="1"/>
          </p:cNvSpPr>
          <p:nvPr/>
        </p:nvSpPr>
        <p:spPr bwMode="auto">
          <a:xfrm>
            <a:off x="381000" y="685800"/>
            <a:ext cx="8534400"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pPr>
            <a:r>
              <a:rPr lang="en-US" altLang="zh-CN"/>
              <a:t>       【</a:t>
            </a:r>
            <a:r>
              <a:rPr lang="zh-CN" altLang="en-US"/>
              <a:t>例</a:t>
            </a:r>
            <a:r>
              <a:rPr lang="en-US" altLang="zh-CN"/>
              <a:t>7.6】</a:t>
            </a:r>
            <a:r>
              <a:rPr lang="zh-CN" altLang="en-US"/>
              <a:t>测试按钮和画布的鼠标事件，包括单击、按下、进入和退出等。鼠标事件的演示如图</a:t>
            </a:r>
            <a:r>
              <a:rPr lang="en-US" altLang="zh-CN"/>
              <a:t>7.12</a:t>
            </a:r>
            <a:r>
              <a:rPr lang="zh-CN" altLang="en-US"/>
              <a:t>和</a:t>
            </a:r>
            <a:r>
              <a:rPr lang="en-US" altLang="zh-CN"/>
              <a:t>7.13</a:t>
            </a:r>
            <a:r>
              <a:rPr lang="zh-CN" altLang="en-US"/>
              <a:t>所示。源程序代码如下：</a:t>
            </a:r>
          </a:p>
          <a:p>
            <a:pPr lvl="1" eaLnBrk="1" hangingPunct="1">
              <a:spcBef>
                <a:spcPct val="50000"/>
              </a:spcBef>
            </a:pPr>
            <a:r>
              <a:rPr lang="en-US" altLang="zh-CN"/>
              <a:t>//</a:t>
            </a:r>
            <a:r>
              <a:rPr lang="zh-CN" altLang="en-US"/>
              <a:t>程序文件名</a:t>
            </a:r>
            <a:r>
              <a:rPr lang="en-US" altLang="zh-CN"/>
              <a:t>UseMouseEvent.java</a:t>
            </a:r>
          </a:p>
          <a:p>
            <a:pPr lvl="1" eaLnBrk="1" hangingPunct="1">
              <a:spcBef>
                <a:spcPct val="50000"/>
              </a:spcBef>
            </a:pPr>
            <a:r>
              <a:rPr lang="en-US" altLang="zh-CN"/>
              <a:t>import java.awt.*;</a:t>
            </a:r>
          </a:p>
          <a:p>
            <a:pPr lvl="1" eaLnBrk="1" hangingPunct="1">
              <a:spcBef>
                <a:spcPct val="50000"/>
              </a:spcBef>
            </a:pPr>
            <a:r>
              <a:rPr lang="en-US" altLang="zh-CN"/>
              <a:t>import java.awt.event.*;</a:t>
            </a:r>
          </a:p>
          <a:p>
            <a:pPr lvl="1" eaLnBrk="1" hangingPunct="1">
              <a:spcBef>
                <a:spcPct val="50000"/>
              </a:spcBef>
            </a:pPr>
            <a:r>
              <a:rPr lang="en-US" altLang="zh-CN"/>
              <a:t>import java.applet.*;</a:t>
            </a:r>
          </a:p>
          <a:p>
            <a:pPr lvl="1" eaLnBrk="1" hangingPunct="1">
              <a:spcBef>
                <a:spcPct val="50000"/>
              </a:spcBef>
            </a:pPr>
            <a:r>
              <a:rPr lang="en-US" altLang="zh-CN"/>
              <a:t>import java.applet.Applet;</a:t>
            </a:r>
          </a:p>
          <a:p>
            <a:pPr lvl="1" eaLnBrk="1" hangingPunct="1">
              <a:spcBef>
                <a:spcPct val="50000"/>
              </a:spcBef>
            </a:pPr>
            <a:r>
              <a:rPr lang="en-US" altLang="zh-CN"/>
              <a:t>public class UseMouseEvent extends Applet implements MouseListener, MouseMotionListener</a:t>
            </a:r>
          </a:p>
          <a:p>
            <a:pPr lvl="1" eaLnBrk="1" hangingPunct="1">
              <a:spcBef>
                <a:spcPct val="50000"/>
              </a:spcBef>
            </a:pPr>
            <a:r>
              <a:rPr lang="en-US" altLang="zh-CN"/>
              <a:t>{</a:t>
            </a:r>
          </a:p>
        </p:txBody>
      </p:sp>
    </p:spTree>
  </p:cSld>
  <p:clrMapOvr>
    <a:masterClrMapping/>
  </p:clrMapOvr>
  <p:transition>
    <p:blinds dir="vert"/>
  </p:transition>
</p:sld>
</file>

<file path=ppt/slides/slide5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3138" name="Text Box 2"/>
          <p:cNvSpPr txBox="1">
            <a:spLocks noChangeArrowheads="1"/>
          </p:cNvSpPr>
          <p:nvPr/>
        </p:nvSpPr>
        <p:spPr bwMode="auto">
          <a:xfrm>
            <a:off x="974725" y="457200"/>
            <a:ext cx="7127875" cy="601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pPr>
            <a:r>
              <a:rPr lang="en-US" altLang="zh-CN"/>
              <a:t>	Button btn;</a:t>
            </a:r>
          </a:p>
          <a:p>
            <a:pPr eaLnBrk="1" hangingPunct="1">
              <a:lnSpc>
                <a:spcPct val="135000"/>
              </a:lnSpc>
            </a:pPr>
            <a:r>
              <a:rPr lang="en-US" altLang="zh-CN"/>
              <a:t>	public void init()</a:t>
            </a:r>
          </a:p>
          <a:p>
            <a:pPr eaLnBrk="1" hangingPunct="1">
              <a:lnSpc>
                <a:spcPct val="135000"/>
              </a:lnSpc>
            </a:pPr>
            <a:r>
              <a:rPr lang="en-US" altLang="zh-CN"/>
              <a:t>	{</a:t>
            </a:r>
          </a:p>
          <a:p>
            <a:pPr eaLnBrk="1" hangingPunct="1">
              <a:lnSpc>
                <a:spcPct val="135000"/>
              </a:lnSpc>
            </a:pPr>
            <a:r>
              <a:rPr lang="en-US" altLang="zh-CN"/>
              <a:t>		 btn = new Button("</a:t>
            </a:r>
            <a:r>
              <a:rPr lang="zh-CN" altLang="en-US"/>
              <a:t>演示鼠标事件</a:t>
            </a:r>
            <a:r>
              <a:rPr lang="en-US" altLang="zh-CN"/>
              <a:t>");</a:t>
            </a:r>
          </a:p>
          <a:p>
            <a:pPr eaLnBrk="1" hangingPunct="1">
              <a:lnSpc>
                <a:spcPct val="135000"/>
              </a:lnSpc>
            </a:pPr>
            <a:r>
              <a:rPr lang="en-US" altLang="zh-CN"/>
              <a:t>		 add(btn);</a:t>
            </a:r>
          </a:p>
          <a:p>
            <a:pPr eaLnBrk="1" hangingPunct="1">
              <a:lnSpc>
                <a:spcPct val="135000"/>
              </a:lnSpc>
            </a:pPr>
            <a:r>
              <a:rPr lang="en-US" altLang="zh-CN"/>
              <a:t>		 //</a:t>
            </a:r>
            <a:r>
              <a:rPr lang="zh-CN" altLang="en-US"/>
              <a:t>给按钮添加鼠标事件和鼠标移动事件</a:t>
            </a:r>
          </a:p>
          <a:p>
            <a:pPr eaLnBrk="1" hangingPunct="1">
              <a:lnSpc>
                <a:spcPct val="135000"/>
              </a:lnSpc>
            </a:pPr>
            <a:r>
              <a:rPr lang="zh-CN" altLang="en-US"/>
              <a:t>		 </a:t>
            </a:r>
            <a:r>
              <a:rPr lang="en-US" altLang="zh-CN"/>
              <a:t>btn.addMouseListener(this);</a:t>
            </a:r>
          </a:p>
          <a:p>
            <a:pPr eaLnBrk="1" hangingPunct="1">
              <a:lnSpc>
                <a:spcPct val="135000"/>
              </a:lnSpc>
            </a:pPr>
            <a:r>
              <a:rPr lang="en-US" altLang="zh-CN"/>
              <a:t>		 btn.addMouseMotionListener(this);</a:t>
            </a:r>
          </a:p>
          <a:p>
            <a:pPr eaLnBrk="1" hangingPunct="1">
              <a:lnSpc>
                <a:spcPct val="135000"/>
              </a:lnSpc>
            </a:pPr>
            <a:r>
              <a:rPr lang="en-US" altLang="zh-CN"/>
              <a:t>		 //</a:t>
            </a:r>
            <a:r>
              <a:rPr lang="zh-CN" altLang="en-US"/>
              <a:t>给画布添加鼠标事件和鼠标移动事件</a:t>
            </a:r>
          </a:p>
          <a:p>
            <a:pPr eaLnBrk="1" hangingPunct="1">
              <a:lnSpc>
                <a:spcPct val="135000"/>
              </a:lnSpc>
            </a:pPr>
            <a:r>
              <a:rPr lang="zh-CN" altLang="en-US"/>
              <a:t>		 </a:t>
            </a:r>
            <a:r>
              <a:rPr lang="en-US" altLang="zh-CN"/>
              <a:t>this.addMouseListener(this);</a:t>
            </a:r>
          </a:p>
          <a:p>
            <a:pPr eaLnBrk="1" hangingPunct="1">
              <a:lnSpc>
                <a:spcPct val="135000"/>
              </a:lnSpc>
            </a:pPr>
            <a:r>
              <a:rPr lang="en-US" altLang="zh-CN"/>
              <a:t>		 this.addMouseMotionListener(this);</a:t>
            </a:r>
          </a:p>
          <a:p>
            <a:pPr eaLnBrk="1" hangingPunct="1">
              <a:lnSpc>
                <a:spcPct val="135000"/>
              </a:lnSpc>
            </a:pPr>
            <a:r>
              <a:rPr lang="en-US" altLang="zh-CN"/>
              <a:t>	}</a:t>
            </a:r>
          </a:p>
        </p:txBody>
      </p:sp>
    </p:spTree>
  </p:cSld>
  <p:clrMapOvr>
    <a:masterClrMapping/>
  </p:clrMapOvr>
  <p:transition>
    <p:blinds dir="vert"/>
  </p:transition>
</p:sld>
</file>

<file path=ppt/slides/slide5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62" name="Text Box 2"/>
          <p:cNvSpPr txBox="1">
            <a:spLocks noChangeArrowheads="1"/>
          </p:cNvSpPr>
          <p:nvPr/>
        </p:nvSpPr>
        <p:spPr bwMode="auto">
          <a:xfrm>
            <a:off x="974725" y="533400"/>
            <a:ext cx="617696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a:t>//</a:t>
            </a:r>
            <a:r>
              <a:rPr lang="zh-CN" altLang="en-US"/>
              <a:t>单击事件</a:t>
            </a:r>
          </a:p>
          <a:p>
            <a:pPr eaLnBrk="1" hangingPunct="1">
              <a:lnSpc>
                <a:spcPct val="110000"/>
              </a:lnSpc>
            </a:pPr>
            <a:r>
              <a:rPr lang="en-US" altLang="zh-CN"/>
              <a:t>public void mouseClicked(MouseEvent e)</a:t>
            </a:r>
          </a:p>
          <a:p>
            <a:pPr eaLnBrk="1" hangingPunct="1">
              <a:lnSpc>
                <a:spcPct val="110000"/>
              </a:lnSpc>
            </a:pPr>
            <a:r>
              <a:rPr lang="en-US" altLang="zh-CN"/>
              <a:t>{</a:t>
            </a:r>
          </a:p>
          <a:p>
            <a:pPr eaLnBrk="1" hangingPunct="1">
              <a:lnSpc>
                <a:spcPct val="110000"/>
              </a:lnSpc>
            </a:pPr>
            <a:r>
              <a:rPr lang="en-US" altLang="zh-CN"/>
              <a:t>	Point p = new Point();</a:t>
            </a:r>
          </a:p>
          <a:p>
            <a:pPr eaLnBrk="1" hangingPunct="1">
              <a:lnSpc>
                <a:spcPct val="110000"/>
              </a:lnSpc>
            </a:pPr>
            <a:r>
              <a:rPr lang="en-US" altLang="zh-CN"/>
              <a:t>	if(e.getSource() == btn)</a:t>
            </a:r>
          </a:p>
          <a:p>
            <a:pPr eaLnBrk="1" hangingPunct="1">
              <a:lnSpc>
                <a:spcPct val="110000"/>
              </a:lnSpc>
            </a:pPr>
            <a:r>
              <a:rPr lang="en-US" altLang="zh-CN"/>
              <a:t>	{</a:t>
            </a:r>
          </a:p>
          <a:p>
            <a:pPr eaLnBrk="1" hangingPunct="1">
              <a:lnSpc>
                <a:spcPct val="110000"/>
              </a:lnSpc>
            </a:pPr>
            <a:r>
              <a:rPr lang="en-US" altLang="zh-CN"/>
              <a:t>		if(e.getClickCount() == 1)</a:t>
            </a:r>
          </a:p>
          <a:p>
            <a:pPr eaLnBrk="1" hangingPunct="1">
              <a:lnSpc>
                <a:spcPct val="110000"/>
              </a:lnSpc>
            </a:pPr>
            <a:r>
              <a:rPr lang="en-US" altLang="zh-CN"/>
              <a:t>		{</a:t>
            </a:r>
          </a:p>
          <a:p>
            <a:pPr eaLnBrk="1" hangingPunct="1">
              <a:lnSpc>
                <a:spcPct val="110000"/>
              </a:lnSpc>
            </a:pPr>
            <a:r>
              <a:rPr lang="en-US" altLang="zh-CN"/>
              <a:t>			btn.setLabel("</a:t>
            </a:r>
            <a:r>
              <a:rPr lang="zh-CN" altLang="en-US"/>
              <a:t>单击鼠标</a:t>
            </a:r>
            <a:r>
              <a:rPr lang="en-US" altLang="zh-CN"/>
              <a:t>");</a:t>
            </a:r>
          </a:p>
          <a:p>
            <a:pPr eaLnBrk="1" hangingPunct="1">
              <a:lnSpc>
                <a:spcPct val="110000"/>
              </a:lnSpc>
            </a:pPr>
            <a:r>
              <a:rPr lang="en-US" altLang="zh-CN"/>
              <a:t>		}</a:t>
            </a:r>
          </a:p>
          <a:p>
            <a:pPr eaLnBrk="1" hangingPunct="1">
              <a:lnSpc>
                <a:spcPct val="110000"/>
              </a:lnSpc>
            </a:pPr>
            <a:r>
              <a:rPr lang="en-US" altLang="zh-CN"/>
              <a:t>		else if(e.getClickCount() == 2)</a:t>
            </a:r>
          </a:p>
          <a:p>
            <a:pPr eaLnBrk="1" hangingPunct="1">
              <a:lnSpc>
                <a:spcPct val="110000"/>
              </a:lnSpc>
            </a:pPr>
            <a:r>
              <a:rPr lang="en-US" altLang="zh-CN"/>
              <a:t>		{</a:t>
            </a:r>
          </a:p>
          <a:p>
            <a:pPr eaLnBrk="1" hangingPunct="1">
              <a:lnSpc>
                <a:spcPct val="110000"/>
              </a:lnSpc>
            </a:pPr>
            <a:r>
              <a:rPr lang="en-US" altLang="zh-CN"/>
              <a:t>			btn.setLabel("</a:t>
            </a:r>
            <a:r>
              <a:rPr lang="zh-CN" altLang="en-US"/>
              <a:t>双击鼠标</a:t>
            </a:r>
            <a:r>
              <a:rPr lang="en-US" altLang="zh-CN"/>
              <a:t>");</a:t>
            </a:r>
          </a:p>
          <a:p>
            <a:pPr eaLnBrk="1" hangingPunct="1">
              <a:lnSpc>
                <a:spcPct val="110000"/>
              </a:lnSpc>
            </a:pPr>
            <a:r>
              <a:rPr lang="en-US" altLang="zh-CN"/>
              <a:t>		}</a:t>
            </a:r>
          </a:p>
        </p:txBody>
      </p:sp>
    </p:spTree>
  </p:cSld>
  <p:clrMapOvr>
    <a:masterClrMapping/>
  </p:clrMapOvr>
  <p:transition>
    <p:blinds dir="vert"/>
  </p:transition>
</p:sld>
</file>

<file path=ppt/slides/slide5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5186" name="Text Box 2"/>
          <p:cNvSpPr txBox="1">
            <a:spLocks noChangeArrowheads="1"/>
          </p:cNvSpPr>
          <p:nvPr/>
        </p:nvSpPr>
        <p:spPr bwMode="auto">
          <a:xfrm>
            <a:off x="457200" y="466725"/>
            <a:ext cx="835025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a:t>	}</a:t>
            </a:r>
          </a:p>
          <a:p>
            <a:pPr eaLnBrk="1" hangingPunct="1">
              <a:lnSpc>
                <a:spcPct val="130000"/>
              </a:lnSpc>
            </a:pPr>
            <a:r>
              <a:rPr lang="en-US" altLang="zh-CN"/>
              <a:t>	else</a:t>
            </a:r>
          </a:p>
          <a:p>
            <a:pPr eaLnBrk="1" hangingPunct="1">
              <a:lnSpc>
                <a:spcPct val="130000"/>
              </a:lnSpc>
            </a:pPr>
            <a:r>
              <a:rPr lang="en-US" altLang="zh-CN"/>
              <a:t>	{</a:t>
            </a:r>
          </a:p>
          <a:p>
            <a:pPr eaLnBrk="1" hangingPunct="1">
              <a:lnSpc>
                <a:spcPct val="130000"/>
              </a:lnSpc>
            </a:pPr>
            <a:r>
              <a:rPr lang="en-US" altLang="zh-CN"/>
              <a:t>		if(e.getClickCount() == 1)</a:t>
            </a:r>
          </a:p>
          <a:p>
            <a:pPr eaLnBrk="1" hangingPunct="1">
              <a:lnSpc>
                <a:spcPct val="130000"/>
              </a:lnSpc>
            </a:pPr>
            <a:r>
              <a:rPr lang="en-US" altLang="zh-CN"/>
              <a:t>		{</a:t>
            </a:r>
          </a:p>
          <a:p>
            <a:pPr eaLnBrk="1" hangingPunct="1">
              <a:lnSpc>
                <a:spcPct val="130000"/>
              </a:lnSpc>
            </a:pPr>
            <a:r>
              <a:rPr lang="en-US" altLang="zh-CN"/>
              <a:t>			p = e.getPoint();</a:t>
            </a:r>
          </a:p>
          <a:p>
            <a:pPr eaLnBrk="1" hangingPunct="1">
              <a:lnSpc>
                <a:spcPct val="130000"/>
              </a:lnSpc>
            </a:pPr>
            <a:r>
              <a:rPr lang="en-US" altLang="zh-CN"/>
              <a:t>			showStatus(p.x + "</a:t>
            </a:r>
            <a:r>
              <a:rPr lang="zh-CN" altLang="en-US"/>
              <a:t>，</a:t>
            </a:r>
            <a:r>
              <a:rPr lang="en-US" altLang="zh-CN"/>
              <a:t>" + p.y + "</a:t>
            </a:r>
            <a:r>
              <a:rPr lang="zh-CN" altLang="en-US"/>
              <a:t>单击鼠标</a:t>
            </a:r>
            <a:r>
              <a:rPr lang="en-US" altLang="zh-CN"/>
              <a:t>");</a:t>
            </a:r>
          </a:p>
          <a:p>
            <a:pPr eaLnBrk="1" hangingPunct="1">
              <a:lnSpc>
                <a:spcPct val="130000"/>
              </a:lnSpc>
            </a:pPr>
            <a:r>
              <a:rPr lang="en-US" altLang="zh-CN"/>
              <a:t>		}</a:t>
            </a:r>
          </a:p>
          <a:p>
            <a:pPr eaLnBrk="1" hangingPunct="1">
              <a:lnSpc>
                <a:spcPct val="130000"/>
              </a:lnSpc>
            </a:pPr>
            <a:r>
              <a:rPr lang="en-US" altLang="zh-CN"/>
              <a:t>		else if(e.getClickCount() == 2)</a:t>
            </a:r>
          </a:p>
          <a:p>
            <a:pPr eaLnBrk="1" hangingPunct="1">
              <a:lnSpc>
                <a:spcPct val="130000"/>
              </a:lnSpc>
            </a:pPr>
            <a:r>
              <a:rPr lang="en-US" altLang="zh-CN"/>
              <a:t>		{</a:t>
            </a:r>
          </a:p>
          <a:p>
            <a:pPr eaLnBrk="1" hangingPunct="1">
              <a:lnSpc>
                <a:spcPct val="130000"/>
              </a:lnSpc>
            </a:pPr>
            <a:r>
              <a:rPr lang="en-US" altLang="zh-CN"/>
              <a:t>			p = e.getPoint();</a:t>
            </a:r>
          </a:p>
          <a:p>
            <a:pPr eaLnBrk="1" hangingPunct="1">
              <a:lnSpc>
                <a:spcPct val="130000"/>
              </a:lnSpc>
            </a:pPr>
            <a:r>
              <a:rPr lang="en-US" altLang="zh-CN"/>
              <a:t>			showStatus(p.x + "</a:t>
            </a:r>
            <a:r>
              <a:rPr lang="zh-CN" altLang="en-US"/>
              <a:t>，</a:t>
            </a:r>
            <a:r>
              <a:rPr lang="en-US" altLang="zh-CN"/>
              <a:t>" + p.y + "</a:t>
            </a:r>
            <a:r>
              <a:rPr lang="zh-CN" altLang="en-US"/>
              <a:t>双击鼠标</a:t>
            </a:r>
            <a:r>
              <a:rPr lang="en-US" altLang="zh-CN"/>
              <a:t>");</a:t>
            </a:r>
          </a:p>
        </p:txBody>
      </p:sp>
    </p:spTree>
  </p:cSld>
  <p:clrMapOvr>
    <a:masterClrMapping/>
  </p:clrMapOvr>
  <p:transition>
    <p:blinds dir="vert"/>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8114" name="Text Box 2"/>
          <p:cNvSpPr txBox="1">
            <a:spLocks noChangeArrowheads="1"/>
          </p:cNvSpPr>
          <p:nvPr/>
        </p:nvSpPr>
        <p:spPr bwMode="auto">
          <a:xfrm>
            <a:off x="779463" y="609600"/>
            <a:ext cx="7585075"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78000"/>
              </a:lnSpc>
            </a:pPr>
            <a:r>
              <a:rPr lang="en-US" altLang="zh-CN" b="1"/>
              <a:t>1. </a:t>
            </a:r>
            <a:r>
              <a:rPr lang="zh-CN" altLang="en-US" b="1"/>
              <a:t>整数类</a:t>
            </a:r>
          </a:p>
          <a:p>
            <a:pPr eaLnBrk="1" hangingPunct="1">
              <a:lnSpc>
                <a:spcPct val="178000"/>
              </a:lnSpc>
            </a:pPr>
            <a:r>
              <a:rPr lang="en-US" altLang="zh-CN"/>
              <a:t>(1) </a:t>
            </a:r>
            <a:r>
              <a:rPr lang="zh-CN" altLang="en-US"/>
              <a:t>采用三种进制</a:t>
            </a:r>
            <a:r>
              <a:rPr lang="en-US" altLang="zh-CN"/>
              <a:t>——</a:t>
            </a:r>
            <a:r>
              <a:rPr lang="zh-CN" altLang="en-US"/>
              <a:t>十进制、八进制和十六进制。</a:t>
            </a:r>
          </a:p>
          <a:p>
            <a:pPr eaLnBrk="1" hangingPunct="1">
              <a:lnSpc>
                <a:spcPct val="178000"/>
              </a:lnSpc>
            </a:pPr>
            <a:r>
              <a:rPr lang="en-US" altLang="zh-CN"/>
              <a:t>2 —— </a:t>
            </a:r>
            <a:r>
              <a:rPr lang="zh-CN" altLang="en-US"/>
              <a:t>十进制值是</a:t>
            </a:r>
            <a:r>
              <a:rPr lang="en-US" altLang="zh-CN"/>
              <a:t>2</a:t>
            </a:r>
            <a:r>
              <a:rPr lang="zh-CN" altLang="en-US"/>
              <a:t>；</a:t>
            </a:r>
          </a:p>
          <a:p>
            <a:pPr eaLnBrk="1" hangingPunct="1">
              <a:lnSpc>
                <a:spcPct val="178000"/>
              </a:lnSpc>
            </a:pPr>
            <a:r>
              <a:rPr lang="en-US" altLang="zh-CN"/>
              <a:t>077 —— </a:t>
            </a:r>
            <a:r>
              <a:rPr lang="zh-CN" altLang="en-US"/>
              <a:t>首位的</a:t>
            </a:r>
            <a:r>
              <a:rPr lang="en-US" altLang="zh-CN"/>
              <a:t>0</a:t>
            </a:r>
            <a:r>
              <a:rPr lang="zh-CN" altLang="en-US"/>
              <a:t>表示这是一个八进制的数值；</a:t>
            </a:r>
          </a:p>
          <a:p>
            <a:pPr eaLnBrk="1" hangingPunct="1">
              <a:lnSpc>
                <a:spcPct val="178000"/>
              </a:lnSpc>
            </a:pPr>
            <a:r>
              <a:rPr lang="en-US" altLang="zh-CN"/>
              <a:t>0xBAAC —— </a:t>
            </a:r>
            <a:r>
              <a:rPr lang="zh-CN" altLang="en-US"/>
              <a:t>首位的</a:t>
            </a:r>
            <a:r>
              <a:rPr lang="en-US" altLang="zh-CN"/>
              <a:t>0x</a:t>
            </a:r>
            <a:r>
              <a:rPr lang="zh-CN" altLang="en-US"/>
              <a:t>表示这是一个十六进制的数值。</a:t>
            </a:r>
          </a:p>
          <a:p>
            <a:pPr eaLnBrk="1" hangingPunct="1">
              <a:lnSpc>
                <a:spcPct val="178000"/>
              </a:lnSpc>
            </a:pPr>
            <a:r>
              <a:rPr lang="en-US" altLang="zh-CN"/>
              <a:t>(2) </a:t>
            </a:r>
            <a:r>
              <a:rPr lang="zh-CN" altLang="en-US"/>
              <a:t>具有缺省</a:t>
            </a:r>
            <a:r>
              <a:rPr lang="en-US" altLang="zh-CN"/>
              <a:t>int</a:t>
            </a:r>
            <a:r>
              <a:rPr lang="zh-CN" altLang="en-US"/>
              <a:t>。</a:t>
            </a:r>
          </a:p>
          <a:p>
            <a:pPr eaLnBrk="1" hangingPunct="1">
              <a:lnSpc>
                <a:spcPct val="178000"/>
              </a:lnSpc>
            </a:pPr>
            <a:r>
              <a:rPr lang="en-US" altLang="zh-CN"/>
              <a:t>(3) </a:t>
            </a:r>
            <a:r>
              <a:rPr lang="zh-CN" altLang="en-US"/>
              <a:t>用字母“</a:t>
            </a:r>
            <a:r>
              <a:rPr lang="en-US" altLang="zh-CN"/>
              <a:t>L”</a:t>
            </a:r>
            <a:r>
              <a:rPr lang="zh-CN" altLang="en-US"/>
              <a:t>和“</a:t>
            </a:r>
            <a:r>
              <a:rPr lang="en-US" altLang="zh-CN"/>
              <a:t>l”</a:t>
            </a:r>
            <a:r>
              <a:rPr lang="zh-CN" altLang="en-US"/>
              <a:t>定义</a:t>
            </a:r>
            <a:r>
              <a:rPr lang="en-US" altLang="zh-CN"/>
              <a:t>long</a:t>
            </a:r>
            <a:r>
              <a:rPr lang="zh-CN" altLang="en-US"/>
              <a:t>。</a:t>
            </a:r>
          </a:p>
          <a:p>
            <a:pPr eaLnBrk="1" hangingPunct="1">
              <a:lnSpc>
                <a:spcPct val="178000"/>
              </a:lnSpc>
            </a:pPr>
            <a:r>
              <a:rPr lang="en-US" altLang="zh-CN"/>
              <a:t>(4) </a:t>
            </a:r>
            <a:r>
              <a:rPr lang="zh-CN" altLang="en-US"/>
              <a:t>所有</a:t>
            </a:r>
            <a:r>
              <a:rPr lang="en-US" altLang="zh-CN"/>
              <a:t>Java</a:t>
            </a:r>
            <a:r>
              <a:rPr lang="zh-CN" altLang="en-US"/>
              <a:t>编程语言中的整数类型都是带符号的数字。</a:t>
            </a:r>
          </a:p>
        </p:txBody>
      </p:sp>
    </p:spTree>
  </p:cSld>
  <p:clrMapOvr>
    <a:masterClrMapping/>
  </p:clrMapOvr>
  <p:transition>
    <p:zoom dir="in"/>
  </p:transition>
</p:sld>
</file>

<file path=ppt/slides/slide5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6210" name="Text Box 2"/>
          <p:cNvSpPr txBox="1">
            <a:spLocks noChangeArrowheads="1"/>
          </p:cNvSpPr>
          <p:nvPr/>
        </p:nvSpPr>
        <p:spPr bwMode="auto">
          <a:xfrm>
            <a:off x="1447800" y="609600"/>
            <a:ext cx="5481638"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	}</a:t>
            </a:r>
          </a:p>
          <a:p>
            <a:pPr eaLnBrk="1" hangingPunct="1"/>
            <a:r>
              <a:rPr lang="en-US" altLang="zh-CN"/>
              <a:t>     }</a:t>
            </a:r>
          </a:p>
          <a:p>
            <a:pPr eaLnBrk="1" hangingPunct="1"/>
            <a:r>
              <a:rPr lang="en-US" altLang="zh-CN"/>
              <a:t>}</a:t>
            </a:r>
          </a:p>
          <a:p>
            <a:pPr eaLnBrk="1" hangingPunct="1"/>
            <a:r>
              <a:rPr lang="en-US" altLang="zh-CN"/>
              <a:t>//</a:t>
            </a:r>
            <a:r>
              <a:rPr lang="zh-CN" altLang="en-US"/>
              <a:t>进入事件</a:t>
            </a:r>
          </a:p>
          <a:p>
            <a:pPr eaLnBrk="1" hangingPunct="1"/>
            <a:r>
              <a:rPr lang="en-US" altLang="zh-CN"/>
              <a:t>public void mouseEntered(MouseEvent e)</a:t>
            </a:r>
          </a:p>
          <a:p>
            <a:pPr eaLnBrk="1" hangingPunct="1"/>
            <a:r>
              <a:rPr lang="en-US" altLang="zh-CN"/>
              <a:t>{</a:t>
            </a:r>
          </a:p>
          <a:p>
            <a:pPr eaLnBrk="1" hangingPunct="1"/>
            <a:r>
              <a:rPr lang="en-US" altLang="zh-CN"/>
              <a:t>	if(e.getSource() == btn)</a:t>
            </a:r>
          </a:p>
          <a:p>
            <a:pPr eaLnBrk="1" hangingPunct="1"/>
            <a:r>
              <a:rPr lang="en-US" altLang="zh-CN"/>
              <a:t>		btn.setLabel("</a:t>
            </a:r>
            <a:r>
              <a:rPr lang="zh-CN" altLang="en-US"/>
              <a:t>进入</a:t>
            </a:r>
            <a:r>
              <a:rPr lang="en-US" altLang="zh-CN"/>
              <a:t>Button");</a:t>
            </a:r>
          </a:p>
          <a:p>
            <a:pPr eaLnBrk="1" hangingPunct="1"/>
            <a:r>
              <a:rPr lang="en-US" altLang="zh-CN"/>
              <a:t>	else</a:t>
            </a:r>
          </a:p>
          <a:p>
            <a:pPr eaLnBrk="1" hangingPunct="1"/>
            <a:r>
              <a:rPr lang="en-US" altLang="zh-CN"/>
              <a:t>		showStatus("</a:t>
            </a:r>
            <a:r>
              <a:rPr lang="zh-CN" altLang="en-US"/>
              <a:t>进入</a:t>
            </a:r>
            <a:r>
              <a:rPr lang="en-US" altLang="zh-CN"/>
              <a:t>Applet");</a:t>
            </a:r>
          </a:p>
          <a:p>
            <a:pPr eaLnBrk="1" hangingPunct="1"/>
            <a:r>
              <a:rPr lang="en-US" altLang="zh-CN"/>
              <a:t>}</a:t>
            </a:r>
          </a:p>
          <a:p>
            <a:pPr eaLnBrk="1" hangingPunct="1"/>
            <a:r>
              <a:rPr lang="en-US" altLang="zh-CN"/>
              <a:t>public void mouseExited(MouseEvent e)</a:t>
            </a:r>
          </a:p>
          <a:p>
            <a:pPr eaLnBrk="1" hangingPunct="1"/>
            <a:r>
              <a:rPr lang="en-US" altLang="zh-CN"/>
              <a:t>{</a:t>
            </a:r>
          </a:p>
          <a:p>
            <a:pPr eaLnBrk="1" hangingPunct="1"/>
            <a:r>
              <a:rPr lang="en-US" altLang="zh-CN"/>
              <a:t>	if(e.getSource() == btn)</a:t>
            </a:r>
          </a:p>
          <a:p>
            <a:pPr eaLnBrk="1" hangingPunct="1"/>
            <a:r>
              <a:rPr lang="en-US" altLang="zh-CN"/>
              <a:t>		btn.setLabel("</a:t>
            </a:r>
            <a:r>
              <a:rPr lang="zh-CN" altLang="en-US"/>
              <a:t>退出</a:t>
            </a:r>
            <a:r>
              <a:rPr lang="en-US" altLang="zh-CN"/>
              <a:t>Button");</a:t>
            </a:r>
          </a:p>
        </p:txBody>
      </p:sp>
    </p:spTree>
  </p:cSld>
  <p:clrMapOvr>
    <a:masterClrMapping/>
  </p:clrMapOvr>
  <p:transition>
    <p:blinds dir="vert"/>
  </p:transition>
</p:sld>
</file>

<file path=ppt/slides/slide5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7234" name="Text Box 2"/>
          <p:cNvSpPr txBox="1">
            <a:spLocks noChangeArrowheads="1"/>
          </p:cNvSpPr>
          <p:nvPr/>
        </p:nvSpPr>
        <p:spPr bwMode="auto">
          <a:xfrm>
            <a:off x="1371600" y="533400"/>
            <a:ext cx="64008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a:t>	else</a:t>
            </a:r>
          </a:p>
          <a:p>
            <a:pPr eaLnBrk="1" hangingPunct="1">
              <a:lnSpc>
                <a:spcPct val="110000"/>
              </a:lnSpc>
            </a:pPr>
            <a:r>
              <a:rPr lang="en-US" altLang="zh-CN"/>
              <a:t>		showStatus("</a:t>
            </a:r>
            <a:r>
              <a:rPr lang="zh-CN" altLang="en-US"/>
              <a:t>退出</a:t>
            </a:r>
            <a:r>
              <a:rPr lang="en-US" altLang="zh-CN"/>
              <a:t>Applet");</a:t>
            </a:r>
          </a:p>
          <a:p>
            <a:pPr eaLnBrk="1" hangingPunct="1">
              <a:lnSpc>
                <a:spcPct val="110000"/>
              </a:lnSpc>
            </a:pPr>
            <a:r>
              <a:rPr lang="en-US" altLang="zh-CN"/>
              <a:t>}</a:t>
            </a:r>
          </a:p>
          <a:p>
            <a:pPr eaLnBrk="1" hangingPunct="1">
              <a:lnSpc>
                <a:spcPct val="110000"/>
              </a:lnSpc>
            </a:pPr>
            <a:r>
              <a:rPr lang="en-US" altLang="zh-CN"/>
              <a:t>//</a:t>
            </a:r>
            <a:r>
              <a:rPr lang="zh-CN" altLang="en-US"/>
              <a:t>按下事件</a:t>
            </a:r>
          </a:p>
          <a:p>
            <a:pPr eaLnBrk="1" hangingPunct="1">
              <a:lnSpc>
                <a:spcPct val="110000"/>
              </a:lnSpc>
            </a:pPr>
            <a:r>
              <a:rPr lang="en-US" altLang="zh-CN"/>
              <a:t>public void mousePressed(MouseEvent e)</a:t>
            </a:r>
          </a:p>
          <a:p>
            <a:pPr eaLnBrk="1" hangingPunct="1">
              <a:lnSpc>
                <a:spcPct val="110000"/>
              </a:lnSpc>
            </a:pPr>
            <a:r>
              <a:rPr lang="en-US" altLang="zh-CN"/>
              <a:t>{</a:t>
            </a:r>
          </a:p>
          <a:p>
            <a:pPr eaLnBrk="1" hangingPunct="1">
              <a:lnSpc>
                <a:spcPct val="110000"/>
              </a:lnSpc>
            </a:pPr>
            <a:r>
              <a:rPr lang="en-US" altLang="zh-CN"/>
              <a:t>	if(e.getSource() == btn)</a:t>
            </a:r>
          </a:p>
          <a:p>
            <a:pPr eaLnBrk="1" hangingPunct="1">
              <a:lnSpc>
                <a:spcPct val="110000"/>
              </a:lnSpc>
            </a:pPr>
            <a:r>
              <a:rPr lang="en-US" altLang="zh-CN"/>
              <a:t>		btn.setLabel("</a:t>
            </a:r>
            <a:r>
              <a:rPr lang="zh-CN" altLang="en-US"/>
              <a:t>按下鼠标</a:t>
            </a:r>
            <a:r>
              <a:rPr lang="en-US" altLang="zh-CN"/>
              <a:t>");</a:t>
            </a:r>
          </a:p>
          <a:p>
            <a:pPr eaLnBrk="1" hangingPunct="1">
              <a:lnSpc>
                <a:spcPct val="110000"/>
              </a:lnSpc>
            </a:pPr>
            <a:r>
              <a:rPr lang="en-US" altLang="zh-CN"/>
              <a:t>	else</a:t>
            </a:r>
          </a:p>
          <a:p>
            <a:pPr eaLnBrk="1" hangingPunct="1">
              <a:lnSpc>
                <a:spcPct val="110000"/>
              </a:lnSpc>
            </a:pPr>
            <a:r>
              <a:rPr lang="en-US" altLang="zh-CN"/>
              <a:t>		showStatus("</a:t>
            </a:r>
            <a:r>
              <a:rPr lang="zh-CN" altLang="en-US"/>
              <a:t>按下鼠标</a:t>
            </a:r>
            <a:r>
              <a:rPr lang="en-US" altLang="zh-CN"/>
              <a:t>");</a:t>
            </a:r>
          </a:p>
          <a:p>
            <a:pPr eaLnBrk="1" hangingPunct="1">
              <a:lnSpc>
                <a:spcPct val="110000"/>
              </a:lnSpc>
            </a:pPr>
            <a:r>
              <a:rPr lang="en-US" altLang="zh-CN"/>
              <a:t>	}</a:t>
            </a:r>
          </a:p>
          <a:p>
            <a:pPr eaLnBrk="1" hangingPunct="1">
              <a:lnSpc>
                <a:spcPct val="110000"/>
              </a:lnSpc>
            </a:pPr>
            <a:r>
              <a:rPr lang="en-US" altLang="zh-CN"/>
              <a:t>	//</a:t>
            </a:r>
            <a:r>
              <a:rPr lang="zh-CN" altLang="en-US"/>
              <a:t>释放事件</a:t>
            </a:r>
          </a:p>
          <a:p>
            <a:pPr eaLnBrk="1" hangingPunct="1">
              <a:lnSpc>
                <a:spcPct val="110000"/>
              </a:lnSpc>
            </a:pPr>
            <a:r>
              <a:rPr lang="zh-CN" altLang="en-US"/>
              <a:t>	</a:t>
            </a:r>
            <a:r>
              <a:rPr lang="en-US" altLang="zh-CN"/>
              <a:t>public void mouseReleased(MouseEvent e)</a:t>
            </a:r>
          </a:p>
          <a:p>
            <a:pPr eaLnBrk="1" hangingPunct="1">
              <a:lnSpc>
                <a:spcPct val="110000"/>
              </a:lnSpc>
            </a:pPr>
            <a:r>
              <a:rPr lang="en-US" altLang="zh-CN"/>
              <a:t>	{</a:t>
            </a:r>
          </a:p>
        </p:txBody>
      </p:sp>
    </p:spTree>
  </p:cSld>
  <p:clrMapOvr>
    <a:masterClrMapping/>
  </p:clrMapOvr>
  <p:transition>
    <p:blinds dir="vert"/>
  </p:transition>
</p:sld>
</file>

<file path=ppt/slides/slide5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8258" name="Text Box 2"/>
          <p:cNvSpPr txBox="1">
            <a:spLocks noChangeArrowheads="1"/>
          </p:cNvSpPr>
          <p:nvPr/>
        </p:nvSpPr>
        <p:spPr bwMode="auto">
          <a:xfrm>
            <a:off x="350838" y="611188"/>
            <a:ext cx="8793162" cy="556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pPr>
            <a:r>
              <a:rPr lang="en-US" altLang="zh-CN"/>
              <a:t>	if(e.getSource() == btn)</a:t>
            </a:r>
          </a:p>
          <a:p>
            <a:pPr eaLnBrk="1" hangingPunct="1">
              <a:lnSpc>
                <a:spcPct val="115000"/>
              </a:lnSpc>
            </a:pPr>
            <a:r>
              <a:rPr lang="en-US" altLang="zh-CN"/>
              <a:t>		btn.setLabel("</a:t>
            </a:r>
            <a:r>
              <a:rPr lang="zh-CN" altLang="en-US"/>
              <a:t>松开鼠标</a:t>
            </a:r>
            <a:r>
              <a:rPr lang="en-US" altLang="zh-CN"/>
              <a:t>");</a:t>
            </a:r>
          </a:p>
          <a:p>
            <a:pPr eaLnBrk="1" hangingPunct="1">
              <a:lnSpc>
                <a:spcPct val="115000"/>
              </a:lnSpc>
            </a:pPr>
            <a:r>
              <a:rPr lang="en-US" altLang="zh-CN"/>
              <a:t>	else</a:t>
            </a:r>
          </a:p>
          <a:p>
            <a:pPr eaLnBrk="1" hangingPunct="1">
              <a:lnSpc>
                <a:spcPct val="115000"/>
              </a:lnSpc>
            </a:pPr>
            <a:r>
              <a:rPr lang="en-US" altLang="zh-CN"/>
              <a:t>		showStatus("</a:t>
            </a:r>
            <a:r>
              <a:rPr lang="zh-CN" altLang="en-US"/>
              <a:t>松开鼠标</a:t>
            </a:r>
            <a:r>
              <a:rPr lang="en-US" altLang="zh-CN"/>
              <a:t>");</a:t>
            </a:r>
          </a:p>
          <a:p>
            <a:pPr eaLnBrk="1" hangingPunct="1">
              <a:lnSpc>
                <a:spcPct val="115000"/>
              </a:lnSpc>
            </a:pPr>
            <a:r>
              <a:rPr lang="en-US" altLang="zh-CN"/>
              <a:t>}</a:t>
            </a:r>
          </a:p>
          <a:p>
            <a:pPr eaLnBrk="1" hangingPunct="1">
              <a:lnSpc>
                <a:spcPct val="115000"/>
              </a:lnSpc>
            </a:pPr>
            <a:r>
              <a:rPr lang="en-US" altLang="zh-CN"/>
              <a:t>//</a:t>
            </a:r>
            <a:r>
              <a:rPr lang="zh-CN" altLang="en-US"/>
              <a:t>移动事件</a:t>
            </a:r>
          </a:p>
          <a:p>
            <a:pPr eaLnBrk="1" hangingPunct="1">
              <a:lnSpc>
                <a:spcPct val="115000"/>
              </a:lnSpc>
            </a:pPr>
            <a:r>
              <a:rPr lang="en-US" altLang="zh-CN"/>
              <a:t>public void mouseMoved(MouseEvent e)</a:t>
            </a:r>
          </a:p>
          <a:p>
            <a:pPr eaLnBrk="1" hangingPunct="1">
              <a:lnSpc>
                <a:spcPct val="115000"/>
              </a:lnSpc>
            </a:pPr>
            <a:r>
              <a:rPr lang="en-US" altLang="zh-CN"/>
              <a:t>{</a:t>
            </a:r>
          </a:p>
          <a:p>
            <a:pPr eaLnBrk="1" hangingPunct="1">
              <a:lnSpc>
                <a:spcPct val="115000"/>
              </a:lnSpc>
            </a:pPr>
            <a:r>
              <a:rPr lang="en-US" altLang="zh-CN"/>
              <a:t>	if(e.getSource() == btn)</a:t>
            </a:r>
          </a:p>
          <a:p>
            <a:pPr eaLnBrk="1" hangingPunct="1">
              <a:lnSpc>
                <a:spcPct val="115000"/>
              </a:lnSpc>
            </a:pPr>
            <a:r>
              <a:rPr lang="en-US" altLang="zh-CN"/>
              <a:t>	      btn.setLabel("</a:t>
            </a:r>
            <a:r>
              <a:rPr lang="zh-CN" altLang="en-US"/>
              <a:t>移动鼠标</a:t>
            </a:r>
            <a:r>
              <a:rPr lang="en-US" altLang="zh-CN"/>
              <a:t>");</a:t>
            </a:r>
          </a:p>
          <a:p>
            <a:pPr eaLnBrk="1" hangingPunct="1">
              <a:lnSpc>
                <a:spcPct val="115000"/>
              </a:lnSpc>
            </a:pPr>
            <a:r>
              <a:rPr lang="en-US" altLang="zh-CN"/>
              <a:t>	else</a:t>
            </a:r>
          </a:p>
          <a:p>
            <a:pPr eaLnBrk="1" hangingPunct="1">
              <a:lnSpc>
                <a:spcPct val="115000"/>
              </a:lnSpc>
            </a:pPr>
            <a:r>
              <a:rPr lang="en-US" altLang="zh-CN"/>
              <a:t>	      </a:t>
            </a:r>
            <a:r>
              <a:rPr lang="en-US" altLang="zh-CN" sz="2200"/>
              <a:t>showStatus("</a:t>
            </a:r>
            <a:r>
              <a:rPr lang="zh-CN" altLang="en-US" sz="2200"/>
              <a:t>移动鼠标，新位置</a:t>
            </a:r>
            <a:r>
              <a:rPr lang="en-US" altLang="zh-CN" sz="2200"/>
              <a:t>" + e.getX() + "</a:t>
            </a:r>
            <a:r>
              <a:rPr lang="zh-CN" altLang="en-US" sz="2200"/>
              <a:t>，</a:t>
            </a:r>
            <a:r>
              <a:rPr lang="en-US" altLang="zh-CN" sz="2200"/>
              <a:t>" + e.getY());</a:t>
            </a:r>
          </a:p>
          <a:p>
            <a:pPr eaLnBrk="1" hangingPunct="1">
              <a:lnSpc>
                <a:spcPct val="115000"/>
              </a:lnSpc>
            </a:pPr>
            <a:r>
              <a:rPr lang="en-US" altLang="zh-CN"/>
              <a:t>	}</a:t>
            </a:r>
          </a:p>
        </p:txBody>
      </p:sp>
    </p:spTree>
  </p:cSld>
  <p:clrMapOvr>
    <a:masterClrMapping/>
  </p:clrMapOvr>
  <p:transition>
    <p:blinds dir="vert"/>
  </p:transition>
</p:sld>
</file>

<file path=ppt/slides/slide5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9282" name="Text Box 2"/>
          <p:cNvSpPr txBox="1">
            <a:spLocks noChangeArrowheads="1"/>
          </p:cNvSpPr>
          <p:nvPr/>
        </p:nvSpPr>
        <p:spPr bwMode="auto">
          <a:xfrm>
            <a:off x="1050925" y="655638"/>
            <a:ext cx="6351588" cy="502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	//</a:t>
            </a:r>
            <a:r>
              <a:rPr lang="zh-CN" altLang="en-US"/>
              <a:t>拖动事件</a:t>
            </a:r>
          </a:p>
          <a:p>
            <a:pPr eaLnBrk="1" hangingPunct="1">
              <a:lnSpc>
                <a:spcPct val="150000"/>
              </a:lnSpc>
            </a:pPr>
            <a:r>
              <a:rPr lang="zh-CN" altLang="en-US"/>
              <a:t>	</a:t>
            </a:r>
            <a:r>
              <a:rPr lang="en-US" altLang="zh-CN"/>
              <a:t>public void mouseDragged(MouseEvent e)</a:t>
            </a:r>
          </a:p>
          <a:p>
            <a:pPr eaLnBrk="1" hangingPunct="1">
              <a:lnSpc>
                <a:spcPct val="150000"/>
              </a:lnSpc>
            </a:pPr>
            <a:r>
              <a:rPr lang="en-US" altLang="zh-CN"/>
              <a:t>	{</a:t>
            </a:r>
          </a:p>
          <a:p>
            <a:pPr eaLnBrk="1" hangingPunct="1">
              <a:lnSpc>
                <a:spcPct val="150000"/>
              </a:lnSpc>
            </a:pPr>
            <a:r>
              <a:rPr lang="en-US" altLang="zh-CN"/>
              <a:t>		if(e.getSource() == btn)</a:t>
            </a:r>
          </a:p>
          <a:p>
            <a:pPr eaLnBrk="1" hangingPunct="1">
              <a:lnSpc>
                <a:spcPct val="150000"/>
              </a:lnSpc>
            </a:pPr>
            <a:r>
              <a:rPr lang="en-US" altLang="zh-CN"/>
              <a:t>			btn.setLabel("</a:t>
            </a:r>
            <a:r>
              <a:rPr lang="zh-CN" altLang="en-US"/>
              <a:t>拖动鼠标</a:t>
            </a:r>
            <a:r>
              <a:rPr lang="en-US" altLang="zh-CN"/>
              <a:t>");</a:t>
            </a:r>
          </a:p>
          <a:p>
            <a:pPr eaLnBrk="1" hangingPunct="1">
              <a:lnSpc>
                <a:spcPct val="150000"/>
              </a:lnSpc>
            </a:pPr>
            <a:r>
              <a:rPr lang="en-US" altLang="zh-CN"/>
              <a:t>		else</a:t>
            </a:r>
          </a:p>
          <a:p>
            <a:pPr eaLnBrk="1" hangingPunct="1">
              <a:lnSpc>
                <a:spcPct val="150000"/>
              </a:lnSpc>
            </a:pPr>
            <a:r>
              <a:rPr lang="en-US" altLang="zh-CN"/>
              <a:t>			showStatus("</a:t>
            </a:r>
            <a:r>
              <a:rPr lang="zh-CN" altLang="en-US"/>
              <a:t>拖动鼠标</a:t>
            </a:r>
            <a:r>
              <a:rPr lang="en-US" altLang="zh-CN"/>
              <a:t>");</a:t>
            </a:r>
          </a:p>
          <a:p>
            <a:pPr eaLnBrk="1" hangingPunct="1">
              <a:lnSpc>
                <a:spcPct val="150000"/>
              </a:lnSpc>
            </a:pPr>
            <a:r>
              <a:rPr lang="en-US" altLang="zh-CN"/>
              <a:t>	}</a:t>
            </a:r>
          </a:p>
          <a:p>
            <a:pPr eaLnBrk="1" hangingPunct="1">
              <a:lnSpc>
                <a:spcPct val="150000"/>
              </a:lnSpc>
            </a:pPr>
            <a:r>
              <a:rPr lang="en-US" altLang="zh-CN"/>
              <a:t>};</a:t>
            </a:r>
          </a:p>
        </p:txBody>
      </p:sp>
    </p:spTree>
  </p:cSld>
  <p:clrMapOvr>
    <a:masterClrMapping/>
  </p:clrMapOvr>
  <p:transition>
    <p:blinds dir="vert"/>
  </p:transition>
</p:sld>
</file>

<file path=ppt/slides/slide5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7" name="Rectangle 2"/>
          <p:cNvSpPr>
            <a:spLocks noChangeArrowheads="1"/>
          </p:cNvSpPr>
          <p:nvPr/>
        </p:nvSpPr>
        <p:spPr bwMode="auto">
          <a:xfrm>
            <a:off x="2273300" y="5715000"/>
            <a:ext cx="459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7.12  </a:t>
            </a:r>
            <a:r>
              <a:rPr lang="zh-CN" altLang="en-US"/>
              <a:t>状态行提示鼠标移动位置 </a:t>
            </a:r>
          </a:p>
        </p:txBody>
      </p:sp>
      <p:graphicFrame>
        <p:nvGraphicFramePr>
          <p:cNvPr id="98306" name="Object 3"/>
          <p:cNvGraphicFramePr>
            <a:graphicFrameLocks noChangeAspect="1"/>
          </p:cNvGraphicFramePr>
          <p:nvPr/>
        </p:nvGraphicFramePr>
        <p:xfrm>
          <a:off x="1790700" y="838200"/>
          <a:ext cx="5562600" cy="4779963"/>
        </p:xfrm>
        <a:graphic>
          <a:graphicData uri="http://schemas.openxmlformats.org/presentationml/2006/ole">
            <mc:AlternateContent xmlns:mc="http://schemas.openxmlformats.org/markup-compatibility/2006">
              <mc:Choice xmlns:v="urn:schemas-microsoft-com:vml" Requires="v">
                <p:oleObj spid="_x0000_s98308" name="Bitmap Image" r:id="rId3" imgW="2270957" imgH="1950889" progId="Paint.Picture">
                  <p:embed/>
                </p:oleObj>
              </mc:Choice>
              <mc:Fallback>
                <p:oleObj name="Bitmap Image" r:id="rId3" imgW="2270957" imgH="1950889"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0700" y="838200"/>
                        <a:ext cx="5562600" cy="4779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blinds dir="vert"/>
  </p:transition>
</p:sld>
</file>

<file path=ppt/slides/slide5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331" name="Rectangle 2"/>
          <p:cNvSpPr>
            <a:spLocks noChangeArrowheads="1"/>
          </p:cNvSpPr>
          <p:nvPr/>
        </p:nvSpPr>
        <p:spPr bwMode="auto">
          <a:xfrm>
            <a:off x="2935288" y="5715000"/>
            <a:ext cx="327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7.13  </a:t>
            </a:r>
            <a:r>
              <a:rPr lang="zh-CN" altLang="en-US"/>
              <a:t>提示“按下鼠标”</a:t>
            </a:r>
          </a:p>
        </p:txBody>
      </p:sp>
      <p:graphicFrame>
        <p:nvGraphicFramePr>
          <p:cNvPr id="99330" name="Object 3"/>
          <p:cNvGraphicFramePr>
            <a:graphicFrameLocks noChangeAspect="1"/>
          </p:cNvGraphicFramePr>
          <p:nvPr/>
        </p:nvGraphicFramePr>
        <p:xfrm>
          <a:off x="1714500" y="685800"/>
          <a:ext cx="5715000" cy="4919663"/>
        </p:xfrm>
        <a:graphic>
          <a:graphicData uri="http://schemas.openxmlformats.org/presentationml/2006/ole">
            <mc:AlternateContent xmlns:mc="http://schemas.openxmlformats.org/markup-compatibility/2006">
              <mc:Choice xmlns:v="urn:schemas-microsoft-com:vml" Requires="v">
                <p:oleObj spid="_x0000_s99332" name="Bitmap Image" r:id="rId3" imgW="2247619" imgH="1935238" progId="Paint.Picture">
                  <p:embed/>
                </p:oleObj>
              </mc:Choice>
              <mc:Fallback>
                <p:oleObj name="Bitmap Image" r:id="rId3" imgW="2247619" imgH="1935238"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0" y="685800"/>
                        <a:ext cx="5715000" cy="4919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blinds dir="vert"/>
  </p:transition>
</p:sld>
</file>

<file path=ppt/slides/slide5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0306" name="Text Box 2"/>
          <p:cNvSpPr txBox="1">
            <a:spLocks noChangeArrowheads="1"/>
          </p:cNvSpPr>
          <p:nvPr/>
        </p:nvSpPr>
        <p:spPr bwMode="auto">
          <a:xfrm>
            <a:off x="228600" y="573088"/>
            <a:ext cx="8839200" cy="575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7.2.6  </a:t>
            </a:r>
            <a:r>
              <a:rPr lang="zh-CN" altLang="en-US" b="1"/>
              <a:t>键盘事件</a:t>
            </a:r>
            <a:r>
              <a:rPr lang="en-US" altLang="zh-CN" b="1"/>
              <a:t>(KeyEvent)</a:t>
            </a:r>
          </a:p>
          <a:p>
            <a:pPr eaLnBrk="1" hangingPunct="1">
              <a:spcBef>
                <a:spcPct val="50000"/>
              </a:spcBef>
            </a:pPr>
            <a:r>
              <a:rPr lang="en-US" altLang="zh-CN"/>
              <a:t>        </a:t>
            </a:r>
            <a:r>
              <a:rPr lang="zh-CN" altLang="en-US"/>
              <a:t>键盘事件有三个：键盘按键按下，按键释放，按键被敲击。常用方法如下：</a:t>
            </a:r>
          </a:p>
          <a:p>
            <a:pPr lvl="1" eaLnBrk="1" hangingPunct="1">
              <a:spcBef>
                <a:spcPct val="50000"/>
              </a:spcBef>
            </a:pPr>
            <a:r>
              <a:rPr lang="en-US" altLang="zh-CN"/>
              <a:t>public char getKeyChar() </a:t>
            </a:r>
          </a:p>
          <a:p>
            <a:pPr lvl="1" eaLnBrk="1" hangingPunct="1">
              <a:spcBef>
                <a:spcPct val="50000"/>
              </a:spcBef>
            </a:pPr>
            <a:r>
              <a:rPr lang="zh-CN" altLang="en-US"/>
              <a:t>返回事件中键的字符。</a:t>
            </a:r>
          </a:p>
          <a:p>
            <a:pPr lvl="1" eaLnBrk="1" hangingPunct="1">
              <a:spcBef>
                <a:spcPct val="50000"/>
              </a:spcBef>
            </a:pPr>
            <a:r>
              <a:rPr lang="en-US" altLang="zh-CN"/>
              <a:t>public int getKeyCode() </a:t>
            </a:r>
          </a:p>
          <a:p>
            <a:pPr lvl="1" eaLnBrk="1" hangingPunct="1">
              <a:spcBef>
                <a:spcPct val="50000"/>
              </a:spcBef>
            </a:pPr>
            <a:r>
              <a:rPr lang="zh-CN" altLang="en-US"/>
              <a:t>返回整数键码。</a:t>
            </a:r>
          </a:p>
          <a:p>
            <a:pPr lvl="1" eaLnBrk="1" hangingPunct="1">
              <a:spcBef>
                <a:spcPct val="50000"/>
              </a:spcBef>
            </a:pPr>
            <a:r>
              <a:rPr lang="en-US" altLang="zh-CN"/>
              <a:t>public static String getKeyText(int keyCode) </a:t>
            </a:r>
          </a:p>
          <a:p>
            <a:pPr lvl="1" eaLnBrk="1" hangingPunct="1">
              <a:spcBef>
                <a:spcPct val="50000"/>
              </a:spcBef>
            </a:pPr>
            <a:r>
              <a:rPr lang="zh-CN" altLang="en-US"/>
              <a:t>返回描述这个键码的字符串，例如“</a:t>
            </a:r>
            <a:r>
              <a:rPr lang="en-US" altLang="zh-CN"/>
              <a:t>HOME”</a:t>
            </a:r>
            <a:r>
              <a:rPr lang="zh-CN" altLang="en-US"/>
              <a:t>、“</a:t>
            </a:r>
            <a:r>
              <a:rPr lang="en-US" altLang="zh-CN"/>
              <a:t>F1”</a:t>
            </a:r>
            <a:r>
              <a:rPr lang="zh-CN" altLang="en-US"/>
              <a:t>或者“</a:t>
            </a:r>
            <a:r>
              <a:rPr lang="en-US" altLang="zh-CN"/>
              <a:t>A”</a:t>
            </a:r>
            <a:r>
              <a:rPr lang="zh-CN" altLang="en-US"/>
              <a:t>等。</a:t>
            </a:r>
          </a:p>
          <a:p>
            <a:pPr lvl="1" eaLnBrk="1" hangingPunct="1">
              <a:spcBef>
                <a:spcPct val="50000"/>
              </a:spcBef>
            </a:pPr>
            <a:r>
              <a:rPr lang="en-US" altLang="zh-CN"/>
              <a:t>public interface KeyListener extends EventListener</a:t>
            </a:r>
          </a:p>
          <a:p>
            <a:pPr lvl="1" eaLnBrk="1" hangingPunct="1">
              <a:spcBef>
                <a:spcPct val="50000"/>
              </a:spcBef>
            </a:pPr>
            <a:r>
              <a:rPr lang="zh-CN" altLang="en-US"/>
              <a:t>用来接收键盘事件。使用方法</a:t>
            </a:r>
            <a:r>
              <a:rPr lang="en-US" altLang="zh-CN"/>
              <a:t>addKeyListener</a:t>
            </a:r>
            <a:r>
              <a:rPr lang="zh-CN" altLang="en-US"/>
              <a:t>注册。</a:t>
            </a:r>
          </a:p>
        </p:txBody>
      </p:sp>
    </p:spTree>
  </p:cSld>
  <p:clrMapOvr>
    <a:masterClrMapping/>
  </p:clrMapOvr>
  <p:transition>
    <p:blinds dir="vert"/>
  </p:transition>
</p:sld>
</file>

<file path=ppt/slides/slide5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1330" name="Text Box 2"/>
          <p:cNvSpPr txBox="1">
            <a:spLocks noChangeArrowheads="1"/>
          </p:cNvSpPr>
          <p:nvPr/>
        </p:nvSpPr>
        <p:spPr bwMode="auto">
          <a:xfrm>
            <a:off x="152400" y="511175"/>
            <a:ext cx="92837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zh-CN" altLang="en-US"/>
              <a:t>针对键盘的三个事件接口提供相应的方法进行处理，具体方法如下：</a:t>
            </a:r>
          </a:p>
          <a:p>
            <a:pPr eaLnBrk="1" hangingPunct="1">
              <a:lnSpc>
                <a:spcPct val="200000"/>
              </a:lnSpc>
            </a:pPr>
            <a:r>
              <a:rPr lang="en-US" altLang="zh-CN"/>
              <a:t>public void keyPressed(KeyEvent e) </a:t>
            </a:r>
          </a:p>
          <a:p>
            <a:pPr eaLnBrk="1" hangingPunct="1">
              <a:lnSpc>
                <a:spcPct val="200000"/>
              </a:lnSpc>
            </a:pPr>
            <a:r>
              <a:rPr lang="zh-CN" altLang="en-US"/>
              <a:t>按键时引发事件处理。</a:t>
            </a:r>
          </a:p>
          <a:p>
            <a:pPr eaLnBrk="1" hangingPunct="1">
              <a:lnSpc>
                <a:spcPct val="200000"/>
              </a:lnSpc>
            </a:pPr>
            <a:r>
              <a:rPr lang="en-US" altLang="zh-CN"/>
              <a:t>public void keyReleased(KeyEvent e) </a:t>
            </a:r>
          </a:p>
          <a:p>
            <a:pPr eaLnBrk="1" hangingPunct="1">
              <a:lnSpc>
                <a:spcPct val="200000"/>
              </a:lnSpc>
            </a:pPr>
            <a:r>
              <a:rPr lang="zh-CN" altLang="en-US"/>
              <a:t>释放键时引发事件处理。</a:t>
            </a:r>
          </a:p>
          <a:p>
            <a:pPr eaLnBrk="1" hangingPunct="1">
              <a:lnSpc>
                <a:spcPct val="200000"/>
              </a:lnSpc>
            </a:pPr>
            <a:r>
              <a:rPr lang="en-US" altLang="zh-CN"/>
              <a:t>public void keyTyped(KeyEvent e) </a:t>
            </a:r>
          </a:p>
          <a:p>
            <a:pPr eaLnBrk="1" hangingPunct="1">
              <a:lnSpc>
                <a:spcPct val="200000"/>
              </a:lnSpc>
            </a:pPr>
            <a:r>
              <a:rPr lang="zh-CN" altLang="en-US"/>
              <a:t>键入键时引发事件处理。</a:t>
            </a:r>
          </a:p>
        </p:txBody>
      </p:sp>
    </p:spTree>
  </p:cSld>
  <p:clrMapOvr>
    <a:masterClrMapping/>
  </p:clrMapOvr>
  <p:transition>
    <p:blinds dir="vert"/>
  </p:transition>
</p:sld>
</file>

<file path=ppt/slides/slide5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2354" name="Text Box 2"/>
          <p:cNvSpPr txBox="1">
            <a:spLocks noChangeArrowheads="1"/>
          </p:cNvSpPr>
          <p:nvPr/>
        </p:nvSpPr>
        <p:spPr bwMode="auto">
          <a:xfrm>
            <a:off x="1050925" y="504825"/>
            <a:ext cx="555625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zh-CN" altLang="en-US"/>
              <a:t>例如，按键处理事件如下：</a:t>
            </a:r>
          </a:p>
          <a:p>
            <a:pPr eaLnBrk="1" hangingPunct="1">
              <a:lnSpc>
                <a:spcPct val="140000"/>
              </a:lnSpc>
            </a:pPr>
            <a:r>
              <a:rPr lang="zh-CN" altLang="en-US"/>
              <a:t>	</a:t>
            </a:r>
            <a:r>
              <a:rPr lang="en-US" altLang="zh-CN"/>
              <a:t>public void keyPressed(KeyEvent e)</a:t>
            </a:r>
          </a:p>
          <a:p>
            <a:pPr eaLnBrk="1" hangingPunct="1">
              <a:lnSpc>
                <a:spcPct val="140000"/>
              </a:lnSpc>
            </a:pPr>
            <a:r>
              <a:rPr lang="en-US" altLang="zh-CN"/>
              <a:t>	{</a:t>
            </a:r>
          </a:p>
          <a:p>
            <a:pPr eaLnBrk="1" hangingPunct="1">
              <a:lnSpc>
                <a:spcPct val="140000"/>
              </a:lnSpc>
            </a:pPr>
            <a:r>
              <a:rPr lang="en-US" altLang="zh-CN"/>
              <a:t>		char ch = e.getKeyChar();</a:t>
            </a:r>
          </a:p>
          <a:p>
            <a:pPr eaLnBrk="1" hangingPunct="1">
              <a:lnSpc>
                <a:spcPct val="140000"/>
              </a:lnSpc>
            </a:pPr>
            <a:r>
              <a:rPr lang="en-US" altLang="zh-CN"/>
              <a:t>		if(ch =='Y' || ch == 'y')</a:t>
            </a:r>
          </a:p>
          <a:p>
            <a:pPr eaLnBrk="1" hangingPunct="1">
              <a:lnSpc>
                <a:spcPct val="140000"/>
              </a:lnSpc>
            </a:pPr>
            <a:r>
              <a:rPr lang="en-US" altLang="zh-CN"/>
              <a:t>			txt.setText ("</a:t>
            </a:r>
            <a:r>
              <a:rPr lang="zh-CN" altLang="en-US"/>
              <a:t>同意</a:t>
            </a:r>
            <a:r>
              <a:rPr lang="en-US" altLang="zh-CN"/>
              <a:t>");</a:t>
            </a:r>
          </a:p>
          <a:p>
            <a:pPr eaLnBrk="1" hangingPunct="1">
              <a:lnSpc>
                <a:spcPct val="140000"/>
              </a:lnSpc>
            </a:pPr>
            <a:r>
              <a:rPr lang="en-US" altLang="zh-CN"/>
              <a:t>		else if ch == 'N' || ch == 'n' ()</a:t>
            </a:r>
          </a:p>
          <a:p>
            <a:pPr eaLnBrk="1" hangingPunct="1">
              <a:lnSpc>
                <a:spcPct val="140000"/>
              </a:lnSpc>
            </a:pPr>
            <a:r>
              <a:rPr lang="en-US" altLang="zh-CN"/>
              <a:t>			txt.setText ("</a:t>
            </a:r>
            <a:r>
              <a:rPr lang="zh-CN" altLang="en-US"/>
              <a:t>反对</a:t>
            </a:r>
            <a:r>
              <a:rPr lang="en-US" altLang="zh-CN"/>
              <a:t>");</a:t>
            </a:r>
          </a:p>
          <a:p>
            <a:pPr eaLnBrk="1" hangingPunct="1">
              <a:lnSpc>
                <a:spcPct val="140000"/>
              </a:lnSpc>
            </a:pPr>
            <a:r>
              <a:rPr lang="en-US" altLang="zh-CN"/>
              <a:t>		else</a:t>
            </a:r>
          </a:p>
          <a:p>
            <a:pPr eaLnBrk="1" hangingPunct="1">
              <a:lnSpc>
                <a:spcPct val="140000"/>
              </a:lnSpc>
            </a:pPr>
            <a:r>
              <a:rPr lang="en-US" altLang="zh-CN"/>
              <a:t>			txt.setText ("</a:t>
            </a:r>
            <a:r>
              <a:rPr lang="zh-CN" altLang="en-US"/>
              <a:t>无效</a:t>
            </a:r>
            <a:r>
              <a:rPr lang="en-US" altLang="zh-CN"/>
              <a:t>");</a:t>
            </a:r>
          </a:p>
          <a:p>
            <a:pPr eaLnBrk="1" hangingPunct="1">
              <a:lnSpc>
                <a:spcPct val="140000"/>
              </a:lnSpc>
            </a:pPr>
            <a:r>
              <a:rPr lang="en-US" altLang="zh-CN"/>
              <a:t>	}</a:t>
            </a:r>
          </a:p>
        </p:txBody>
      </p:sp>
      <p:sp>
        <p:nvSpPr>
          <p:cNvPr id="612355" name="AutoShape 3">
            <a:hlinkClick r:id="" action="ppaction://hlinkshowjump?jump=firstslide" highlightClick="1"/>
          </p:cNvPr>
          <p:cNvSpPr>
            <a:spLocks noChangeArrowheads="1"/>
          </p:cNvSpPr>
          <p:nvPr/>
        </p:nvSpPr>
        <p:spPr bwMode="auto">
          <a:xfrm>
            <a:off x="8382000" y="6400800"/>
            <a:ext cx="7620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blinds dir="vert"/>
  </p:transition>
</p:sld>
</file>

<file path=ppt/slides/slide5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3378" name="Rectangle 2"/>
          <p:cNvSpPr>
            <a:spLocks noChangeArrowheads="1"/>
          </p:cNvSpPr>
          <p:nvPr/>
        </p:nvSpPr>
        <p:spPr bwMode="auto">
          <a:xfrm>
            <a:off x="2897188" y="639763"/>
            <a:ext cx="33496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7.3  </a:t>
            </a:r>
            <a:r>
              <a:rPr lang="zh-CN" altLang="en-US" sz="3200" b="1"/>
              <a:t>多 线 程 机 制</a:t>
            </a:r>
          </a:p>
        </p:txBody>
      </p:sp>
      <p:sp>
        <p:nvSpPr>
          <p:cNvPr id="613379" name="Text Box 3"/>
          <p:cNvSpPr txBox="1">
            <a:spLocks noChangeArrowheads="1"/>
          </p:cNvSpPr>
          <p:nvPr/>
        </p:nvSpPr>
        <p:spPr bwMode="auto">
          <a:xfrm>
            <a:off x="228600" y="1063625"/>
            <a:ext cx="8686800" cy="564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b="1"/>
              <a:t>7.3.1  </a:t>
            </a:r>
            <a:r>
              <a:rPr lang="zh-CN" altLang="en-US" b="1"/>
              <a:t>线程简介</a:t>
            </a:r>
          </a:p>
          <a:p>
            <a:pPr eaLnBrk="1" hangingPunct="1">
              <a:lnSpc>
                <a:spcPct val="120000"/>
              </a:lnSpc>
              <a:spcBef>
                <a:spcPct val="50000"/>
              </a:spcBef>
            </a:pPr>
            <a:r>
              <a:rPr lang="zh-CN" altLang="en-US"/>
              <a:t>        线程</a:t>
            </a:r>
            <a:r>
              <a:rPr lang="en-US" altLang="zh-CN"/>
              <a:t>(thread)</a:t>
            </a:r>
            <a:r>
              <a:rPr lang="zh-CN" altLang="en-US"/>
              <a:t>就是进程中的一个执行线索。</a:t>
            </a:r>
            <a:r>
              <a:rPr lang="en-US" altLang="zh-CN"/>
              <a:t>Java</a:t>
            </a:r>
            <a:r>
              <a:rPr lang="zh-CN" altLang="en-US"/>
              <a:t>虚拟机允许进程中同时执行多个线程。每个线程都有一个优先级。具有较高优先级的线程先执行。</a:t>
            </a:r>
          </a:p>
          <a:p>
            <a:pPr eaLnBrk="1" hangingPunct="1">
              <a:lnSpc>
                <a:spcPct val="120000"/>
              </a:lnSpc>
              <a:spcBef>
                <a:spcPct val="50000"/>
              </a:spcBef>
            </a:pPr>
            <a:r>
              <a:rPr lang="zh-CN" altLang="en-US"/>
              <a:t>　　线程是操作系统分配 </a:t>
            </a:r>
            <a:r>
              <a:rPr lang="en-US" altLang="zh-CN"/>
              <a:t>CPU </a:t>
            </a:r>
            <a:r>
              <a:rPr lang="zh-CN" altLang="en-US"/>
              <a:t>时间的基本实体。每一个应用程序至少有一个线程，也可以拥有多个线程。线程是程序中的代码流。多个线程可以同时运行并能共享资源。 </a:t>
            </a:r>
          </a:p>
          <a:p>
            <a:pPr eaLnBrk="1" hangingPunct="1">
              <a:lnSpc>
                <a:spcPct val="120000"/>
              </a:lnSpc>
              <a:spcBef>
                <a:spcPct val="50000"/>
              </a:spcBef>
            </a:pPr>
            <a:r>
              <a:rPr lang="zh-CN" altLang="en-US"/>
              <a:t>　　线程与进程不同，每个进程都需要操作系统为其分配独立的地址空间，而同一进程中的各个线程是在同一块地址空间中工作。</a:t>
            </a:r>
          </a:p>
          <a:p>
            <a:pPr eaLnBrk="1" hangingPunct="1">
              <a:lnSpc>
                <a:spcPct val="120000"/>
              </a:lnSpc>
              <a:spcBef>
                <a:spcPct val="50000"/>
              </a:spcBef>
            </a:pPr>
            <a:r>
              <a:rPr lang="zh-CN" altLang="en-US"/>
              <a:t>        在 </a:t>
            </a:r>
            <a:r>
              <a:rPr lang="en-US" altLang="zh-CN"/>
              <a:t>Java </a:t>
            </a:r>
            <a:r>
              <a:rPr lang="zh-CN" altLang="en-US"/>
              <a:t>程序中，一些动态效果</a:t>
            </a:r>
            <a:r>
              <a:rPr lang="en-US" altLang="zh-CN"/>
              <a:t>(</a:t>
            </a:r>
            <a:r>
              <a:rPr lang="zh-CN" altLang="en-US"/>
              <a:t>如动画的实现、动态的字幕等</a:t>
            </a:r>
            <a:r>
              <a:rPr lang="en-US" altLang="zh-CN"/>
              <a:t>)</a:t>
            </a:r>
            <a:r>
              <a:rPr lang="zh-CN" altLang="en-US"/>
              <a:t>常利用多线程技术来实现。</a:t>
            </a:r>
          </a:p>
        </p:txBody>
      </p:sp>
    </p:spTree>
  </p:cSld>
  <p:clrMapOvr>
    <a:masterClrMapping/>
  </p:clrMapOvr>
  <p:transition>
    <p:blinds dir="vert"/>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9138" name="Text Box 2"/>
          <p:cNvSpPr txBox="1">
            <a:spLocks noChangeArrowheads="1"/>
          </p:cNvSpPr>
          <p:nvPr/>
        </p:nvSpPr>
        <p:spPr bwMode="auto">
          <a:xfrm>
            <a:off x="381000" y="685800"/>
            <a:ext cx="8458200"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lnSpc>
                <a:spcPct val="138000"/>
              </a:lnSpc>
              <a:spcBef>
                <a:spcPct val="50000"/>
              </a:spcBef>
            </a:pPr>
            <a:r>
              <a:rPr lang="en-US" altLang="zh-CN"/>
              <a:t> </a:t>
            </a:r>
            <a:r>
              <a:rPr lang="en-US" altLang="zh-CN" b="1"/>
              <a:t>2. </a:t>
            </a:r>
            <a:r>
              <a:rPr lang="zh-CN" altLang="en-US" b="1"/>
              <a:t>文本类</a:t>
            </a:r>
          </a:p>
          <a:p>
            <a:pPr lvl="1" eaLnBrk="1" hangingPunct="1">
              <a:lnSpc>
                <a:spcPct val="138000"/>
              </a:lnSpc>
              <a:spcBef>
                <a:spcPct val="50000"/>
              </a:spcBef>
            </a:pPr>
            <a:r>
              <a:rPr lang="zh-CN" altLang="en-US"/>
              <a:t> </a:t>
            </a:r>
            <a:r>
              <a:rPr lang="en-US" altLang="zh-CN"/>
              <a:t>(1) </a:t>
            </a:r>
            <a:r>
              <a:rPr lang="zh-CN" altLang="en-US"/>
              <a:t>代表一个</a:t>
            </a:r>
            <a:r>
              <a:rPr lang="en-US" altLang="zh-CN"/>
              <a:t>16 bit Unicode</a:t>
            </a:r>
            <a:r>
              <a:rPr lang="zh-CN" altLang="en-US"/>
              <a:t>字符。</a:t>
            </a:r>
          </a:p>
          <a:p>
            <a:pPr lvl="1" eaLnBrk="1" hangingPunct="1">
              <a:lnSpc>
                <a:spcPct val="138000"/>
              </a:lnSpc>
              <a:spcBef>
                <a:spcPct val="50000"/>
              </a:spcBef>
            </a:pPr>
            <a:r>
              <a:rPr lang="zh-CN" altLang="en-US"/>
              <a:t> </a:t>
            </a:r>
            <a:r>
              <a:rPr lang="en-US" altLang="zh-CN"/>
              <a:t>(2) </a:t>
            </a:r>
            <a:r>
              <a:rPr lang="zh-CN" altLang="en-US"/>
              <a:t>必须包含用单引号</a:t>
            </a:r>
            <a:r>
              <a:rPr lang="en-US" altLang="zh-CN"/>
              <a:t>(' ')</a:t>
            </a:r>
            <a:r>
              <a:rPr lang="zh-CN" altLang="en-US"/>
              <a:t>引用的文字。</a:t>
            </a:r>
          </a:p>
          <a:p>
            <a:pPr lvl="1" eaLnBrk="1" hangingPunct="1">
              <a:lnSpc>
                <a:spcPct val="138000"/>
              </a:lnSpc>
              <a:spcBef>
                <a:spcPct val="50000"/>
              </a:spcBef>
            </a:pPr>
            <a:r>
              <a:rPr lang="zh-CN" altLang="en-US"/>
              <a:t> </a:t>
            </a:r>
            <a:r>
              <a:rPr lang="en-US" altLang="zh-CN"/>
              <a:t>(3) </a:t>
            </a:r>
            <a:r>
              <a:rPr lang="zh-CN" altLang="en-US"/>
              <a:t>使用下列符号：</a:t>
            </a:r>
          </a:p>
          <a:p>
            <a:pPr lvl="1" eaLnBrk="1" hangingPunct="1">
              <a:lnSpc>
                <a:spcPct val="138000"/>
              </a:lnSpc>
              <a:spcBef>
                <a:spcPct val="50000"/>
              </a:spcBef>
            </a:pPr>
            <a:r>
              <a:rPr lang="zh-CN" altLang="en-US"/>
              <a:t> </a:t>
            </a:r>
            <a:r>
              <a:rPr lang="en-US" altLang="zh-CN"/>
              <a:t>'a'——</a:t>
            </a:r>
            <a:r>
              <a:rPr lang="zh-CN" altLang="en-US"/>
              <a:t>一个字符。</a:t>
            </a:r>
          </a:p>
          <a:p>
            <a:pPr lvl="1" eaLnBrk="1" hangingPunct="1">
              <a:lnSpc>
                <a:spcPct val="138000"/>
              </a:lnSpc>
              <a:spcBef>
                <a:spcPct val="50000"/>
              </a:spcBef>
            </a:pPr>
            <a:r>
              <a:rPr lang="zh-CN" altLang="en-US"/>
              <a:t> </a:t>
            </a:r>
            <a:r>
              <a:rPr lang="en-US" altLang="zh-CN"/>
              <a:t>'\t'--</a:t>
            </a:r>
            <a:r>
              <a:rPr lang="zh-CN" altLang="en-US"/>
              <a:t>一个制表符。</a:t>
            </a:r>
          </a:p>
          <a:p>
            <a:pPr eaLnBrk="1" hangingPunct="1">
              <a:lnSpc>
                <a:spcPct val="138000"/>
              </a:lnSpc>
              <a:spcBef>
                <a:spcPct val="50000"/>
              </a:spcBef>
            </a:pPr>
            <a:r>
              <a:rPr lang="zh-CN" altLang="en-US"/>
              <a:t>        </a:t>
            </a:r>
            <a:r>
              <a:rPr lang="en-US" altLang="zh-CN"/>
              <a:t>'\u???? '--</a:t>
            </a:r>
            <a:r>
              <a:rPr lang="zh-CN" altLang="en-US"/>
              <a:t>一个特殊的</a:t>
            </a:r>
            <a:r>
              <a:rPr lang="en-US" altLang="zh-CN"/>
              <a:t>Unicode</a:t>
            </a:r>
            <a:r>
              <a:rPr lang="zh-CN" altLang="en-US"/>
              <a:t>字符，</a:t>
            </a:r>
            <a:r>
              <a:rPr lang="en-US" altLang="zh-CN"/>
              <a:t>????</a:t>
            </a:r>
            <a:r>
              <a:rPr lang="zh-CN" altLang="en-US"/>
              <a:t>应严格使用四个十六进制数进行替换。</a:t>
            </a:r>
          </a:p>
        </p:txBody>
      </p:sp>
    </p:spTree>
  </p:cSld>
  <p:clrMapOvr>
    <a:masterClrMapping/>
  </p:clrMapOvr>
  <p:transition>
    <p:zoom dir="in"/>
  </p:transition>
</p:sld>
</file>

<file path=ppt/slides/slide5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02" name="Text Box 2"/>
          <p:cNvSpPr txBox="1">
            <a:spLocks noChangeArrowheads="1"/>
          </p:cNvSpPr>
          <p:nvPr/>
        </p:nvSpPr>
        <p:spPr bwMode="auto">
          <a:xfrm>
            <a:off x="228600" y="685800"/>
            <a:ext cx="86868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a:t>
            </a:r>
            <a:r>
              <a:rPr lang="zh-CN" altLang="en-US"/>
              <a:t>线程存在一个生命周期，由以下方法体现：</a:t>
            </a:r>
          </a:p>
          <a:p>
            <a:pPr eaLnBrk="1" hangingPunct="1">
              <a:spcBef>
                <a:spcPct val="50000"/>
              </a:spcBef>
            </a:pPr>
            <a:r>
              <a:rPr lang="zh-CN" altLang="en-US"/>
              <a:t>　　</a:t>
            </a:r>
            <a:r>
              <a:rPr lang="en-US" altLang="zh-CN"/>
              <a:t>(1)  start()</a:t>
            </a:r>
            <a:r>
              <a:rPr lang="zh-CN" altLang="en-US"/>
              <a:t>方法：启动一个线程。</a:t>
            </a:r>
          </a:p>
          <a:p>
            <a:pPr eaLnBrk="1" hangingPunct="1">
              <a:spcBef>
                <a:spcPct val="50000"/>
              </a:spcBef>
            </a:pPr>
            <a:r>
              <a:rPr lang="zh-CN" altLang="en-US"/>
              <a:t>　　</a:t>
            </a:r>
            <a:r>
              <a:rPr lang="en-US" altLang="zh-CN"/>
              <a:t>(2)  run()</a:t>
            </a:r>
            <a:r>
              <a:rPr lang="zh-CN" altLang="en-US"/>
              <a:t>方法：定义该线程的动作。</a:t>
            </a:r>
          </a:p>
          <a:p>
            <a:pPr eaLnBrk="1" hangingPunct="1">
              <a:spcBef>
                <a:spcPct val="50000"/>
              </a:spcBef>
            </a:pPr>
            <a:r>
              <a:rPr lang="zh-CN" altLang="en-US"/>
              <a:t>　　</a:t>
            </a:r>
            <a:r>
              <a:rPr lang="en-US" altLang="zh-CN"/>
              <a:t>(3)  sleep()</a:t>
            </a:r>
            <a:r>
              <a:rPr lang="zh-CN" altLang="en-US"/>
              <a:t>方法：使线程睡眠一段时间，单位为</a:t>
            </a:r>
            <a:r>
              <a:rPr lang="en-US" altLang="zh-CN"/>
              <a:t>ms</a:t>
            </a:r>
            <a:r>
              <a:rPr lang="zh-CN" altLang="en-US"/>
              <a:t>。</a:t>
            </a:r>
          </a:p>
          <a:p>
            <a:pPr eaLnBrk="1" hangingPunct="1">
              <a:spcBef>
                <a:spcPct val="50000"/>
              </a:spcBef>
            </a:pPr>
            <a:r>
              <a:rPr lang="zh-CN" altLang="en-US"/>
              <a:t>　　</a:t>
            </a:r>
            <a:r>
              <a:rPr lang="en-US" altLang="zh-CN"/>
              <a:t>(4)  suspend()</a:t>
            </a:r>
            <a:r>
              <a:rPr lang="zh-CN" altLang="en-US"/>
              <a:t>方法：使线程挂起。</a:t>
            </a:r>
          </a:p>
          <a:p>
            <a:pPr eaLnBrk="1" hangingPunct="1">
              <a:spcBef>
                <a:spcPct val="50000"/>
              </a:spcBef>
            </a:pPr>
            <a:r>
              <a:rPr lang="zh-CN" altLang="en-US"/>
              <a:t>　　</a:t>
            </a:r>
            <a:r>
              <a:rPr lang="en-US" altLang="zh-CN"/>
              <a:t>(5)  resume()</a:t>
            </a:r>
            <a:r>
              <a:rPr lang="zh-CN" altLang="en-US"/>
              <a:t>方法：恢复挂起的线程。</a:t>
            </a:r>
          </a:p>
          <a:p>
            <a:pPr eaLnBrk="1" hangingPunct="1">
              <a:spcBef>
                <a:spcPct val="50000"/>
              </a:spcBef>
            </a:pPr>
            <a:r>
              <a:rPr lang="zh-CN" altLang="en-US"/>
              <a:t>　　</a:t>
            </a:r>
            <a:r>
              <a:rPr lang="en-US" altLang="zh-CN"/>
              <a:t>(6)  yield()</a:t>
            </a:r>
            <a:r>
              <a:rPr lang="zh-CN" altLang="en-US"/>
              <a:t>方法：把线程移到队列的尾部。</a:t>
            </a:r>
          </a:p>
          <a:p>
            <a:pPr eaLnBrk="1" hangingPunct="1">
              <a:spcBef>
                <a:spcPct val="50000"/>
              </a:spcBef>
            </a:pPr>
            <a:r>
              <a:rPr lang="zh-CN" altLang="en-US"/>
              <a:t>　　</a:t>
            </a:r>
            <a:r>
              <a:rPr lang="en-US" altLang="zh-CN"/>
              <a:t>(7)  stop()</a:t>
            </a:r>
            <a:r>
              <a:rPr lang="zh-CN" altLang="en-US"/>
              <a:t>方法：结束线程生命周期并执行清理工作。</a:t>
            </a:r>
          </a:p>
          <a:p>
            <a:pPr eaLnBrk="1" hangingPunct="1">
              <a:spcBef>
                <a:spcPct val="50000"/>
              </a:spcBef>
            </a:pPr>
            <a:r>
              <a:rPr lang="zh-CN" altLang="en-US"/>
              <a:t>　　</a:t>
            </a:r>
            <a:r>
              <a:rPr lang="en-US" altLang="zh-CN"/>
              <a:t>(8)  destroy()</a:t>
            </a:r>
            <a:r>
              <a:rPr lang="zh-CN" altLang="en-US"/>
              <a:t>方法：结束线程生命周期但不做清理工作。</a:t>
            </a:r>
          </a:p>
          <a:p>
            <a:pPr eaLnBrk="1" hangingPunct="1">
              <a:spcBef>
                <a:spcPct val="50000"/>
              </a:spcBef>
            </a:pPr>
            <a:r>
              <a:rPr lang="zh-CN" altLang="en-US"/>
              <a:t>        其中最常用的是方法</a:t>
            </a:r>
            <a:r>
              <a:rPr lang="en-US" altLang="zh-CN"/>
              <a:t>start()</a:t>
            </a:r>
            <a:r>
              <a:rPr lang="zh-CN" altLang="en-US"/>
              <a:t>、</a:t>
            </a:r>
            <a:r>
              <a:rPr lang="en-US" altLang="zh-CN"/>
              <a:t>run()</a:t>
            </a:r>
            <a:r>
              <a:rPr lang="zh-CN" altLang="en-US"/>
              <a:t>、</a:t>
            </a:r>
            <a:r>
              <a:rPr lang="en-US" altLang="zh-CN"/>
              <a:t>sleep()</a:t>
            </a:r>
            <a:r>
              <a:rPr lang="zh-CN" altLang="en-US"/>
              <a:t>、</a:t>
            </a:r>
            <a:r>
              <a:rPr lang="en-US" altLang="zh-CN"/>
              <a:t>stop()</a:t>
            </a:r>
            <a:r>
              <a:rPr lang="zh-CN" altLang="en-US"/>
              <a:t>。</a:t>
            </a:r>
          </a:p>
        </p:txBody>
      </p:sp>
    </p:spTree>
  </p:cSld>
  <p:clrMapOvr>
    <a:masterClrMapping/>
  </p:clrMapOvr>
  <p:transition>
    <p:blinds dir="vert"/>
  </p:transition>
</p:sld>
</file>

<file path=ppt/slides/slide5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5426" name="Text Box 2"/>
          <p:cNvSpPr txBox="1">
            <a:spLocks noChangeArrowheads="1"/>
          </p:cNvSpPr>
          <p:nvPr/>
        </p:nvSpPr>
        <p:spPr bwMode="auto">
          <a:xfrm>
            <a:off x="1066800" y="457200"/>
            <a:ext cx="5124450" cy="622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b="1"/>
              <a:t>7.3.2  </a:t>
            </a:r>
            <a:r>
              <a:rPr lang="zh-CN" altLang="en-US" b="1"/>
              <a:t>线程类和</a:t>
            </a:r>
            <a:r>
              <a:rPr lang="en-US" altLang="zh-CN" b="1"/>
              <a:t>Runnable</a:t>
            </a:r>
            <a:r>
              <a:rPr lang="zh-CN" altLang="en-US" b="1"/>
              <a:t>接口</a:t>
            </a:r>
          </a:p>
          <a:p>
            <a:pPr eaLnBrk="1" hangingPunct="1">
              <a:lnSpc>
                <a:spcPct val="120000"/>
              </a:lnSpc>
            </a:pPr>
            <a:r>
              <a:rPr lang="zh-CN" altLang="en-US" b="1"/>
              <a:t>　</a:t>
            </a:r>
            <a:r>
              <a:rPr lang="en-US" altLang="zh-CN" b="1"/>
              <a:t>1. </a:t>
            </a:r>
            <a:r>
              <a:rPr lang="zh-CN" altLang="en-US" b="1"/>
              <a:t>建立</a:t>
            </a:r>
            <a:r>
              <a:rPr lang="en-US" altLang="zh-CN" b="1"/>
              <a:t>Thread</a:t>
            </a:r>
            <a:r>
              <a:rPr lang="zh-CN" altLang="en-US" b="1"/>
              <a:t>类的子类</a:t>
            </a:r>
            <a:r>
              <a:rPr lang="zh-CN" altLang="en-US"/>
              <a:t> </a:t>
            </a:r>
          </a:p>
          <a:p>
            <a:pPr lvl="2" eaLnBrk="1" hangingPunct="1">
              <a:lnSpc>
                <a:spcPct val="120000"/>
              </a:lnSpc>
            </a:pPr>
            <a:r>
              <a:rPr lang="en-US" altLang="zh-CN"/>
              <a:t>class myThread extends Thread</a:t>
            </a:r>
          </a:p>
          <a:p>
            <a:pPr lvl="2" eaLnBrk="1" hangingPunct="1">
              <a:lnSpc>
                <a:spcPct val="120000"/>
              </a:lnSpc>
            </a:pPr>
            <a:r>
              <a:rPr lang="en-US" altLang="zh-CN"/>
              <a:t>{</a:t>
            </a:r>
          </a:p>
          <a:p>
            <a:pPr lvl="2" eaLnBrk="1" hangingPunct="1">
              <a:lnSpc>
                <a:spcPct val="120000"/>
              </a:lnSpc>
            </a:pPr>
            <a:r>
              <a:rPr lang="en-US" altLang="zh-CN"/>
              <a:t>      ...</a:t>
            </a:r>
          </a:p>
          <a:p>
            <a:pPr lvl="3" eaLnBrk="1" hangingPunct="1">
              <a:lnSpc>
                <a:spcPct val="120000"/>
              </a:lnSpc>
            </a:pPr>
            <a:r>
              <a:rPr lang="en-US" altLang="zh-CN"/>
              <a:t>public void start()//</a:t>
            </a:r>
            <a:r>
              <a:rPr lang="zh-CN" altLang="en-US"/>
              <a:t>启动线程</a:t>
            </a:r>
          </a:p>
          <a:p>
            <a:pPr lvl="3" eaLnBrk="1" hangingPunct="1">
              <a:lnSpc>
                <a:spcPct val="120000"/>
              </a:lnSpc>
            </a:pPr>
            <a:r>
              <a:rPr lang="en-US" altLang="zh-CN"/>
              <a:t>{</a:t>
            </a:r>
          </a:p>
          <a:p>
            <a:pPr lvl="3" eaLnBrk="1" hangingPunct="1">
              <a:lnSpc>
                <a:spcPct val="120000"/>
              </a:lnSpc>
            </a:pPr>
            <a:r>
              <a:rPr lang="en-US" altLang="zh-CN"/>
              <a:t>       ...</a:t>
            </a:r>
          </a:p>
          <a:p>
            <a:pPr lvl="3" eaLnBrk="1" hangingPunct="1">
              <a:lnSpc>
                <a:spcPct val="120000"/>
              </a:lnSpc>
            </a:pPr>
            <a:r>
              <a:rPr lang="en-US" altLang="zh-CN"/>
              <a:t>}</a:t>
            </a:r>
          </a:p>
          <a:p>
            <a:pPr lvl="3" eaLnBrk="1" hangingPunct="1">
              <a:lnSpc>
                <a:spcPct val="120000"/>
              </a:lnSpc>
            </a:pPr>
            <a:r>
              <a:rPr lang="en-US" altLang="zh-CN"/>
              <a:t>public void run()//</a:t>
            </a:r>
            <a:r>
              <a:rPr lang="zh-CN" altLang="en-US"/>
              <a:t>运行线程</a:t>
            </a:r>
          </a:p>
          <a:p>
            <a:pPr lvl="3" eaLnBrk="1" hangingPunct="1">
              <a:lnSpc>
                <a:spcPct val="120000"/>
              </a:lnSpc>
            </a:pPr>
            <a:r>
              <a:rPr lang="en-US" altLang="zh-CN"/>
              <a:t>{</a:t>
            </a:r>
          </a:p>
          <a:p>
            <a:pPr lvl="3" eaLnBrk="1" hangingPunct="1">
              <a:lnSpc>
                <a:spcPct val="120000"/>
              </a:lnSpc>
            </a:pPr>
            <a:r>
              <a:rPr lang="en-US" altLang="zh-CN"/>
              <a:t>...</a:t>
            </a:r>
          </a:p>
          <a:p>
            <a:pPr lvl="3" eaLnBrk="1" hangingPunct="1">
              <a:lnSpc>
                <a:spcPct val="120000"/>
              </a:lnSpc>
            </a:pPr>
            <a:r>
              <a:rPr lang="en-US" altLang="zh-CN"/>
              <a:t>}</a:t>
            </a:r>
          </a:p>
          <a:p>
            <a:pPr lvl="2" eaLnBrk="1" hangingPunct="1">
              <a:lnSpc>
                <a:spcPct val="120000"/>
              </a:lnSpc>
            </a:pPr>
            <a:r>
              <a:rPr lang="en-US" altLang="zh-CN"/>
              <a:t>}</a:t>
            </a:r>
          </a:p>
        </p:txBody>
      </p:sp>
    </p:spTree>
  </p:cSld>
  <p:clrMapOvr>
    <a:masterClrMapping/>
  </p:clrMapOvr>
  <p:transition>
    <p:blinds dir="vert"/>
  </p:transition>
</p:sld>
</file>

<file path=ppt/slides/slide5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6450" name="Text Box 2"/>
          <p:cNvSpPr txBox="1">
            <a:spLocks noChangeArrowheads="1"/>
          </p:cNvSpPr>
          <p:nvPr/>
        </p:nvSpPr>
        <p:spPr bwMode="auto">
          <a:xfrm>
            <a:off x="533400" y="585788"/>
            <a:ext cx="8458200" cy="604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a:t>
            </a:r>
            <a:r>
              <a:rPr lang="zh-CN" altLang="en-US"/>
              <a:t>例</a:t>
            </a:r>
            <a:r>
              <a:rPr lang="en-US" altLang="zh-CN"/>
              <a:t>7.7】</a:t>
            </a:r>
            <a:r>
              <a:rPr lang="zh-CN" altLang="en-US"/>
              <a:t>多线程实例，主函数给予调用，调用情况如图</a:t>
            </a:r>
            <a:r>
              <a:rPr lang="en-US" altLang="zh-CN"/>
              <a:t>7.14</a:t>
            </a:r>
            <a:r>
              <a:rPr lang="zh-CN" altLang="en-US"/>
              <a:t>所示。源程序代码如下：</a:t>
            </a:r>
          </a:p>
          <a:p>
            <a:pPr eaLnBrk="1" hangingPunct="1">
              <a:lnSpc>
                <a:spcPct val="60000"/>
              </a:lnSpc>
              <a:spcBef>
                <a:spcPct val="50000"/>
              </a:spcBef>
            </a:pPr>
            <a:r>
              <a:rPr lang="en-US" altLang="zh-CN"/>
              <a:t>public class MThread </a:t>
            </a:r>
          </a:p>
          <a:p>
            <a:pPr eaLnBrk="1" hangingPunct="1">
              <a:lnSpc>
                <a:spcPct val="60000"/>
              </a:lnSpc>
              <a:spcBef>
                <a:spcPct val="50000"/>
              </a:spcBef>
            </a:pPr>
            <a:r>
              <a:rPr lang="en-US" altLang="zh-CN"/>
              <a:t>{</a:t>
            </a:r>
          </a:p>
          <a:p>
            <a:pPr eaLnBrk="1" hangingPunct="1">
              <a:lnSpc>
                <a:spcPct val="60000"/>
              </a:lnSpc>
              <a:spcBef>
                <a:spcPct val="50000"/>
              </a:spcBef>
            </a:pPr>
            <a:r>
              <a:rPr lang="en-US" altLang="zh-CN"/>
              <a:t>     public static void main(String[] args) </a:t>
            </a:r>
          </a:p>
          <a:p>
            <a:pPr eaLnBrk="1" hangingPunct="1">
              <a:lnSpc>
                <a:spcPct val="60000"/>
              </a:lnSpc>
              <a:spcBef>
                <a:spcPct val="50000"/>
              </a:spcBef>
            </a:pPr>
            <a:r>
              <a:rPr lang="en-US" altLang="zh-CN"/>
              <a:t>     {</a:t>
            </a:r>
          </a:p>
          <a:p>
            <a:pPr eaLnBrk="1" hangingPunct="1">
              <a:lnSpc>
                <a:spcPct val="60000"/>
              </a:lnSpc>
              <a:spcBef>
                <a:spcPct val="50000"/>
              </a:spcBef>
            </a:pPr>
            <a:r>
              <a:rPr lang="en-US" altLang="zh-CN"/>
              <a:t>	System.out.println("Hello World!");</a:t>
            </a:r>
          </a:p>
          <a:p>
            <a:pPr eaLnBrk="1" hangingPunct="1">
              <a:lnSpc>
                <a:spcPct val="60000"/>
              </a:lnSpc>
              <a:spcBef>
                <a:spcPct val="50000"/>
              </a:spcBef>
            </a:pPr>
            <a:r>
              <a:rPr lang="en-US" altLang="zh-CN"/>
              <a:t>	thread2 t1 = new thread2("</a:t>
            </a:r>
            <a:r>
              <a:rPr lang="zh-CN" altLang="en-US"/>
              <a:t>线程实例</a:t>
            </a:r>
            <a:r>
              <a:rPr lang="en-US" altLang="zh-CN"/>
              <a:t>1"); //</a:t>
            </a:r>
            <a:r>
              <a:rPr lang="zh-CN" altLang="en-US"/>
              <a:t>创建线程实例</a:t>
            </a:r>
          </a:p>
          <a:p>
            <a:pPr eaLnBrk="1" hangingPunct="1">
              <a:lnSpc>
                <a:spcPct val="60000"/>
              </a:lnSpc>
              <a:spcBef>
                <a:spcPct val="50000"/>
              </a:spcBef>
            </a:pPr>
            <a:r>
              <a:rPr lang="zh-CN" altLang="en-US"/>
              <a:t>	</a:t>
            </a:r>
            <a:r>
              <a:rPr lang="en-US" altLang="zh-CN"/>
              <a:t>t1.start(); //</a:t>
            </a:r>
            <a:r>
              <a:rPr lang="zh-CN" altLang="en-US"/>
              <a:t>调用</a:t>
            </a:r>
          </a:p>
          <a:p>
            <a:pPr eaLnBrk="1" hangingPunct="1">
              <a:lnSpc>
                <a:spcPct val="60000"/>
              </a:lnSpc>
              <a:spcBef>
                <a:spcPct val="50000"/>
              </a:spcBef>
            </a:pPr>
            <a:r>
              <a:rPr lang="zh-CN" altLang="en-US"/>
              <a:t>	</a:t>
            </a:r>
            <a:r>
              <a:rPr lang="en-US" altLang="zh-CN"/>
              <a:t>thread2 t2 = new thread2("</a:t>
            </a:r>
            <a:r>
              <a:rPr lang="zh-CN" altLang="en-US"/>
              <a:t>线程实例</a:t>
            </a:r>
            <a:r>
              <a:rPr lang="en-US" altLang="zh-CN"/>
              <a:t>2");</a:t>
            </a:r>
          </a:p>
          <a:p>
            <a:pPr eaLnBrk="1" hangingPunct="1">
              <a:lnSpc>
                <a:spcPct val="60000"/>
              </a:lnSpc>
              <a:spcBef>
                <a:spcPct val="50000"/>
              </a:spcBef>
            </a:pPr>
            <a:r>
              <a:rPr lang="en-US" altLang="zh-CN"/>
              <a:t>	t2.start();</a:t>
            </a:r>
          </a:p>
          <a:p>
            <a:pPr eaLnBrk="1" hangingPunct="1">
              <a:lnSpc>
                <a:spcPct val="60000"/>
              </a:lnSpc>
              <a:spcBef>
                <a:spcPct val="50000"/>
              </a:spcBef>
            </a:pPr>
            <a:r>
              <a:rPr lang="en-US" altLang="zh-CN"/>
              <a:t>	thread2 t3 = new thread2("</a:t>
            </a:r>
            <a:r>
              <a:rPr lang="zh-CN" altLang="en-US"/>
              <a:t>线程实例</a:t>
            </a:r>
            <a:r>
              <a:rPr lang="en-US" altLang="zh-CN"/>
              <a:t>3");</a:t>
            </a:r>
          </a:p>
          <a:p>
            <a:pPr eaLnBrk="1" hangingPunct="1">
              <a:lnSpc>
                <a:spcPct val="60000"/>
              </a:lnSpc>
              <a:spcBef>
                <a:spcPct val="50000"/>
              </a:spcBef>
            </a:pPr>
            <a:r>
              <a:rPr lang="en-US" altLang="zh-CN"/>
              <a:t>	t3.start();</a:t>
            </a:r>
          </a:p>
          <a:p>
            <a:pPr eaLnBrk="1" hangingPunct="1">
              <a:lnSpc>
                <a:spcPct val="60000"/>
              </a:lnSpc>
              <a:spcBef>
                <a:spcPct val="50000"/>
              </a:spcBef>
            </a:pPr>
            <a:r>
              <a:rPr lang="en-US" altLang="zh-CN"/>
              <a:t>      }</a:t>
            </a:r>
          </a:p>
          <a:p>
            <a:pPr eaLnBrk="1" hangingPunct="1">
              <a:lnSpc>
                <a:spcPct val="60000"/>
              </a:lnSpc>
              <a:spcBef>
                <a:spcPct val="50000"/>
              </a:spcBef>
            </a:pPr>
            <a:r>
              <a:rPr lang="en-US" altLang="zh-CN"/>
              <a:t>}</a:t>
            </a:r>
          </a:p>
        </p:txBody>
      </p:sp>
    </p:spTree>
  </p:cSld>
  <p:clrMapOvr>
    <a:masterClrMapping/>
  </p:clrMapOvr>
  <p:transition>
    <p:blinds dir="vert"/>
  </p:transition>
</p:sld>
</file>

<file path=ppt/slides/slide5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7474" name="Text Box 2"/>
          <p:cNvSpPr txBox="1">
            <a:spLocks noChangeArrowheads="1"/>
          </p:cNvSpPr>
          <p:nvPr/>
        </p:nvSpPr>
        <p:spPr bwMode="auto">
          <a:xfrm>
            <a:off x="1279525" y="533400"/>
            <a:ext cx="5270500"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a:t>
            </a:r>
            <a:r>
              <a:rPr lang="zh-CN" altLang="en-US"/>
              <a:t>自定义线程类</a:t>
            </a:r>
            <a:r>
              <a:rPr lang="en-US" altLang="zh-CN"/>
              <a:t>thread2</a:t>
            </a:r>
          </a:p>
          <a:p>
            <a:pPr eaLnBrk="1" hangingPunct="1"/>
            <a:r>
              <a:rPr lang="en-US" altLang="zh-CN"/>
              <a:t>class thread2 extends Thread</a:t>
            </a:r>
          </a:p>
          <a:p>
            <a:pPr eaLnBrk="1" hangingPunct="1"/>
            <a:r>
              <a:rPr lang="en-US" altLang="zh-CN"/>
              <a:t>{</a:t>
            </a:r>
          </a:p>
          <a:p>
            <a:pPr eaLnBrk="1" hangingPunct="1"/>
            <a:r>
              <a:rPr lang="en-US" altLang="zh-CN"/>
              <a:t>	Thread thread; //</a:t>
            </a:r>
            <a:r>
              <a:rPr lang="zh-CN" altLang="en-US"/>
              <a:t>定义线程实例</a:t>
            </a:r>
          </a:p>
          <a:p>
            <a:pPr eaLnBrk="1" hangingPunct="1"/>
            <a:r>
              <a:rPr lang="zh-CN" altLang="en-US"/>
              <a:t>	</a:t>
            </a:r>
            <a:r>
              <a:rPr lang="en-US" altLang="zh-CN"/>
              <a:t>String str;</a:t>
            </a:r>
          </a:p>
          <a:p>
            <a:pPr eaLnBrk="1" hangingPunct="1"/>
            <a:r>
              <a:rPr lang="en-US" altLang="zh-CN"/>
              <a:t>	//</a:t>
            </a:r>
            <a:r>
              <a:rPr lang="zh-CN" altLang="en-US"/>
              <a:t>构造函数</a:t>
            </a:r>
          </a:p>
          <a:p>
            <a:pPr eaLnBrk="1" hangingPunct="1"/>
            <a:r>
              <a:rPr lang="zh-CN" altLang="en-US"/>
              <a:t>	</a:t>
            </a:r>
            <a:r>
              <a:rPr lang="en-US" altLang="zh-CN"/>
              <a:t>public thread2(String str)</a:t>
            </a:r>
          </a:p>
          <a:p>
            <a:pPr eaLnBrk="1" hangingPunct="1"/>
            <a:r>
              <a:rPr lang="en-US" altLang="zh-CN"/>
              <a:t>	{</a:t>
            </a:r>
          </a:p>
          <a:p>
            <a:pPr eaLnBrk="1" hangingPunct="1"/>
            <a:r>
              <a:rPr lang="en-US" altLang="zh-CN"/>
              <a:t>		this.str = str;</a:t>
            </a:r>
          </a:p>
          <a:p>
            <a:pPr eaLnBrk="1" hangingPunct="1"/>
            <a:r>
              <a:rPr lang="en-US" altLang="zh-CN"/>
              <a:t>	}</a:t>
            </a:r>
          </a:p>
          <a:p>
            <a:pPr eaLnBrk="1" hangingPunct="1"/>
            <a:r>
              <a:rPr lang="en-US" altLang="zh-CN"/>
              <a:t>	//</a:t>
            </a:r>
            <a:r>
              <a:rPr lang="zh-CN" altLang="en-US"/>
              <a:t>启动线程</a:t>
            </a:r>
          </a:p>
          <a:p>
            <a:pPr eaLnBrk="1" hangingPunct="1"/>
            <a:r>
              <a:rPr lang="zh-CN" altLang="en-US"/>
              <a:t>	</a:t>
            </a:r>
            <a:r>
              <a:rPr lang="en-US" altLang="zh-CN"/>
              <a:t>public void start()</a:t>
            </a:r>
          </a:p>
          <a:p>
            <a:pPr eaLnBrk="1" hangingPunct="1"/>
            <a:r>
              <a:rPr lang="en-US" altLang="zh-CN"/>
              <a:t>	{</a:t>
            </a:r>
          </a:p>
          <a:p>
            <a:pPr eaLnBrk="1" hangingPunct="1"/>
            <a:r>
              <a:rPr lang="en-US" altLang="zh-CN"/>
              <a:t>		thread = new Thread(this);</a:t>
            </a:r>
          </a:p>
          <a:p>
            <a:pPr eaLnBrk="1" hangingPunct="1"/>
            <a:r>
              <a:rPr lang="en-US" altLang="zh-CN"/>
              <a:t>		thread.start();</a:t>
            </a:r>
          </a:p>
          <a:p>
            <a:pPr eaLnBrk="1" hangingPunct="1"/>
            <a:r>
              <a:rPr lang="en-US" altLang="zh-CN"/>
              <a:t>	}</a:t>
            </a:r>
          </a:p>
        </p:txBody>
      </p:sp>
    </p:spTree>
  </p:cSld>
  <p:clrMapOvr>
    <a:masterClrMapping/>
  </p:clrMapOvr>
  <p:transition>
    <p:blinds dir="vert"/>
  </p:transition>
</p:sld>
</file>

<file path=ppt/slides/slide5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8498" name="Text Box 2"/>
          <p:cNvSpPr txBox="1">
            <a:spLocks noChangeArrowheads="1"/>
          </p:cNvSpPr>
          <p:nvPr/>
        </p:nvSpPr>
        <p:spPr bwMode="auto">
          <a:xfrm>
            <a:off x="1279525" y="611188"/>
            <a:ext cx="5686425" cy="556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pPr>
            <a:r>
              <a:rPr lang="en-US" altLang="zh-CN"/>
              <a:t>public void run()</a:t>
            </a:r>
          </a:p>
          <a:p>
            <a:pPr eaLnBrk="1" hangingPunct="1">
              <a:lnSpc>
                <a:spcPct val="115000"/>
              </a:lnSpc>
            </a:pPr>
            <a:r>
              <a:rPr lang="en-US" altLang="zh-CN"/>
              <a:t>{</a:t>
            </a:r>
          </a:p>
          <a:p>
            <a:pPr eaLnBrk="1" hangingPunct="1">
              <a:lnSpc>
                <a:spcPct val="115000"/>
              </a:lnSpc>
            </a:pPr>
            <a:r>
              <a:rPr lang="en-US" altLang="zh-CN"/>
              <a:t>	int i = 0;</a:t>
            </a:r>
          </a:p>
          <a:p>
            <a:pPr eaLnBrk="1" hangingPunct="1">
              <a:lnSpc>
                <a:spcPct val="115000"/>
              </a:lnSpc>
            </a:pPr>
            <a:r>
              <a:rPr lang="en-US" altLang="zh-CN"/>
              <a:t>	while(thread != null)</a:t>
            </a:r>
          </a:p>
          <a:p>
            <a:pPr eaLnBrk="1" hangingPunct="1">
              <a:lnSpc>
                <a:spcPct val="115000"/>
              </a:lnSpc>
            </a:pPr>
            <a:r>
              <a:rPr lang="en-US" altLang="zh-CN"/>
              <a:t>	{</a:t>
            </a:r>
          </a:p>
          <a:p>
            <a:pPr eaLnBrk="1" hangingPunct="1">
              <a:lnSpc>
                <a:spcPct val="115000"/>
              </a:lnSpc>
            </a:pPr>
            <a:r>
              <a:rPr lang="en-US" altLang="zh-CN"/>
              <a:t>		try</a:t>
            </a:r>
          </a:p>
          <a:p>
            <a:pPr eaLnBrk="1" hangingPunct="1">
              <a:lnSpc>
                <a:spcPct val="115000"/>
              </a:lnSpc>
            </a:pPr>
            <a:r>
              <a:rPr lang="en-US" altLang="zh-CN"/>
              <a:t>		{</a:t>
            </a:r>
          </a:p>
          <a:p>
            <a:pPr eaLnBrk="1" hangingPunct="1">
              <a:lnSpc>
                <a:spcPct val="115000"/>
              </a:lnSpc>
            </a:pPr>
            <a:r>
              <a:rPr lang="en-US" altLang="zh-CN"/>
              <a:t>			//</a:t>
            </a:r>
            <a:r>
              <a:rPr lang="zh-CN" altLang="en-US"/>
              <a:t>计数到</a:t>
            </a:r>
            <a:r>
              <a:rPr lang="en-US" altLang="zh-CN"/>
              <a:t>5</a:t>
            </a:r>
            <a:r>
              <a:rPr lang="zh-CN" altLang="en-US"/>
              <a:t>时睡眠</a:t>
            </a:r>
            <a:r>
              <a:rPr lang="en-US" altLang="zh-CN"/>
              <a:t>10</a:t>
            </a:r>
            <a:r>
              <a:rPr lang="zh-CN" altLang="en-US"/>
              <a:t>秒</a:t>
            </a:r>
          </a:p>
          <a:p>
            <a:pPr eaLnBrk="1" hangingPunct="1">
              <a:lnSpc>
                <a:spcPct val="115000"/>
              </a:lnSpc>
            </a:pPr>
            <a:r>
              <a:rPr lang="zh-CN" altLang="en-US"/>
              <a:t>			</a:t>
            </a:r>
            <a:r>
              <a:rPr lang="en-US" altLang="zh-CN"/>
              <a:t>if(i == 5)</a:t>
            </a:r>
          </a:p>
          <a:p>
            <a:pPr eaLnBrk="1" hangingPunct="1">
              <a:lnSpc>
                <a:spcPct val="115000"/>
              </a:lnSpc>
            </a:pPr>
            <a:r>
              <a:rPr lang="en-US" altLang="zh-CN"/>
              <a:t>				sleep(10000);</a:t>
            </a:r>
          </a:p>
          <a:p>
            <a:pPr eaLnBrk="1" hangingPunct="1">
              <a:lnSpc>
                <a:spcPct val="115000"/>
              </a:lnSpc>
            </a:pPr>
            <a:r>
              <a:rPr lang="en-US" altLang="zh-CN"/>
              <a:t>		}</a:t>
            </a:r>
          </a:p>
          <a:p>
            <a:pPr eaLnBrk="1" hangingPunct="1">
              <a:lnSpc>
                <a:spcPct val="115000"/>
              </a:lnSpc>
            </a:pPr>
            <a:r>
              <a:rPr lang="en-US" altLang="zh-CN"/>
              <a:t>		catch(Exception e)</a:t>
            </a:r>
          </a:p>
          <a:p>
            <a:pPr eaLnBrk="1" hangingPunct="1">
              <a:lnSpc>
                <a:spcPct val="115000"/>
              </a:lnSpc>
            </a:pPr>
            <a:r>
              <a:rPr lang="en-US" altLang="zh-CN"/>
              <a:t>		{</a:t>
            </a:r>
          </a:p>
        </p:txBody>
      </p:sp>
    </p:spTree>
  </p:cSld>
  <p:clrMapOvr>
    <a:masterClrMapping/>
  </p:clrMapOvr>
  <p:transition>
    <p:blinds dir="vert"/>
  </p:transition>
</p:sld>
</file>

<file path=ppt/slides/slide5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9522" name="Text Box 2"/>
          <p:cNvSpPr txBox="1">
            <a:spLocks noChangeArrowheads="1"/>
          </p:cNvSpPr>
          <p:nvPr/>
        </p:nvSpPr>
        <p:spPr bwMode="auto">
          <a:xfrm>
            <a:off x="1141413" y="896938"/>
            <a:ext cx="5487987" cy="443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70000"/>
              </a:lnSpc>
            </a:pPr>
            <a:r>
              <a:rPr lang="en-US" altLang="zh-CN"/>
              <a:t>	System.out.println(e.getMessage());</a:t>
            </a:r>
          </a:p>
          <a:p>
            <a:pPr eaLnBrk="1" hangingPunct="1">
              <a:lnSpc>
                <a:spcPct val="170000"/>
              </a:lnSpc>
            </a:pPr>
            <a:r>
              <a:rPr lang="en-US" altLang="zh-CN"/>
              <a:t>        }</a:t>
            </a:r>
          </a:p>
          <a:p>
            <a:pPr eaLnBrk="1" hangingPunct="1">
              <a:lnSpc>
                <a:spcPct val="170000"/>
              </a:lnSpc>
            </a:pPr>
            <a:r>
              <a:rPr lang="en-US" altLang="zh-CN"/>
              <a:t>        System.out.println(str);</a:t>
            </a:r>
          </a:p>
          <a:p>
            <a:pPr eaLnBrk="1" hangingPunct="1">
              <a:lnSpc>
                <a:spcPct val="170000"/>
              </a:lnSpc>
            </a:pPr>
            <a:r>
              <a:rPr lang="en-US" altLang="zh-CN"/>
              <a:t>        i++;</a:t>
            </a:r>
          </a:p>
          <a:p>
            <a:pPr eaLnBrk="1" hangingPunct="1">
              <a:lnSpc>
                <a:spcPct val="170000"/>
              </a:lnSpc>
            </a:pPr>
            <a:r>
              <a:rPr lang="en-US" altLang="zh-CN"/>
              <a:t>	}</a:t>
            </a:r>
          </a:p>
          <a:p>
            <a:pPr eaLnBrk="1" hangingPunct="1">
              <a:lnSpc>
                <a:spcPct val="170000"/>
              </a:lnSpc>
            </a:pPr>
            <a:r>
              <a:rPr lang="en-US" altLang="zh-CN"/>
              <a:t>      }</a:t>
            </a:r>
          </a:p>
          <a:p>
            <a:pPr eaLnBrk="1" hangingPunct="1">
              <a:lnSpc>
                <a:spcPct val="170000"/>
              </a:lnSpc>
            </a:pPr>
            <a:r>
              <a:rPr lang="en-US" altLang="zh-CN"/>
              <a:t>};</a:t>
            </a:r>
          </a:p>
        </p:txBody>
      </p:sp>
    </p:spTree>
  </p:cSld>
  <p:clrMapOvr>
    <a:masterClrMapping/>
  </p:clrMapOvr>
  <p:transition>
    <p:blinds dir="vert"/>
  </p:transition>
</p:sld>
</file>

<file path=ppt/slides/slide5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355" name="Rectangle 2"/>
          <p:cNvSpPr>
            <a:spLocks noChangeArrowheads="1"/>
          </p:cNvSpPr>
          <p:nvPr/>
        </p:nvSpPr>
        <p:spPr bwMode="auto">
          <a:xfrm>
            <a:off x="2917825" y="5791200"/>
            <a:ext cx="330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7.14  </a:t>
            </a:r>
            <a:r>
              <a:rPr lang="zh-CN" altLang="en-US"/>
              <a:t>多线程操作界面</a:t>
            </a:r>
          </a:p>
        </p:txBody>
      </p:sp>
      <p:graphicFrame>
        <p:nvGraphicFramePr>
          <p:cNvPr id="100354" name="Object 3"/>
          <p:cNvGraphicFramePr>
            <a:graphicFrameLocks noChangeAspect="1"/>
          </p:cNvGraphicFramePr>
          <p:nvPr/>
        </p:nvGraphicFramePr>
        <p:xfrm>
          <a:off x="2201863" y="762000"/>
          <a:ext cx="4740275" cy="4876800"/>
        </p:xfrm>
        <a:graphic>
          <a:graphicData uri="http://schemas.openxmlformats.org/presentationml/2006/ole">
            <mc:AlternateContent xmlns:mc="http://schemas.openxmlformats.org/markup-compatibility/2006">
              <mc:Choice xmlns:v="urn:schemas-microsoft-com:vml" Requires="v">
                <p:oleObj spid="_x0000_s100356" name="Bitmap Image" r:id="rId3" imgW="3650296" imgH="3741744" progId="Paint.Picture">
                  <p:embed/>
                </p:oleObj>
              </mc:Choice>
              <mc:Fallback>
                <p:oleObj name="Bitmap Image" r:id="rId3" imgW="3650296" imgH="3741744"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1863" y="762000"/>
                        <a:ext cx="4740275" cy="487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blinds dir="vert"/>
  </p:transition>
</p:sld>
</file>

<file path=ppt/slides/slide5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0546" name="Text Box 2"/>
          <p:cNvSpPr txBox="1">
            <a:spLocks noChangeArrowheads="1"/>
          </p:cNvSpPr>
          <p:nvPr/>
        </p:nvSpPr>
        <p:spPr bwMode="auto">
          <a:xfrm>
            <a:off x="381000" y="685800"/>
            <a:ext cx="8458200"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en-US" altLang="zh-CN" b="1"/>
              <a:t>2. </a:t>
            </a:r>
            <a:r>
              <a:rPr lang="zh-CN" altLang="en-US" b="1"/>
              <a:t>实现接口</a:t>
            </a:r>
            <a:r>
              <a:rPr lang="en-US" altLang="zh-CN" b="1"/>
              <a:t>Runnable</a:t>
            </a:r>
          </a:p>
          <a:p>
            <a:pPr eaLnBrk="1" hangingPunct="1">
              <a:lnSpc>
                <a:spcPct val="130000"/>
              </a:lnSpc>
              <a:spcBef>
                <a:spcPct val="50000"/>
              </a:spcBef>
            </a:pPr>
            <a:r>
              <a:rPr lang="en-US" altLang="zh-CN"/>
              <a:t>        public interface Runnable</a:t>
            </a:r>
          </a:p>
          <a:p>
            <a:pPr eaLnBrk="1" hangingPunct="1">
              <a:lnSpc>
                <a:spcPct val="130000"/>
              </a:lnSpc>
              <a:spcBef>
                <a:spcPct val="50000"/>
              </a:spcBef>
            </a:pPr>
            <a:r>
              <a:rPr lang="en-US" altLang="zh-CN"/>
              <a:t>        Runnable</a:t>
            </a:r>
            <a:r>
              <a:rPr lang="zh-CN" altLang="en-US"/>
              <a:t>接口可以由任意试图实现线程机制的类来实现。接口包含一个</a:t>
            </a:r>
            <a:r>
              <a:rPr lang="en-US" altLang="zh-CN"/>
              <a:t>run</a:t>
            </a:r>
            <a:r>
              <a:rPr lang="zh-CN" altLang="en-US"/>
              <a:t>方法。</a:t>
            </a:r>
          </a:p>
          <a:p>
            <a:pPr eaLnBrk="1" hangingPunct="1">
              <a:lnSpc>
                <a:spcPct val="130000"/>
              </a:lnSpc>
              <a:spcBef>
                <a:spcPct val="50000"/>
              </a:spcBef>
            </a:pPr>
            <a:r>
              <a:rPr lang="zh-CN" altLang="en-US"/>
              <a:t>        </a:t>
            </a:r>
            <a:r>
              <a:rPr lang="en-US" altLang="zh-CN"/>
              <a:t>public void run() </a:t>
            </a:r>
          </a:p>
          <a:p>
            <a:pPr eaLnBrk="1" hangingPunct="1">
              <a:lnSpc>
                <a:spcPct val="130000"/>
              </a:lnSpc>
              <a:spcBef>
                <a:spcPct val="50000"/>
              </a:spcBef>
            </a:pPr>
            <a:r>
              <a:rPr lang="en-US" altLang="zh-CN"/>
              <a:t>        </a:t>
            </a:r>
            <a:r>
              <a:rPr lang="zh-CN" altLang="en-US"/>
              <a:t>对象实现</a:t>
            </a:r>
            <a:r>
              <a:rPr lang="en-US" altLang="zh-CN"/>
              <a:t>Runnable</a:t>
            </a:r>
            <a:r>
              <a:rPr lang="zh-CN" altLang="en-US"/>
              <a:t>接口时，创建一个线程，启动线程导致对象</a:t>
            </a:r>
            <a:r>
              <a:rPr lang="en-US" altLang="zh-CN"/>
              <a:t>run</a:t>
            </a:r>
            <a:r>
              <a:rPr lang="zh-CN" altLang="en-US"/>
              <a:t>方法的调用。</a:t>
            </a:r>
          </a:p>
          <a:p>
            <a:pPr eaLnBrk="1" hangingPunct="1">
              <a:lnSpc>
                <a:spcPct val="130000"/>
              </a:lnSpc>
              <a:spcBef>
                <a:spcPct val="50000"/>
              </a:spcBef>
            </a:pPr>
            <a:r>
              <a:rPr lang="zh-CN" altLang="en-US"/>
              <a:t>        实现接口</a:t>
            </a:r>
            <a:r>
              <a:rPr lang="en-US" altLang="zh-CN"/>
              <a:t>Runnable</a:t>
            </a:r>
            <a:r>
              <a:rPr lang="zh-CN" altLang="en-US"/>
              <a:t>进行多线程设计的方法较为常用。下面给出一个例子。</a:t>
            </a:r>
          </a:p>
        </p:txBody>
      </p:sp>
    </p:spTree>
  </p:cSld>
  <p:clrMapOvr>
    <a:masterClrMapping/>
  </p:clrMapOvr>
  <p:transition>
    <p:blinds dir="vert"/>
  </p:transition>
</p:sld>
</file>

<file path=ppt/slides/slide5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1570" name="Text Box 2"/>
          <p:cNvSpPr txBox="1">
            <a:spLocks noChangeArrowheads="1"/>
          </p:cNvSpPr>
          <p:nvPr/>
        </p:nvSpPr>
        <p:spPr bwMode="auto">
          <a:xfrm>
            <a:off x="304800" y="609600"/>
            <a:ext cx="8610600" cy="599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a:t>
            </a:r>
            <a:r>
              <a:rPr lang="zh-CN" altLang="en-US"/>
              <a:t>例</a:t>
            </a:r>
            <a:r>
              <a:rPr lang="en-US" altLang="zh-CN"/>
              <a:t>7.8】</a:t>
            </a:r>
            <a:r>
              <a:rPr lang="zh-CN" altLang="en-US"/>
              <a:t>编写</a:t>
            </a:r>
            <a:r>
              <a:rPr lang="en-US" altLang="zh-CN"/>
              <a:t>Applet</a:t>
            </a:r>
            <a:r>
              <a:rPr lang="zh-CN" altLang="en-US"/>
              <a:t>，实现</a:t>
            </a:r>
            <a:r>
              <a:rPr lang="en-US" altLang="zh-CN"/>
              <a:t>Runnable</a:t>
            </a:r>
            <a:r>
              <a:rPr lang="zh-CN" altLang="en-US"/>
              <a:t>接口进行简单的动画演示：三幅图片依次上移，如图</a:t>
            </a:r>
            <a:r>
              <a:rPr lang="en-US" altLang="zh-CN"/>
              <a:t>7.15</a:t>
            </a:r>
            <a:r>
              <a:rPr lang="zh-CN" altLang="en-US"/>
              <a:t>所示。源程序代码如下：</a:t>
            </a:r>
          </a:p>
          <a:p>
            <a:pPr lvl="1" eaLnBrk="1" hangingPunct="1">
              <a:lnSpc>
                <a:spcPct val="90000"/>
              </a:lnSpc>
              <a:spcBef>
                <a:spcPct val="50000"/>
              </a:spcBef>
            </a:pPr>
            <a:r>
              <a:rPr lang="en-US" altLang="zh-CN" sz="2200"/>
              <a:t>//</a:t>
            </a:r>
            <a:r>
              <a:rPr lang="zh-CN" altLang="en-US" sz="2200"/>
              <a:t>程序文件名为</a:t>
            </a:r>
            <a:r>
              <a:rPr lang="en-US" altLang="zh-CN" sz="2200"/>
              <a:t>UseRunnable.java</a:t>
            </a:r>
          </a:p>
          <a:p>
            <a:pPr lvl="1" eaLnBrk="1" hangingPunct="1">
              <a:lnSpc>
                <a:spcPct val="90000"/>
              </a:lnSpc>
              <a:spcBef>
                <a:spcPct val="50000"/>
              </a:spcBef>
            </a:pPr>
            <a:r>
              <a:rPr lang="en-US" altLang="zh-CN" sz="2200"/>
              <a:t>import java.awt.*;</a:t>
            </a:r>
          </a:p>
          <a:p>
            <a:pPr lvl="1" eaLnBrk="1" hangingPunct="1">
              <a:lnSpc>
                <a:spcPct val="90000"/>
              </a:lnSpc>
              <a:spcBef>
                <a:spcPct val="50000"/>
              </a:spcBef>
            </a:pPr>
            <a:r>
              <a:rPr lang="en-US" altLang="zh-CN" sz="2200"/>
              <a:t>import java.applet.Applet;</a:t>
            </a:r>
          </a:p>
          <a:p>
            <a:pPr lvl="1" eaLnBrk="1" hangingPunct="1">
              <a:lnSpc>
                <a:spcPct val="90000"/>
              </a:lnSpc>
              <a:spcBef>
                <a:spcPct val="50000"/>
              </a:spcBef>
            </a:pPr>
            <a:endParaRPr lang="en-US" altLang="zh-CN" sz="2200"/>
          </a:p>
          <a:p>
            <a:pPr lvl="1" eaLnBrk="1" hangingPunct="1">
              <a:lnSpc>
                <a:spcPct val="90000"/>
              </a:lnSpc>
              <a:spcBef>
                <a:spcPct val="50000"/>
              </a:spcBef>
            </a:pPr>
            <a:r>
              <a:rPr lang="en-US" altLang="zh-CN" sz="2200"/>
              <a:t>public class UseRunnable extends Applet implements Runnable</a:t>
            </a:r>
          </a:p>
          <a:p>
            <a:pPr lvl="1" eaLnBrk="1" hangingPunct="1">
              <a:lnSpc>
                <a:spcPct val="90000"/>
              </a:lnSpc>
              <a:spcBef>
                <a:spcPct val="50000"/>
              </a:spcBef>
            </a:pPr>
            <a:r>
              <a:rPr lang="en-US" altLang="zh-CN" sz="2200"/>
              <a:t>{</a:t>
            </a:r>
          </a:p>
          <a:p>
            <a:pPr lvl="1" eaLnBrk="1" hangingPunct="1">
              <a:lnSpc>
                <a:spcPct val="90000"/>
              </a:lnSpc>
              <a:spcBef>
                <a:spcPct val="50000"/>
              </a:spcBef>
            </a:pPr>
            <a:r>
              <a:rPr lang="en-US" altLang="zh-CN" sz="2200"/>
              <a:t>	Thread t;</a:t>
            </a:r>
          </a:p>
          <a:p>
            <a:pPr lvl="1" eaLnBrk="1" hangingPunct="1">
              <a:lnSpc>
                <a:spcPct val="90000"/>
              </a:lnSpc>
              <a:spcBef>
                <a:spcPct val="50000"/>
              </a:spcBef>
            </a:pPr>
            <a:r>
              <a:rPr lang="en-US" altLang="zh-CN" sz="2200"/>
              <a:t>	Image imgs[];</a:t>
            </a:r>
          </a:p>
          <a:p>
            <a:pPr lvl="1" eaLnBrk="1" hangingPunct="1">
              <a:lnSpc>
                <a:spcPct val="90000"/>
              </a:lnSpc>
              <a:spcBef>
                <a:spcPct val="50000"/>
              </a:spcBef>
            </a:pPr>
            <a:r>
              <a:rPr lang="en-US" altLang="zh-CN" sz="2200"/>
              <a:t>	int high,h1,h2,h3;</a:t>
            </a:r>
          </a:p>
          <a:p>
            <a:pPr lvl="1" eaLnBrk="1" hangingPunct="1">
              <a:lnSpc>
                <a:spcPct val="90000"/>
              </a:lnSpc>
              <a:spcBef>
                <a:spcPct val="50000"/>
              </a:spcBef>
            </a:pPr>
            <a:r>
              <a:rPr lang="en-US" altLang="zh-CN" sz="2200"/>
              <a:t>	public void init()</a:t>
            </a:r>
          </a:p>
          <a:p>
            <a:pPr lvl="1" eaLnBrk="1" hangingPunct="1">
              <a:lnSpc>
                <a:spcPct val="90000"/>
              </a:lnSpc>
              <a:spcBef>
                <a:spcPct val="50000"/>
              </a:spcBef>
            </a:pPr>
            <a:r>
              <a:rPr lang="en-US" altLang="zh-CN" sz="2200"/>
              <a:t>	{</a:t>
            </a:r>
          </a:p>
        </p:txBody>
      </p:sp>
    </p:spTree>
  </p:cSld>
  <p:clrMapOvr>
    <a:masterClrMapping/>
  </p:clrMapOvr>
  <p:transition>
    <p:blinds dir="vert"/>
  </p:transition>
</p:sld>
</file>

<file path=ppt/slides/slide5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2594" name="Text Box 2"/>
          <p:cNvSpPr txBox="1">
            <a:spLocks noChangeArrowheads="1"/>
          </p:cNvSpPr>
          <p:nvPr/>
        </p:nvSpPr>
        <p:spPr bwMode="auto">
          <a:xfrm>
            <a:off x="152400" y="612775"/>
            <a:ext cx="914400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a:t>     high = getHeight()/3;</a:t>
            </a:r>
          </a:p>
          <a:p>
            <a:pPr eaLnBrk="1" hangingPunct="1">
              <a:lnSpc>
                <a:spcPct val="130000"/>
              </a:lnSpc>
            </a:pPr>
            <a:r>
              <a:rPr lang="en-US" altLang="zh-CN"/>
              <a:t>     h1 = high;</a:t>
            </a:r>
          </a:p>
          <a:p>
            <a:pPr eaLnBrk="1" hangingPunct="1">
              <a:lnSpc>
                <a:spcPct val="130000"/>
              </a:lnSpc>
            </a:pPr>
            <a:r>
              <a:rPr lang="en-US" altLang="zh-CN"/>
              <a:t>     h2 = high * 2;</a:t>
            </a:r>
          </a:p>
          <a:p>
            <a:pPr eaLnBrk="1" hangingPunct="1">
              <a:lnSpc>
                <a:spcPct val="130000"/>
              </a:lnSpc>
            </a:pPr>
            <a:r>
              <a:rPr lang="en-US" altLang="zh-CN"/>
              <a:t>     h3 = high * 3;</a:t>
            </a:r>
          </a:p>
          <a:p>
            <a:pPr eaLnBrk="1" hangingPunct="1">
              <a:lnSpc>
                <a:spcPct val="130000"/>
              </a:lnSpc>
            </a:pPr>
            <a:r>
              <a:rPr lang="en-US" altLang="zh-CN"/>
              <a:t>     imgs = new Image[3];</a:t>
            </a:r>
          </a:p>
          <a:p>
            <a:pPr eaLnBrk="1" hangingPunct="1">
              <a:lnSpc>
                <a:spcPct val="130000"/>
              </a:lnSpc>
            </a:pPr>
            <a:r>
              <a:rPr lang="en-US" altLang="zh-CN"/>
              <a:t>     for (int i = 0; i &lt; 3; i ++)</a:t>
            </a:r>
          </a:p>
          <a:p>
            <a:pPr eaLnBrk="1" hangingPunct="1">
              <a:lnSpc>
                <a:spcPct val="130000"/>
              </a:lnSpc>
            </a:pPr>
            <a:r>
              <a:rPr lang="en-US" altLang="zh-CN"/>
              <a:t>     {</a:t>
            </a:r>
          </a:p>
          <a:p>
            <a:pPr eaLnBrk="1" hangingPunct="1">
              <a:lnSpc>
                <a:spcPct val="130000"/>
              </a:lnSpc>
            </a:pPr>
            <a:r>
              <a:rPr lang="en-US" altLang="zh-CN"/>
              <a:t>	imgs[i] = getImage(getDocumentBase(),"image" + (i+1) + ".gif");</a:t>
            </a:r>
          </a:p>
          <a:p>
            <a:pPr eaLnBrk="1" hangingPunct="1">
              <a:lnSpc>
                <a:spcPct val="130000"/>
              </a:lnSpc>
            </a:pPr>
            <a:r>
              <a:rPr lang="en-US" altLang="zh-CN"/>
              <a:t>      }</a:t>
            </a:r>
          </a:p>
          <a:p>
            <a:pPr eaLnBrk="1" hangingPunct="1">
              <a:lnSpc>
                <a:spcPct val="130000"/>
              </a:lnSpc>
            </a:pPr>
            <a:r>
              <a:rPr lang="en-US" altLang="zh-CN"/>
              <a:t>}</a:t>
            </a:r>
          </a:p>
          <a:p>
            <a:pPr eaLnBrk="1" hangingPunct="1">
              <a:lnSpc>
                <a:spcPct val="130000"/>
              </a:lnSpc>
            </a:pPr>
            <a:r>
              <a:rPr lang="en-US" altLang="zh-CN"/>
              <a:t>public void start()</a:t>
            </a:r>
          </a:p>
          <a:p>
            <a:pPr eaLnBrk="1" hangingPunct="1">
              <a:lnSpc>
                <a:spcPct val="130000"/>
              </a:lnSpc>
            </a:pPr>
            <a:r>
              <a:rPr lang="en-US" altLang="zh-CN"/>
              <a:t>{</a:t>
            </a:r>
          </a:p>
        </p:txBody>
      </p:sp>
    </p:spTree>
  </p:cSld>
  <p:clrMapOvr>
    <a:masterClrMapping/>
  </p:clrMapOvr>
  <p:transition>
    <p:blinds dir="vert"/>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0162" name="Text Box 2"/>
          <p:cNvSpPr txBox="1">
            <a:spLocks noChangeArrowheads="1"/>
          </p:cNvSpPr>
          <p:nvPr/>
        </p:nvSpPr>
        <p:spPr bwMode="auto">
          <a:xfrm>
            <a:off x="457200" y="762000"/>
            <a:ext cx="8458200"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en-US" altLang="zh-CN" b="1"/>
              <a:t>3. </a:t>
            </a:r>
            <a:r>
              <a:rPr lang="zh-CN" altLang="en-US" b="1"/>
              <a:t>浮点类</a:t>
            </a:r>
          </a:p>
          <a:p>
            <a:pPr eaLnBrk="1" hangingPunct="1">
              <a:lnSpc>
                <a:spcPct val="150000"/>
              </a:lnSpc>
              <a:spcBef>
                <a:spcPct val="50000"/>
              </a:spcBef>
            </a:pPr>
            <a:r>
              <a:rPr lang="zh-CN" altLang="en-US"/>
              <a:t>        默认为</a:t>
            </a:r>
            <a:r>
              <a:rPr lang="en-US" altLang="zh-CN"/>
              <a:t>double</a:t>
            </a:r>
            <a:r>
              <a:rPr lang="zh-CN" altLang="en-US"/>
              <a:t>类型，如果一个数字包括小数点或指数部分，或者在数字后带有字母</a:t>
            </a:r>
            <a:r>
              <a:rPr lang="en-US" altLang="zh-CN"/>
              <a:t>F</a:t>
            </a:r>
            <a:r>
              <a:rPr lang="zh-CN" altLang="en-US"/>
              <a:t>或</a:t>
            </a:r>
            <a:r>
              <a:rPr lang="en-US" altLang="zh-CN"/>
              <a:t>f(float)</a:t>
            </a:r>
            <a:r>
              <a:rPr lang="zh-CN" altLang="en-US"/>
              <a:t>、</a:t>
            </a:r>
            <a:r>
              <a:rPr lang="en-US" altLang="zh-CN"/>
              <a:t>D</a:t>
            </a:r>
            <a:r>
              <a:rPr lang="zh-CN" altLang="en-US"/>
              <a:t>或</a:t>
            </a:r>
            <a:r>
              <a:rPr lang="en-US" altLang="zh-CN"/>
              <a:t>d(double)</a:t>
            </a:r>
            <a:r>
              <a:rPr lang="zh-CN" altLang="en-US"/>
              <a:t>，则该数字为浮点数。</a:t>
            </a:r>
          </a:p>
        </p:txBody>
      </p:sp>
    </p:spTree>
  </p:cSld>
  <p:clrMapOvr>
    <a:masterClrMapping/>
  </p:clrMapOvr>
  <p:transition>
    <p:zoom dir="in"/>
  </p:transition>
</p:sld>
</file>

<file path=ppt/slides/slide5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3618" name="Text Box 2"/>
          <p:cNvSpPr txBox="1">
            <a:spLocks noChangeArrowheads="1"/>
          </p:cNvSpPr>
          <p:nvPr/>
        </p:nvSpPr>
        <p:spPr bwMode="auto">
          <a:xfrm>
            <a:off x="669925" y="544513"/>
            <a:ext cx="592772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a:t>		t = new Thread(this);</a:t>
            </a:r>
          </a:p>
          <a:p>
            <a:pPr eaLnBrk="1" hangingPunct="1">
              <a:lnSpc>
                <a:spcPct val="110000"/>
              </a:lnSpc>
            </a:pPr>
            <a:r>
              <a:rPr lang="en-US" altLang="zh-CN"/>
              <a:t>		t.start();</a:t>
            </a:r>
          </a:p>
          <a:p>
            <a:pPr eaLnBrk="1" hangingPunct="1">
              <a:lnSpc>
                <a:spcPct val="110000"/>
              </a:lnSpc>
            </a:pPr>
            <a:r>
              <a:rPr lang="en-US" altLang="zh-CN"/>
              <a:t>	}</a:t>
            </a:r>
          </a:p>
          <a:p>
            <a:pPr eaLnBrk="1" hangingPunct="1">
              <a:lnSpc>
                <a:spcPct val="110000"/>
              </a:lnSpc>
            </a:pPr>
            <a:r>
              <a:rPr lang="en-US" altLang="zh-CN"/>
              <a:t>	public void stop()</a:t>
            </a:r>
          </a:p>
          <a:p>
            <a:pPr eaLnBrk="1" hangingPunct="1">
              <a:lnSpc>
                <a:spcPct val="110000"/>
              </a:lnSpc>
            </a:pPr>
            <a:r>
              <a:rPr lang="en-US" altLang="zh-CN"/>
              <a:t>	{</a:t>
            </a:r>
          </a:p>
          <a:p>
            <a:pPr eaLnBrk="1" hangingPunct="1">
              <a:lnSpc>
                <a:spcPct val="110000"/>
              </a:lnSpc>
            </a:pPr>
            <a:r>
              <a:rPr lang="en-US" altLang="zh-CN"/>
              <a:t>		t = null;</a:t>
            </a:r>
          </a:p>
          <a:p>
            <a:pPr eaLnBrk="1" hangingPunct="1">
              <a:lnSpc>
                <a:spcPct val="110000"/>
              </a:lnSpc>
            </a:pPr>
            <a:r>
              <a:rPr lang="en-US" altLang="zh-CN"/>
              <a:t>	}</a:t>
            </a:r>
          </a:p>
          <a:p>
            <a:pPr eaLnBrk="1" hangingPunct="1">
              <a:lnSpc>
                <a:spcPct val="110000"/>
              </a:lnSpc>
            </a:pPr>
            <a:r>
              <a:rPr lang="en-US" altLang="zh-CN"/>
              <a:t>	//</a:t>
            </a:r>
            <a:r>
              <a:rPr lang="zh-CN" altLang="en-US"/>
              <a:t>实现接口的</a:t>
            </a:r>
            <a:r>
              <a:rPr lang="en-US" altLang="zh-CN"/>
              <a:t>run</a:t>
            </a:r>
            <a:r>
              <a:rPr lang="zh-CN" altLang="en-US"/>
              <a:t>方法，获得动画效果</a:t>
            </a:r>
          </a:p>
          <a:p>
            <a:pPr eaLnBrk="1" hangingPunct="1">
              <a:lnSpc>
                <a:spcPct val="110000"/>
              </a:lnSpc>
            </a:pPr>
            <a:r>
              <a:rPr lang="zh-CN" altLang="en-US"/>
              <a:t>	</a:t>
            </a:r>
            <a:r>
              <a:rPr lang="en-US" altLang="zh-CN"/>
              <a:t>public void run()</a:t>
            </a:r>
          </a:p>
          <a:p>
            <a:pPr eaLnBrk="1" hangingPunct="1">
              <a:lnSpc>
                <a:spcPct val="110000"/>
              </a:lnSpc>
            </a:pPr>
            <a:r>
              <a:rPr lang="en-US" altLang="zh-CN"/>
              <a:t>	{</a:t>
            </a:r>
          </a:p>
          <a:p>
            <a:pPr eaLnBrk="1" hangingPunct="1">
              <a:lnSpc>
                <a:spcPct val="110000"/>
              </a:lnSpc>
            </a:pPr>
            <a:r>
              <a:rPr lang="en-US" altLang="zh-CN"/>
              <a:t>		while( t != null)</a:t>
            </a:r>
          </a:p>
          <a:p>
            <a:pPr eaLnBrk="1" hangingPunct="1">
              <a:lnSpc>
                <a:spcPct val="110000"/>
              </a:lnSpc>
            </a:pPr>
            <a:r>
              <a:rPr lang="en-US" altLang="zh-CN"/>
              <a:t>		{</a:t>
            </a:r>
          </a:p>
          <a:p>
            <a:pPr eaLnBrk="1" hangingPunct="1">
              <a:lnSpc>
                <a:spcPct val="110000"/>
              </a:lnSpc>
            </a:pPr>
            <a:r>
              <a:rPr lang="en-US" altLang="zh-CN"/>
              <a:t>			try</a:t>
            </a:r>
          </a:p>
          <a:p>
            <a:pPr eaLnBrk="1" hangingPunct="1">
              <a:lnSpc>
                <a:spcPct val="110000"/>
              </a:lnSpc>
            </a:pPr>
            <a:r>
              <a:rPr lang="en-US" altLang="zh-CN"/>
              <a:t>			{</a:t>
            </a:r>
          </a:p>
        </p:txBody>
      </p:sp>
    </p:spTree>
  </p:cSld>
  <p:clrMapOvr>
    <a:masterClrMapping/>
  </p:clrMapOvr>
  <p:transition>
    <p:blinds dir="vert"/>
  </p:transition>
</p:sld>
</file>

<file path=ppt/slides/slide5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42" name="Text Box 2"/>
          <p:cNvSpPr txBox="1">
            <a:spLocks noChangeArrowheads="1"/>
          </p:cNvSpPr>
          <p:nvPr/>
        </p:nvSpPr>
        <p:spPr bwMode="auto">
          <a:xfrm>
            <a:off x="1279525" y="533400"/>
            <a:ext cx="5387975"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		Thread.sleep(100);</a:t>
            </a:r>
          </a:p>
          <a:p>
            <a:pPr eaLnBrk="1" hangingPunct="1"/>
            <a:r>
              <a:rPr lang="en-US" altLang="zh-CN"/>
              <a:t>		repaint();</a:t>
            </a:r>
          </a:p>
          <a:p>
            <a:pPr eaLnBrk="1" hangingPunct="1"/>
            <a:r>
              <a:rPr lang="en-US" altLang="zh-CN"/>
              <a:t>		h1 --;</a:t>
            </a:r>
          </a:p>
          <a:p>
            <a:pPr eaLnBrk="1" hangingPunct="1"/>
            <a:r>
              <a:rPr lang="en-US" altLang="zh-CN"/>
              <a:t>		//</a:t>
            </a:r>
            <a:r>
              <a:rPr lang="zh-CN" altLang="en-US"/>
              <a:t>上移，到顶点时睡眠</a:t>
            </a:r>
          </a:p>
          <a:p>
            <a:pPr eaLnBrk="1" hangingPunct="1"/>
            <a:r>
              <a:rPr lang="zh-CN" altLang="en-US"/>
              <a:t>		</a:t>
            </a:r>
            <a:r>
              <a:rPr lang="en-US" altLang="zh-CN"/>
              <a:t>if(h1 == 0)</a:t>
            </a:r>
          </a:p>
          <a:p>
            <a:pPr eaLnBrk="1" hangingPunct="1"/>
            <a:r>
              <a:rPr lang="en-US" altLang="zh-CN"/>
              <a:t>		{</a:t>
            </a:r>
          </a:p>
          <a:p>
            <a:pPr eaLnBrk="1" hangingPunct="1"/>
            <a:r>
              <a:rPr lang="en-US" altLang="zh-CN"/>
              <a:t>			Thread.sleep(3000);</a:t>
            </a:r>
          </a:p>
          <a:p>
            <a:pPr eaLnBrk="1" hangingPunct="1"/>
            <a:r>
              <a:rPr lang="en-US" altLang="zh-CN"/>
              <a:t>			h2 = high;</a:t>
            </a:r>
          </a:p>
          <a:p>
            <a:pPr eaLnBrk="1" hangingPunct="1"/>
            <a:r>
              <a:rPr lang="en-US" altLang="zh-CN"/>
              <a:t>		}</a:t>
            </a:r>
          </a:p>
          <a:p>
            <a:pPr eaLnBrk="1" hangingPunct="1"/>
            <a:r>
              <a:rPr lang="en-US" altLang="zh-CN"/>
              <a:t>		//</a:t>
            </a:r>
            <a:r>
              <a:rPr lang="zh-CN" altLang="en-US"/>
              <a:t>上移，到顶点时睡眠</a:t>
            </a:r>
          </a:p>
          <a:p>
            <a:pPr eaLnBrk="1" hangingPunct="1"/>
            <a:r>
              <a:rPr lang="zh-CN" altLang="en-US"/>
              <a:t>		</a:t>
            </a:r>
            <a:r>
              <a:rPr lang="en-US" altLang="zh-CN"/>
              <a:t>h2 --;</a:t>
            </a:r>
          </a:p>
          <a:p>
            <a:pPr eaLnBrk="1" hangingPunct="1"/>
            <a:r>
              <a:rPr lang="en-US" altLang="zh-CN"/>
              <a:t>		if(h2 == 0)</a:t>
            </a:r>
          </a:p>
          <a:p>
            <a:pPr eaLnBrk="1" hangingPunct="1"/>
            <a:r>
              <a:rPr lang="en-US" altLang="zh-CN"/>
              <a:t>		{</a:t>
            </a:r>
          </a:p>
          <a:p>
            <a:pPr eaLnBrk="1" hangingPunct="1"/>
            <a:r>
              <a:rPr lang="en-US" altLang="zh-CN"/>
              <a:t>			Thread.sleep(3000);</a:t>
            </a:r>
          </a:p>
          <a:p>
            <a:pPr eaLnBrk="1" hangingPunct="1"/>
            <a:r>
              <a:rPr lang="en-US" altLang="zh-CN"/>
              <a:t>			 h3 = high;</a:t>
            </a:r>
          </a:p>
          <a:p>
            <a:pPr eaLnBrk="1" hangingPunct="1"/>
            <a:r>
              <a:rPr lang="en-US" altLang="zh-CN"/>
              <a:t>			}</a:t>
            </a:r>
          </a:p>
        </p:txBody>
      </p:sp>
    </p:spTree>
  </p:cSld>
  <p:clrMapOvr>
    <a:masterClrMapping/>
  </p:clrMapOvr>
  <p:transition>
    <p:blinds dir="vert"/>
  </p:transition>
</p:sld>
</file>

<file path=ppt/slides/slide5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5666" name="Text Box 2"/>
          <p:cNvSpPr txBox="1">
            <a:spLocks noChangeArrowheads="1"/>
          </p:cNvSpPr>
          <p:nvPr/>
        </p:nvSpPr>
        <p:spPr bwMode="auto">
          <a:xfrm>
            <a:off x="1217613" y="565150"/>
            <a:ext cx="6402387" cy="598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pPr>
            <a:r>
              <a:rPr lang="en-US" altLang="zh-CN"/>
              <a:t>		//</a:t>
            </a:r>
            <a:r>
              <a:rPr lang="zh-CN" altLang="en-US"/>
              <a:t>上移，到顶点时睡眠</a:t>
            </a:r>
          </a:p>
          <a:p>
            <a:pPr eaLnBrk="1" hangingPunct="1">
              <a:lnSpc>
                <a:spcPct val="115000"/>
              </a:lnSpc>
            </a:pPr>
            <a:r>
              <a:rPr lang="zh-CN" altLang="en-US"/>
              <a:t>		</a:t>
            </a:r>
            <a:r>
              <a:rPr lang="en-US" altLang="zh-CN"/>
              <a:t>h3--;</a:t>
            </a:r>
          </a:p>
          <a:p>
            <a:pPr eaLnBrk="1" hangingPunct="1">
              <a:lnSpc>
                <a:spcPct val="115000"/>
              </a:lnSpc>
            </a:pPr>
            <a:r>
              <a:rPr lang="en-US" altLang="zh-CN"/>
              <a:t>		if(h3 == 0)</a:t>
            </a:r>
          </a:p>
          <a:p>
            <a:pPr eaLnBrk="1" hangingPunct="1">
              <a:lnSpc>
                <a:spcPct val="115000"/>
              </a:lnSpc>
            </a:pPr>
            <a:r>
              <a:rPr lang="en-US" altLang="zh-CN"/>
              <a:t>		{</a:t>
            </a:r>
          </a:p>
          <a:p>
            <a:pPr eaLnBrk="1" hangingPunct="1">
              <a:lnSpc>
                <a:spcPct val="115000"/>
              </a:lnSpc>
            </a:pPr>
            <a:r>
              <a:rPr lang="en-US" altLang="zh-CN"/>
              <a:t>			Thread.sleep(3000);</a:t>
            </a:r>
          </a:p>
          <a:p>
            <a:pPr eaLnBrk="1" hangingPunct="1">
              <a:lnSpc>
                <a:spcPct val="115000"/>
              </a:lnSpc>
            </a:pPr>
            <a:r>
              <a:rPr lang="en-US" altLang="zh-CN"/>
              <a:t>			h1 = high;</a:t>
            </a:r>
          </a:p>
          <a:p>
            <a:pPr eaLnBrk="1" hangingPunct="1">
              <a:lnSpc>
                <a:spcPct val="115000"/>
              </a:lnSpc>
            </a:pPr>
            <a:r>
              <a:rPr lang="en-US" altLang="zh-CN"/>
              <a:t>		}</a:t>
            </a:r>
          </a:p>
          <a:p>
            <a:pPr eaLnBrk="1" hangingPunct="1">
              <a:lnSpc>
                <a:spcPct val="115000"/>
              </a:lnSpc>
            </a:pPr>
            <a:r>
              <a:rPr lang="en-US" altLang="zh-CN"/>
              <a:t>	     }</a:t>
            </a:r>
          </a:p>
          <a:p>
            <a:pPr eaLnBrk="1" hangingPunct="1">
              <a:lnSpc>
                <a:spcPct val="115000"/>
              </a:lnSpc>
            </a:pPr>
            <a:r>
              <a:rPr lang="en-US" altLang="zh-CN"/>
              <a:t>	     catch(InterruptedException e)</a:t>
            </a:r>
          </a:p>
          <a:p>
            <a:pPr eaLnBrk="1" hangingPunct="1">
              <a:lnSpc>
                <a:spcPct val="115000"/>
              </a:lnSpc>
            </a:pPr>
            <a:r>
              <a:rPr lang="en-US" altLang="zh-CN"/>
              <a:t>	     {</a:t>
            </a:r>
          </a:p>
          <a:p>
            <a:pPr eaLnBrk="1" hangingPunct="1">
              <a:lnSpc>
                <a:spcPct val="115000"/>
              </a:lnSpc>
            </a:pPr>
            <a:r>
              <a:rPr lang="en-US" altLang="zh-CN"/>
              <a:t>		System.out.println(e.getMessage());</a:t>
            </a:r>
          </a:p>
          <a:p>
            <a:pPr eaLnBrk="1" hangingPunct="1">
              <a:lnSpc>
                <a:spcPct val="115000"/>
              </a:lnSpc>
            </a:pPr>
            <a:r>
              <a:rPr lang="en-US" altLang="zh-CN"/>
              <a:t>	}</a:t>
            </a:r>
          </a:p>
          <a:p>
            <a:pPr eaLnBrk="1" hangingPunct="1">
              <a:lnSpc>
                <a:spcPct val="115000"/>
              </a:lnSpc>
            </a:pPr>
            <a:r>
              <a:rPr lang="en-US" altLang="zh-CN"/>
              <a:t>      }</a:t>
            </a:r>
          </a:p>
          <a:p>
            <a:pPr eaLnBrk="1" hangingPunct="1">
              <a:lnSpc>
                <a:spcPct val="115000"/>
              </a:lnSpc>
            </a:pPr>
            <a:r>
              <a:rPr lang="en-US" altLang="zh-CN"/>
              <a:t>}</a:t>
            </a:r>
          </a:p>
        </p:txBody>
      </p:sp>
    </p:spTree>
  </p:cSld>
  <p:clrMapOvr>
    <a:masterClrMapping/>
  </p:clrMapOvr>
  <p:transition>
    <p:blinds dir="vert"/>
  </p:transition>
</p:sld>
</file>

<file path=ppt/slides/slide5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6690" name="Text Box 2"/>
          <p:cNvSpPr txBox="1">
            <a:spLocks noChangeArrowheads="1"/>
          </p:cNvSpPr>
          <p:nvPr/>
        </p:nvSpPr>
        <p:spPr bwMode="auto">
          <a:xfrm>
            <a:off x="1355725" y="457200"/>
            <a:ext cx="5972175" cy="601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pPr>
            <a:r>
              <a:rPr lang="en-US" altLang="zh-CN"/>
              <a:t>	public void paint(Graphics g)</a:t>
            </a:r>
          </a:p>
          <a:p>
            <a:pPr eaLnBrk="1" hangingPunct="1">
              <a:lnSpc>
                <a:spcPct val="135000"/>
              </a:lnSpc>
            </a:pPr>
            <a:r>
              <a:rPr lang="en-US" altLang="zh-CN"/>
              <a:t>	{</a:t>
            </a:r>
          </a:p>
          <a:p>
            <a:pPr eaLnBrk="1" hangingPunct="1">
              <a:lnSpc>
                <a:spcPct val="135000"/>
              </a:lnSpc>
            </a:pPr>
            <a:r>
              <a:rPr lang="en-US" altLang="zh-CN"/>
              <a:t>		//</a:t>
            </a:r>
            <a:r>
              <a:rPr lang="zh-CN" altLang="en-US"/>
              <a:t>三幅图片依次显示</a:t>
            </a:r>
          </a:p>
          <a:p>
            <a:pPr eaLnBrk="1" hangingPunct="1">
              <a:lnSpc>
                <a:spcPct val="135000"/>
              </a:lnSpc>
            </a:pPr>
            <a:r>
              <a:rPr lang="zh-CN" altLang="en-US"/>
              <a:t>		</a:t>
            </a:r>
            <a:r>
              <a:rPr lang="en-US" altLang="zh-CN"/>
              <a:t>g.drawImage(imgs[0],0,h1,this);</a:t>
            </a:r>
          </a:p>
          <a:p>
            <a:pPr eaLnBrk="1" hangingPunct="1">
              <a:lnSpc>
                <a:spcPct val="135000"/>
              </a:lnSpc>
            </a:pPr>
            <a:r>
              <a:rPr lang="en-US" altLang="zh-CN"/>
              <a:t>		g.drawImage(imgs[1],0,h2,this);</a:t>
            </a:r>
          </a:p>
          <a:p>
            <a:pPr eaLnBrk="1" hangingPunct="1">
              <a:lnSpc>
                <a:spcPct val="135000"/>
              </a:lnSpc>
            </a:pPr>
            <a:r>
              <a:rPr lang="en-US" altLang="zh-CN"/>
              <a:t>		g.drawImage(imgs[2],0,h3,this);</a:t>
            </a:r>
          </a:p>
          <a:p>
            <a:pPr eaLnBrk="1" hangingPunct="1">
              <a:lnSpc>
                <a:spcPct val="135000"/>
              </a:lnSpc>
            </a:pPr>
            <a:r>
              <a:rPr lang="en-US" altLang="zh-CN"/>
              <a:t>	}</a:t>
            </a:r>
          </a:p>
          <a:p>
            <a:pPr eaLnBrk="1" hangingPunct="1">
              <a:lnSpc>
                <a:spcPct val="135000"/>
              </a:lnSpc>
            </a:pPr>
            <a:r>
              <a:rPr lang="en-US" altLang="zh-CN"/>
              <a:t>	public void update(Graphics g)</a:t>
            </a:r>
          </a:p>
          <a:p>
            <a:pPr eaLnBrk="1" hangingPunct="1">
              <a:lnSpc>
                <a:spcPct val="135000"/>
              </a:lnSpc>
            </a:pPr>
            <a:r>
              <a:rPr lang="en-US" altLang="zh-CN"/>
              <a:t>	{</a:t>
            </a:r>
          </a:p>
          <a:p>
            <a:pPr eaLnBrk="1" hangingPunct="1">
              <a:lnSpc>
                <a:spcPct val="135000"/>
              </a:lnSpc>
            </a:pPr>
            <a:r>
              <a:rPr lang="en-US" altLang="zh-CN"/>
              <a:t>		paint(g);</a:t>
            </a:r>
          </a:p>
          <a:p>
            <a:pPr eaLnBrk="1" hangingPunct="1">
              <a:lnSpc>
                <a:spcPct val="135000"/>
              </a:lnSpc>
            </a:pPr>
            <a:r>
              <a:rPr lang="en-US" altLang="zh-CN"/>
              <a:t>	}</a:t>
            </a:r>
          </a:p>
          <a:p>
            <a:pPr eaLnBrk="1" hangingPunct="1">
              <a:lnSpc>
                <a:spcPct val="135000"/>
              </a:lnSpc>
            </a:pPr>
            <a:r>
              <a:rPr lang="en-US" altLang="zh-CN"/>
              <a:t>};</a:t>
            </a:r>
          </a:p>
        </p:txBody>
      </p:sp>
    </p:spTree>
  </p:cSld>
  <p:clrMapOvr>
    <a:masterClrMapping/>
  </p:clrMapOvr>
  <p:transition>
    <p:blinds dir="vert"/>
  </p:transition>
</p:sld>
</file>

<file path=ppt/slides/slide5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1379" name="Rectangle 2"/>
          <p:cNvSpPr>
            <a:spLocks noChangeArrowheads="1"/>
          </p:cNvSpPr>
          <p:nvPr/>
        </p:nvSpPr>
        <p:spPr bwMode="auto">
          <a:xfrm>
            <a:off x="3375025" y="5562600"/>
            <a:ext cx="2393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7.15  </a:t>
            </a:r>
            <a:r>
              <a:rPr lang="zh-CN" altLang="en-US"/>
              <a:t>动画界面</a:t>
            </a:r>
          </a:p>
        </p:txBody>
      </p:sp>
      <p:graphicFrame>
        <p:nvGraphicFramePr>
          <p:cNvPr id="101378" name="Object 3"/>
          <p:cNvGraphicFramePr>
            <a:graphicFrameLocks noChangeAspect="1"/>
          </p:cNvGraphicFramePr>
          <p:nvPr/>
        </p:nvGraphicFramePr>
        <p:xfrm>
          <a:off x="2019300" y="712788"/>
          <a:ext cx="5105400" cy="4621212"/>
        </p:xfrm>
        <a:graphic>
          <a:graphicData uri="http://schemas.openxmlformats.org/presentationml/2006/ole">
            <mc:AlternateContent xmlns:mc="http://schemas.openxmlformats.org/markup-compatibility/2006">
              <mc:Choice xmlns:v="urn:schemas-microsoft-com:vml" Requires="v">
                <p:oleObj spid="_x0000_s101381" name="Bitmap Image" r:id="rId3" imgW="2316681" imgH="2103302" progId="Paint.Picture">
                  <p:embed/>
                </p:oleObj>
              </mc:Choice>
              <mc:Fallback>
                <p:oleObj name="Bitmap Image" r:id="rId3" imgW="2316681" imgH="2103302"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9300" y="712788"/>
                        <a:ext cx="5105400" cy="4621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1380" name="AutoShape 4">
            <a:hlinkClick r:id="" action="ppaction://hlinkshowjump?jump=firstslide" highlightClick="1"/>
          </p:cNvPr>
          <p:cNvSpPr>
            <a:spLocks noChangeArrowheads="1"/>
          </p:cNvSpPr>
          <p:nvPr/>
        </p:nvSpPr>
        <p:spPr bwMode="auto">
          <a:xfrm>
            <a:off x="8382000" y="6400800"/>
            <a:ext cx="7620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blinds dir="vert"/>
  </p:transition>
</p:sld>
</file>

<file path=ppt/slides/slide5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7714" name="Rectangle 2"/>
          <p:cNvSpPr>
            <a:spLocks noChangeArrowheads="1"/>
          </p:cNvSpPr>
          <p:nvPr/>
        </p:nvSpPr>
        <p:spPr bwMode="auto">
          <a:xfrm>
            <a:off x="3917950" y="563563"/>
            <a:ext cx="1308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习   题</a:t>
            </a:r>
          </a:p>
        </p:txBody>
      </p:sp>
      <p:sp>
        <p:nvSpPr>
          <p:cNvPr id="627715" name="Text Box 3"/>
          <p:cNvSpPr txBox="1">
            <a:spLocks noChangeArrowheads="1"/>
          </p:cNvSpPr>
          <p:nvPr/>
        </p:nvSpPr>
        <p:spPr bwMode="auto">
          <a:xfrm>
            <a:off x="304800" y="1090613"/>
            <a:ext cx="8610600" cy="538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1. </a:t>
            </a:r>
            <a:r>
              <a:rPr lang="zh-CN" altLang="en-US"/>
              <a:t>自定义一个用户异常，用于数值运算时在输入的字符中检测非数字字符，并编写抛出异常时的提示“使用非法字符”，测试异常。</a:t>
            </a:r>
          </a:p>
          <a:p>
            <a:pPr eaLnBrk="1" hangingPunct="1">
              <a:lnSpc>
                <a:spcPct val="130000"/>
              </a:lnSpc>
              <a:spcBef>
                <a:spcPct val="50000"/>
              </a:spcBef>
            </a:pPr>
            <a:r>
              <a:rPr lang="zh-CN" altLang="en-US"/>
              <a:t>         </a:t>
            </a:r>
            <a:r>
              <a:rPr lang="en-US" altLang="zh-CN"/>
              <a:t>2. </a:t>
            </a:r>
            <a:r>
              <a:rPr lang="zh-CN" altLang="en-US"/>
              <a:t>为第</a:t>
            </a:r>
            <a:r>
              <a:rPr lang="en-US" altLang="zh-CN"/>
              <a:t>6</a:t>
            </a:r>
            <a:r>
              <a:rPr lang="zh-CN" altLang="en-US"/>
              <a:t>章习题</a:t>
            </a:r>
            <a:r>
              <a:rPr lang="en-US" altLang="zh-CN"/>
              <a:t>1</a:t>
            </a:r>
            <a:r>
              <a:rPr lang="zh-CN" altLang="en-US"/>
              <a:t>中图</a:t>
            </a:r>
            <a:r>
              <a:rPr lang="en-US" altLang="zh-CN"/>
              <a:t>6.12</a:t>
            </a:r>
            <a:r>
              <a:rPr lang="zh-CN" altLang="en-US"/>
              <a:t>所示的“提交”按钮添加动作事件，用来收集界面上输入的个人信息，并在原有界面上添加一个文本区域，将数据输出到文本区域中。</a:t>
            </a:r>
          </a:p>
          <a:p>
            <a:pPr eaLnBrk="1" hangingPunct="1">
              <a:lnSpc>
                <a:spcPct val="130000"/>
              </a:lnSpc>
              <a:spcBef>
                <a:spcPct val="50000"/>
              </a:spcBef>
            </a:pPr>
            <a:r>
              <a:rPr lang="zh-CN" altLang="en-US"/>
              <a:t>         </a:t>
            </a:r>
            <a:r>
              <a:rPr lang="en-US" altLang="zh-CN"/>
              <a:t>3. </a:t>
            </a:r>
            <a:r>
              <a:rPr lang="zh-CN" altLang="en-US"/>
              <a:t>为第</a:t>
            </a:r>
            <a:r>
              <a:rPr lang="en-US" altLang="zh-CN"/>
              <a:t>6</a:t>
            </a:r>
            <a:r>
              <a:rPr lang="zh-CN" altLang="en-US"/>
              <a:t>章习题</a:t>
            </a:r>
            <a:r>
              <a:rPr lang="en-US" altLang="zh-CN"/>
              <a:t>2</a:t>
            </a:r>
            <a:r>
              <a:rPr lang="zh-CN" altLang="en-US"/>
              <a:t>添加调整事件，使得三个滚动条进行滑动时，标签的颜色相应地发生变化。</a:t>
            </a:r>
          </a:p>
          <a:p>
            <a:pPr eaLnBrk="1" hangingPunct="1">
              <a:lnSpc>
                <a:spcPct val="130000"/>
              </a:lnSpc>
              <a:spcBef>
                <a:spcPct val="50000"/>
              </a:spcBef>
            </a:pPr>
            <a:r>
              <a:rPr lang="zh-CN" altLang="en-US"/>
              <a:t>         </a:t>
            </a:r>
            <a:r>
              <a:rPr lang="en-US" altLang="zh-CN"/>
              <a:t>4. </a:t>
            </a:r>
            <a:r>
              <a:rPr lang="zh-CN" altLang="en-US"/>
              <a:t>编写</a:t>
            </a:r>
            <a:r>
              <a:rPr lang="en-US" altLang="zh-CN"/>
              <a:t>Applet</a:t>
            </a:r>
            <a:r>
              <a:rPr lang="zh-CN" altLang="en-US"/>
              <a:t>，实现</a:t>
            </a:r>
            <a:r>
              <a:rPr lang="en-US" altLang="zh-CN"/>
              <a:t>Runnable</a:t>
            </a:r>
            <a:r>
              <a:rPr lang="zh-CN" altLang="en-US"/>
              <a:t>接口，使得界面上的一图片持续做水平运动。</a:t>
            </a:r>
          </a:p>
        </p:txBody>
      </p:sp>
      <p:sp>
        <p:nvSpPr>
          <p:cNvPr id="627716" name="AutoShape 4">
            <a:hlinkClick r:id="" action="ppaction://hlinkshowjump?jump=firstslide" highlightClick="1"/>
          </p:cNvPr>
          <p:cNvSpPr>
            <a:spLocks noChangeArrowheads="1"/>
          </p:cNvSpPr>
          <p:nvPr/>
        </p:nvSpPr>
        <p:spPr bwMode="auto">
          <a:xfrm>
            <a:off x="8382000" y="6400800"/>
            <a:ext cx="7620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blinds dir="vert"/>
  </p:transition>
</p:sld>
</file>

<file path=ppt/slides/slide5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8738" name="Text Box 2"/>
          <p:cNvSpPr txBox="1">
            <a:spLocks noChangeArrowheads="1"/>
          </p:cNvSpPr>
          <p:nvPr/>
        </p:nvSpPr>
        <p:spPr bwMode="auto">
          <a:xfrm>
            <a:off x="2147888" y="898525"/>
            <a:ext cx="48466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4000">
                <a:latin typeface="华文行楷" pitchFamily="2" charset="-122"/>
                <a:ea typeface="华文行楷" pitchFamily="2" charset="-122"/>
              </a:rPr>
              <a:t>第</a:t>
            </a:r>
            <a:r>
              <a:rPr lang="en-US" altLang="zh-CN" sz="4000">
                <a:latin typeface="华文行楷" pitchFamily="2" charset="-122"/>
                <a:ea typeface="华文行楷" pitchFamily="2" charset="-122"/>
              </a:rPr>
              <a:t>8</a:t>
            </a:r>
            <a:r>
              <a:rPr lang="zh-CN" altLang="en-US" sz="4000">
                <a:latin typeface="华文行楷" pitchFamily="2" charset="-122"/>
                <a:ea typeface="华文行楷" pitchFamily="2" charset="-122"/>
              </a:rPr>
              <a:t>章  输入输出技术 </a:t>
            </a:r>
          </a:p>
        </p:txBody>
      </p:sp>
      <p:sp>
        <p:nvSpPr>
          <p:cNvPr id="628739" name="Text Box 3"/>
          <p:cNvSpPr txBox="1">
            <a:spLocks noChangeArrowheads="1"/>
          </p:cNvSpPr>
          <p:nvPr/>
        </p:nvSpPr>
        <p:spPr bwMode="auto">
          <a:xfrm>
            <a:off x="3146425" y="1905000"/>
            <a:ext cx="287337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b="1">
                <a:hlinkClick r:id="rId2" action="ppaction://hlinksldjump"/>
              </a:rPr>
              <a:t>8.1  </a:t>
            </a:r>
            <a:r>
              <a:rPr lang="zh-CN" altLang="en-US" b="1">
                <a:hlinkClick r:id="rId2" action="ppaction://hlinksldjump"/>
              </a:rPr>
              <a:t>流式输入输出</a:t>
            </a:r>
            <a:endParaRPr lang="zh-CN" altLang="en-US" b="1"/>
          </a:p>
          <a:p>
            <a:pPr eaLnBrk="1" hangingPunct="1">
              <a:lnSpc>
                <a:spcPct val="200000"/>
              </a:lnSpc>
            </a:pPr>
            <a:r>
              <a:rPr lang="en-US" altLang="zh-CN" b="1">
                <a:hlinkClick r:id="rId3" action="ppaction://hlinksldjump"/>
              </a:rPr>
              <a:t>8.2  </a:t>
            </a:r>
            <a:r>
              <a:rPr lang="zh-CN" altLang="en-US" b="1">
                <a:hlinkClick r:id="rId3" action="ppaction://hlinksldjump"/>
              </a:rPr>
              <a:t>基本输入输出流</a:t>
            </a:r>
            <a:endParaRPr lang="zh-CN" altLang="en-US" b="1"/>
          </a:p>
          <a:p>
            <a:pPr eaLnBrk="1" hangingPunct="1">
              <a:lnSpc>
                <a:spcPct val="200000"/>
              </a:lnSpc>
            </a:pPr>
            <a:r>
              <a:rPr lang="en-US" altLang="zh-CN" b="1">
                <a:hlinkClick r:id="rId4" action="ppaction://hlinksldjump"/>
              </a:rPr>
              <a:t>8.3  </a:t>
            </a:r>
            <a:r>
              <a:rPr lang="zh-CN" altLang="en-US" b="1">
                <a:hlinkClick r:id="rId4" action="ppaction://hlinksldjump"/>
              </a:rPr>
              <a:t>文件处理类</a:t>
            </a:r>
            <a:endParaRPr lang="zh-CN" altLang="en-US" b="1"/>
          </a:p>
          <a:p>
            <a:pPr eaLnBrk="1" hangingPunct="1">
              <a:lnSpc>
                <a:spcPct val="200000"/>
              </a:lnSpc>
            </a:pPr>
            <a:r>
              <a:rPr lang="en-US" altLang="zh-CN" b="1">
                <a:hlinkClick r:id="rId5" action="ppaction://hlinksldjump"/>
              </a:rPr>
              <a:t>8.4  </a:t>
            </a:r>
            <a:r>
              <a:rPr lang="zh-CN" altLang="en-US" b="1">
                <a:hlinkClick r:id="rId5" action="ppaction://hlinksldjump"/>
              </a:rPr>
              <a:t>对象流 </a:t>
            </a:r>
            <a:endParaRPr lang="zh-CN" altLang="en-US" b="1"/>
          </a:p>
          <a:p>
            <a:pPr eaLnBrk="1" hangingPunct="1">
              <a:lnSpc>
                <a:spcPct val="200000"/>
              </a:lnSpc>
            </a:pPr>
            <a:r>
              <a:rPr lang="zh-CN" altLang="en-US" b="1">
                <a:ea typeface="黑体" panose="02010609060101010101" pitchFamily="49" charset="-122"/>
                <a:hlinkClick r:id="rId6" action="ppaction://hlinksldjump"/>
              </a:rPr>
              <a:t>习  题</a:t>
            </a:r>
            <a:r>
              <a:rPr lang="zh-CN" altLang="en-US" b="1">
                <a:hlinkClick r:id="rId6" action="ppaction://hlinksldjump"/>
              </a:rPr>
              <a:t>  </a:t>
            </a:r>
            <a:endParaRPr lang="zh-CN" altLang="en-US" b="1"/>
          </a:p>
        </p:txBody>
      </p:sp>
      <p:pic>
        <p:nvPicPr>
          <p:cNvPr id="628740" name="Picture 4" descr="E:\课件素材\GIF动画插件1\GIF014.GIF">
            <a:hlinkClick r:id="rId7" action="ppaction://hlinkpres?slideindex=2&amp;slidetitle=PowerPoint 演示文稿"/>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058150" y="6286500"/>
            <a:ext cx="10858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5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9762" name="Rectangle 2"/>
          <p:cNvSpPr>
            <a:spLocks noChangeArrowheads="1"/>
          </p:cNvSpPr>
          <p:nvPr/>
        </p:nvSpPr>
        <p:spPr bwMode="auto">
          <a:xfrm>
            <a:off x="2895600" y="868363"/>
            <a:ext cx="3352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8.1  </a:t>
            </a:r>
            <a:r>
              <a:rPr lang="zh-CN" altLang="en-US" sz="3200" b="1"/>
              <a:t>流式输入输出</a:t>
            </a:r>
          </a:p>
        </p:txBody>
      </p:sp>
      <p:sp>
        <p:nvSpPr>
          <p:cNvPr id="629763" name="Text Box 3"/>
          <p:cNvSpPr txBox="1">
            <a:spLocks noChangeArrowheads="1"/>
          </p:cNvSpPr>
          <p:nvPr/>
        </p:nvSpPr>
        <p:spPr bwMode="auto">
          <a:xfrm>
            <a:off x="228600" y="1803400"/>
            <a:ext cx="86868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所有的计算机程序都必须接收输入和产生输出。针对输入、输出，</a:t>
            </a:r>
            <a:r>
              <a:rPr lang="en-US" altLang="zh-CN"/>
              <a:t>Java</a:t>
            </a:r>
            <a:r>
              <a:rPr lang="zh-CN" altLang="en-US"/>
              <a:t>提供了丰富的类库进行相应的处理，包括从普通的流式输入输出到复杂的文件随机访问。计算机系统使用的信息都是从输入经过计算机流向输出。这种数据流动就称为流</a:t>
            </a:r>
            <a:r>
              <a:rPr lang="en-US" altLang="zh-CN"/>
              <a:t>(Stream)</a:t>
            </a:r>
            <a:r>
              <a:rPr lang="zh-CN" altLang="en-US"/>
              <a:t>。输入流指数据从键盘或者文件等输入设备流向计算机；输出流指数据处理结果从计算机流向屏幕或文件等输出设备。</a:t>
            </a:r>
          </a:p>
        </p:txBody>
      </p:sp>
    </p:spTree>
  </p:cSld>
  <p:clrMapOvr>
    <a:masterClrMapping/>
  </p:clrMapOvr>
  <p:transition>
    <p:zoom/>
  </p:transition>
</p:sld>
</file>

<file path=ppt/slides/slide5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03" name="Text Box 2"/>
          <p:cNvSpPr txBox="1">
            <a:spLocks noChangeArrowheads="1"/>
          </p:cNvSpPr>
          <p:nvPr/>
        </p:nvSpPr>
        <p:spPr bwMode="auto">
          <a:xfrm>
            <a:off x="304800" y="457200"/>
            <a:ext cx="861060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spcBef>
                <a:spcPct val="50000"/>
              </a:spcBef>
            </a:pPr>
            <a:r>
              <a:rPr lang="en-US" altLang="zh-CN"/>
              <a:t>        </a:t>
            </a:r>
            <a:r>
              <a:rPr lang="zh-CN" altLang="en-US"/>
              <a:t>在</a:t>
            </a:r>
            <a:r>
              <a:rPr lang="en-US" altLang="zh-CN"/>
              <a:t>Java</a:t>
            </a:r>
            <a:r>
              <a:rPr lang="zh-CN" altLang="en-US"/>
              <a:t>中，通过</a:t>
            </a:r>
            <a:r>
              <a:rPr lang="en-US" altLang="zh-CN"/>
              <a:t>java.io</a:t>
            </a:r>
            <a:r>
              <a:rPr lang="zh-CN" altLang="en-US"/>
              <a:t>包提供的类来表示流，基本的输入输出流为</a:t>
            </a:r>
            <a:r>
              <a:rPr lang="en-US" altLang="zh-CN"/>
              <a:t>InputStream</a:t>
            </a:r>
            <a:r>
              <a:rPr lang="zh-CN" altLang="en-US"/>
              <a:t>和</a:t>
            </a:r>
            <a:r>
              <a:rPr lang="en-US" altLang="zh-CN"/>
              <a:t>OutputStream</a:t>
            </a:r>
            <a:r>
              <a:rPr lang="zh-CN" altLang="en-US"/>
              <a:t>。从这两个基本的输入输出流派生出面向特定处理的流，如缓冲区读写流、文件读写流等。</a:t>
            </a:r>
            <a:r>
              <a:rPr lang="en-US" altLang="zh-CN"/>
              <a:t>Java</a:t>
            </a:r>
            <a:r>
              <a:rPr lang="zh-CN" altLang="en-US"/>
              <a:t>定义的流如表</a:t>
            </a:r>
            <a:r>
              <a:rPr lang="en-US" altLang="zh-CN"/>
              <a:t>8.1</a:t>
            </a:r>
            <a:r>
              <a:rPr lang="zh-CN" altLang="en-US"/>
              <a:t>所示。 </a:t>
            </a:r>
          </a:p>
        </p:txBody>
      </p:sp>
      <p:sp>
        <p:nvSpPr>
          <p:cNvPr id="102404" name="Rectangle 3"/>
          <p:cNvSpPr>
            <a:spLocks noChangeArrowheads="1"/>
          </p:cNvSpPr>
          <p:nvPr/>
        </p:nvSpPr>
        <p:spPr bwMode="auto">
          <a:xfrm>
            <a:off x="2576513" y="2667000"/>
            <a:ext cx="4098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表</a:t>
            </a:r>
            <a:r>
              <a:rPr lang="en-US" altLang="zh-CN" b="1"/>
              <a:t>8.1  Java</a:t>
            </a:r>
            <a:r>
              <a:rPr lang="zh-CN" altLang="en-US" b="1"/>
              <a:t>定义的输入输出流</a:t>
            </a:r>
          </a:p>
        </p:txBody>
      </p:sp>
      <p:graphicFrame>
        <p:nvGraphicFramePr>
          <p:cNvPr id="102402" name="Object 4"/>
          <p:cNvGraphicFramePr>
            <a:graphicFrameLocks noChangeAspect="1"/>
          </p:cNvGraphicFramePr>
          <p:nvPr/>
        </p:nvGraphicFramePr>
        <p:xfrm>
          <a:off x="228600" y="3263900"/>
          <a:ext cx="8686800" cy="3289300"/>
        </p:xfrm>
        <a:graphic>
          <a:graphicData uri="http://schemas.openxmlformats.org/presentationml/2006/ole">
            <mc:AlternateContent xmlns:mc="http://schemas.openxmlformats.org/markup-compatibility/2006">
              <mc:Choice xmlns:v="urn:schemas-microsoft-com:vml" Requires="v">
                <p:oleObj spid="_x0000_s102406" name="Document" r:id="rId3" imgW="5419800" imgH="2052360" progId="Word.Document.8">
                  <p:embed/>
                </p:oleObj>
              </mc:Choice>
              <mc:Fallback>
                <p:oleObj name="Document" r:id="rId3" imgW="5419800" imgH="2052360"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263900"/>
                        <a:ext cx="8686800" cy="328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05" name="AutoShape 5">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p:transition>
</p:sld>
</file>

<file path=ppt/slides/slide5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0786" name="Rectangle 2"/>
          <p:cNvSpPr>
            <a:spLocks noChangeArrowheads="1"/>
          </p:cNvSpPr>
          <p:nvPr/>
        </p:nvSpPr>
        <p:spPr bwMode="auto">
          <a:xfrm>
            <a:off x="2690813" y="533400"/>
            <a:ext cx="37623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8.2  </a:t>
            </a:r>
            <a:r>
              <a:rPr lang="zh-CN" altLang="en-US" sz="3200" b="1"/>
              <a:t>基本输入输出流</a:t>
            </a:r>
          </a:p>
        </p:txBody>
      </p:sp>
      <p:sp>
        <p:nvSpPr>
          <p:cNvPr id="630787" name="Text Box 3"/>
          <p:cNvSpPr txBox="1">
            <a:spLocks noChangeArrowheads="1"/>
          </p:cNvSpPr>
          <p:nvPr/>
        </p:nvSpPr>
        <p:spPr bwMode="auto">
          <a:xfrm>
            <a:off x="228600" y="1166813"/>
            <a:ext cx="8686800" cy="538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8.2.1  InputStream</a:t>
            </a:r>
            <a:r>
              <a:rPr lang="zh-CN" altLang="en-US" b="1"/>
              <a:t>类</a:t>
            </a:r>
          </a:p>
          <a:p>
            <a:pPr eaLnBrk="1" hangingPunct="1">
              <a:spcBef>
                <a:spcPct val="50000"/>
              </a:spcBef>
            </a:pPr>
            <a:r>
              <a:rPr lang="zh-CN" altLang="en-US"/>
              <a:t>         </a:t>
            </a:r>
            <a:r>
              <a:rPr lang="en-US" altLang="zh-CN"/>
              <a:t>InputStream</a:t>
            </a:r>
            <a:r>
              <a:rPr lang="zh-CN" altLang="en-US"/>
              <a:t>是抽象类，代表字节输入流的所有类的超类。这个类本身不能使用，只能通过继承它的具体类完成某些操作。它的常用方法如下：</a:t>
            </a:r>
          </a:p>
          <a:p>
            <a:pPr eaLnBrk="1" hangingPunct="1">
              <a:spcBef>
                <a:spcPct val="50000"/>
              </a:spcBef>
            </a:pPr>
            <a:r>
              <a:rPr lang="zh-CN" altLang="en-US"/>
              <a:t>        </a:t>
            </a:r>
            <a:r>
              <a:rPr lang="en-US" altLang="zh-CN"/>
              <a:t>public int available() throws IOException</a:t>
            </a:r>
          </a:p>
          <a:p>
            <a:pPr eaLnBrk="1" hangingPunct="1">
              <a:spcBef>
                <a:spcPct val="50000"/>
              </a:spcBef>
            </a:pPr>
            <a:r>
              <a:rPr lang="en-US" altLang="zh-CN"/>
              <a:t>       </a:t>
            </a:r>
            <a:r>
              <a:rPr lang="zh-CN" altLang="en-US"/>
              <a:t>返回流中可用的字节数。</a:t>
            </a:r>
          </a:p>
          <a:p>
            <a:pPr eaLnBrk="1" hangingPunct="1">
              <a:spcBef>
                <a:spcPct val="50000"/>
              </a:spcBef>
            </a:pPr>
            <a:r>
              <a:rPr lang="zh-CN" altLang="en-US"/>
              <a:t>        </a:t>
            </a:r>
            <a:r>
              <a:rPr lang="en-US" altLang="zh-CN"/>
              <a:t>public void close() throws IOException</a:t>
            </a:r>
          </a:p>
          <a:p>
            <a:pPr eaLnBrk="1" hangingPunct="1">
              <a:spcBef>
                <a:spcPct val="50000"/>
              </a:spcBef>
            </a:pPr>
            <a:r>
              <a:rPr lang="en-US" altLang="zh-CN"/>
              <a:t>       </a:t>
            </a:r>
            <a:r>
              <a:rPr lang="zh-CN" altLang="en-US"/>
              <a:t>关闭流并释放与流相关的系统资源。用户使用完输入流时，调用这个方法。</a:t>
            </a:r>
          </a:p>
          <a:p>
            <a:pPr eaLnBrk="1" hangingPunct="1">
              <a:spcBef>
                <a:spcPct val="50000"/>
              </a:spcBef>
            </a:pPr>
            <a:r>
              <a:rPr lang="zh-CN" altLang="en-US"/>
              <a:t>        </a:t>
            </a:r>
            <a:r>
              <a:rPr lang="en-US" altLang="zh-CN"/>
              <a:t>public void mark(int readlimit) throws IOException</a:t>
            </a:r>
          </a:p>
          <a:p>
            <a:pPr eaLnBrk="1" hangingPunct="1">
              <a:spcBef>
                <a:spcPct val="50000"/>
              </a:spcBef>
            </a:pPr>
            <a:r>
              <a:rPr lang="en-US" altLang="zh-CN"/>
              <a:t>        </a:t>
            </a:r>
            <a:r>
              <a:rPr lang="zh-CN" altLang="en-US"/>
              <a:t>输入流中标志当前位置。</a:t>
            </a:r>
          </a:p>
        </p:txBody>
      </p:sp>
    </p:spTree>
  </p:cSld>
  <p:clrMapOvr>
    <a:masterClrMapping/>
  </p:clrMapOvr>
  <p:transition>
    <p:zoom/>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1186" name="Text Box 2"/>
          <p:cNvSpPr txBox="1">
            <a:spLocks noChangeArrowheads="1"/>
          </p:cNvSpPr>
          <p:nvPr/>
        </p:nvSpPr>
        <p:spPr bwMode="auto">
          <a:xfrm>
            <a:off x="685800" y="762000"/>
            <a:ext cx="8458200" cy="356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spcBef>
                <a:spcPct val="50000"/>
              </a:spcBef>
            </a:pPr>
            <a:r>
              <a:rPr lang="en-US" altLang="zh-CN" b="1"/>
              <a:t>4. </a:t>
            </a:r>
            <a:r>
              <a:rPr lang="zh-CN" altLang="en-US" b="1"/>
              <a:t>逻辑类</a:t>
            </a:r>
          </a:p>
          <a:p>
            <a:pPr eaLnBrk="1" hangingPunct="1">
              <a:lnSpc>
                <a:spcPct val="200000"/>
              </a:lnSpc>
              <a:spcBef>
                <a:spcPct val="50000"/>
              </a:spcBef>
            </a:pPr>
            <a:r>
              <a:rPr lang="en-US" altLang="zh-CN"/>
              <a:t>boolean</a:t>
            </a:r>
            <a:r>
              <a:rPr lang="zh-CN" altLang="en-US"/>
              <a:t>数据类型有两种值：</a:t>
            </a:r>
            <a:r>
              <a:rPr lang="en-US" altLang="zh-CN"/>
              <a:t>true</a:t>
            </a:r>
            <a:r>
              <a:rPr lang="zh-CN" altLang="en-US"/>
              <a:t>和</a:t>
            </a:r>
            <a:r>
              <a:rPr lang="en-US" altLang="zh-CN"/>
              <a:t>false</a:t>
            </a:r>
            <a:r>
              <a:rPr lang="zh-CN" altLang="en-US"/>
              <a:t>。</a:t>
            </a:r>
          </a:p>
          <a:p>
            <a:pPr eaLnBrk="1" hangingPunct="1">
              <a:lnSpc>
                <a:spcPct val="200000"/>
              </a:lnSpc>
              <a:spcBef>
                <a:spcPct val="50000"/>
              </a:spcBef>
            </a:pPr>
            <a:r>
              <a:rPr lang="zh-CN" altLang="en-US"/>
              <a:t>例如：</a:t>
            </a:r>
            <a:r>
              <a:rPr lang="en-US" altLang="zh-CN"/>
              <a:t>boolean flag = true;</a:t>
            </a:r>
          </a:p>
          <a:p>
            <a:pPr eaLnBrk="1" hangingPunct="1">
              <a:lnSpc>
                <a:spcPct val="200000"/>
              </a:lnSpc>
              <a:spcBef>
                <a:spcPct val="50000"/>
              </a:spcBef>
            </a:pPr>
            <a:r>
              <a:rPr lang="zh-CN" altLang="en-US"/>
              <a:t>上述语句声明变量</a:t>
            </a:r>
            <a:r>
              <a:rPr lang="en-US" altLang="zh-CN"/>
              <a:t>flag</a:t>
            </a:r>
            <a:r>
              <a:rPr lang="zh-CN" altLang="en-US"/>
              <a:t>为</a:t>
            </a:r>
            <a:r>
              <a:rPr lang="en-US" altLang="zh-CN"/>
              <a:t>boolean </a:t>
            </a:r>
            <a:r>
              <a:rPr lang="zh-CN" altLang="en-US"/>
              <a:t>类型，它被赋予的值为</a:t>
            </a:r>
            <a:r>
              <a:rPr lang="en-US" altLang="zh-CN"/>
              <a:t>true</a:t>
            </a:r>
            <a:r>
              <a:rPr lang="zh-CN" altLang="en-US"/>
              <a:t>。</a:t>
            </a:r>
          </a:p>
        </p:txBody>
      </p:sp>
    </p:spTree>
  </p:cSld>
  <p:clrMapOvr>
    <a:masterClrMapping/>
  </p:clrMapOvr>
  <p:transition>
    <p:zoom dir="in"/>
  </p:transition>
</p:sld>
</file>

<file path=ppt/slides/slide5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1810" name="Text Box 2"/>
          <p:cNvSpPr txBox="1">
            <a:spLocks noChangeArrowheads="1"/>
          </p:cNvSpPr>
          <p:nvPr/>
        </p:nvSpPr>
        <p:spPr bwMode="auto">
          <a:xfrm>
            <a:off x="304800" y="723900"/>
            <a:ext cx="86106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public boolean markSupported() throws IOException</a:t>
            </a:r>
          </a:p>
          <a:p>
            <a:pPr eaLnBrk="1" hangingPunct="1">
              <a:lnSpc>
                <a:spcPct val="150000"/>
              </a:lnSpc>
              <a:spcBef>
                <a:spcPct val="50000"/>
              </a:spcBef>
            </a:pPr>
            <a:r>
              <a:rPr lang="en-US" altLang="zh-CN"/>
              <a:t>         </a:t>
            </a:r>
            <a:r>
              <a:rPr lang="zh-CN" altLang="en-US"/>
              <a:t>测试流是否支持标志和复位。 </a:t>
            </a:r>
          </a:p>
          <a:p>
            <a:pPr eaLnBrk="1" hangingPunct="1">
              <a:lnSpc>
                <a:spcPct val="150000"/>
              </a:lnSpc>
              <a:spcBef>
                <a:spcPct val="50000"/>
              </a:spcBef>
            </a:pPr>
            <a:r>
              <a:rPr lang="zh-CN" altLang="en-US"/>
              <a:t>         </a:t>
            </a:r>
            <a:r>
              <a:rPr lang="en-US" altLang="zh-CN"/>
              <a:t>public abstract int read() throws IOException</a:t>
            </a:r>
          </a:p>
          <a:p>
            <a:pPr eaLnBrk="1" hangingPunct="1">
              <a:lnSpc>
                <a:spcPct val="150000"/>
              </a:lnSpc>
              <a:spcBef>
                <a:spcPct val="50000"/>
              </a:spcBef>
            </a:pPr>
            <a:r>
              <a:rPr lang="en-US" altLang="zh-CN"/>
              <a:t>        </a:t>
            </a:r>
            <a:r>
              <a:rPr lang="zh-CN" altLang="en-US"/>
              <a:t>读取输入流中的下一个字节。 </a:t>
            </a:r>
          </a:p>
          <a:p>
            <a:pPr eaLnBrk="1" hangingPunct="1">
              <a:lnSpc>
                <a:spcPct val="150000"/>
              </a:lnSpc>
              <a:spcBef>
                <a:spcPct val="50000"/>
              </a:spcBef>
            </a:pPr>
            <a:r>
              <a:rPr lang="zh-CN" altLang="en-US"/>
              <a:t>         </a:t>
            </a:r>
            <a:r>
              <a:rPr lang="en-US" altLang="zh-CN"/>
              <a:t>public int read(byte[] b) throws IOException</a:t>
            </a:r>
          </a:p>
          <a:p>
            <a:pPr eaLnBrk="1" hangingPunct="1">
              <a:lnSpc>
                <a:spcPct val="150000"/>
              </a:lnSpc>
              <a:spcBef>
                <a:spcPct val="50000"/>
              </a:spcBef>
            </a:pPr>
            <a:r>
              <a:rPr lang="en-US" altLang="zh-CN"/>
              <a:t>        </a:t>
            </a:r>
            <a:r>
              <a:rPr lang="zh-CN" altLang="en-US"/>
              <a:t>从输入流中读取字节并存储到缓冲区数组</a:t>
            </a:r>
            <a:r>
              <a:rPr lang="en-US" altLang="zh-CN"/>
              <a:t>b</a:t>
            </a:r>
            <a:r>
              <a:rPr lang="zh-CN" altLang="en-US"/>
              <a:t>中，返回读取的字节数，遇到文件结尾返回</a:t>
            </a:r>
            <a:r>
              <a:rPr lang="en-US" altLang="zh-CN"/>
              <a:t>-1</a:t>
            </a:r>
            <a:r>
              <a:rPr lang="zh-CN" altLang="en-US"/>
              <a:t>。</a:t>
            </a:r>
          </a:p>
        </p:txBody>
      </p:sp>
    </p:spTree>
  </p:cSld>
  <p:clrMapOvr>
    <a:masterClrMapping/>
  </p:clrMapOvr>
  <p:transition>
    <p:zoom/>
  </p:transition>
</p:sld>
</file>

<file path=ppt/slides/slide5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2834" name="Text Box 2"/>
          <p:cNvSpPr txBox="1">
            <a:spLocks noChangeArrowheads="1"/>
          </p:cNvSpPr>
          <p:nvPr/>
        </p:nvSpPr>
        <p:spPr bwMode="auto">
          <a:xfrm>
            <a:off x="381000" y="762000"/>
            <a:ext cx="8534400" cy="509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50000"/>
              </a:spcBef>
            </a:pPr>
            <a:r>
              <a:rPr lang="en-US" altLang="zh-CN"/>
              <a:t>         public int read(byte[] b, int off, int len) throws IOException</a:t>
            </a:r>
          </a:p>
          <a:p>
            <a:pPr eaLnBrk="1" hangingPunct="1">
              <a:lnSpc>
                <a:spcPct val="140000"/>
              </a:lnSpc>
              <a:spcBef>
                <a:spcPct val="50000"/>
              </a:spcBef>
            </a:pPr>
            <a:r>
              <a:rPr lang="en-US" altLang="zh-CN"/>
              <a:t>        </a:t>
            </a:r>
            <a:r>
              <a:rPr lang="zh-CN" altLang="en-US"/>
              <a:t>从输入流中读取</a:t>
            </a:r>
            <a:r>
              <a:rPr lang="en-US" altLang="zh-CN"/>
              <a:t>len</a:t>
            </a:r>
            <a:r>
              <a:rPr lang="zh-CN" altLang="en-US"/>
              <a:t>个字节并写入</a:t>
            </a:r>
            <a:r>
              <a:rPr lang="en-US" altLang="zh-CN"/>
              <a:t>b</a:t>
            </a:r>
            <a:r>
              <a:rPr lang="zh-CN" altLang="en-US"/>
              <a:t>中，位置从</a:t>
            </a:r>
            <a:r>
              <a:rPr lang="en-US" altLang="zh-CN"/>
              <a:t>off</a:t>
            </a:r>
            <a:r>
              <a:rPr lang="zh-CN" altLang="en-US"/>
              <a:t>开始。返回写的字节数。</a:t>
            </a:r>
          </a:p>
          <a:p>
            <a:pPr eaLnBrk="1" hangingPunct="1">
              <a:lnSpc>
                <a:spcPct val="140000"/>
              </a:lnSpc>
              <a:spcBef>
                <a:spcPct val="50000"/>
              </a:spcBef>
            </a:pPr>
            <a:r>
              <a:rPr lang="zh-CN" altLang="en-US"/>
              <a:t>         </a:t>
            </a:r>
            <a:r>
              <a:rPr lang="en-US" altLang="zh-CN"/>
              <a:t>public void reset() throws IOException </a:t>
            </a:r>
          </a:p>
          <a:p>
            <a:pPr eaLnBrk="1" hangingPunct="1">
              <a:lnSpc>
                <a:spcPct val="140000"/>
              </a:lnSpc>
              <a:spcBef>
                <a:spcPct val="50000"/>
              </a:spcBef>
            </a:pPr>
            <a:r>
              <a:rPr lang="en-US" altLang="zh-CN"/>
              <a:t>        </a:t>
            </a:r>
            <a:r>
              <a:rPr lang="zh-CN" altLang="en-US"/>
              <a:t>重定位到上次输入流中调用的位置。</a:t>
            </a:r>
          </a:p>
          <a:p>
            <a:pPr eaLnBrk="1" hangingPunct="1">
              <a:lnSpc>
                <a:spcPct val="140000"/>
              </a:lnSpc>
              <a:spcBef>
                <a:spcPct val="50000"/>
              </a:spcBef>
            </a:pPr>
            <a:r>
              <a:rPr lang="zh-CN" altLang="en-US"/>
              <a:t>         </a:t>
            </a:r>
            <a:r>
              <a:rPr lang="en-US" altLang="zh-CN"/>
              <a:t>public long skip(long n) throws IOException </a:t>
            </a:r>
          </a:p>
          <a:p>
            <a:pPr eaLnBrk="1" hangingPunct="1">
              <a:lnSpc>
                <a:spcPct val="140000"/>
              </a:lnSpc>
              <a:spcBef>
                <a:spcPct val="50000"/>
              </a:spcBef>
            </a:pPr>
            <a:r>
              <a:rPr lang="en-US" altLang="zh-CN"/>
              <a:t>        </a:t>
            </a:r>
            <a:r>
              <a:rPr lang="zh-CN" altLang="en-US"/>
              <a:t>跳过输入流中</a:t>
            </a:r>
            <a:r>
              <a:rPr lang="en-US" altLang="zh-CN"/>
              <a:t>n</a:t>
            </a:r>
            <a:r>
              <a:rPr lang="zh-CN" altLang="en-US"/>
              <a:t>个字节，返回跳过的字节数，遇到文件结尾返回</a:t>
            </a:r>
            <a:r>
              <a:rPr lang="en-US" altLang="zh-CN"/>
              <a:t>-1</a:t>
            </a:r>
            <a:r>
              <a:rPr lang="zh-CN" altLang="en-US"/>
              <a:t>。</a:t>
            </a:r>
          </a:p>
        </p:txBody>
      </p:sp>
    </p:spTree>
  </p:cSld>
  <p:clrMapOvr>
    <a:masterClrMapping/>
  </p:clrMapOvr>
  <p:transition>
    <p:zoom/>
  </p:transition>
</p:sld>
</file>

<file path=ppt/slides/slide5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3858" name="Text Box 2"/>
          <p:cNvSpPr txBox="1">
            <a:spLocks noChangeArrowheads="1"/>
          </p:cNvSpPr>
          <p:nvPr/>
        </p:nvSpPr>
        <p:spPr bwMode="auto">
          <a:xfrm>
            <a:off x="288925" y="485775"/>
            <a:ext cx="876935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b="1"/>
              <a:t>8.2.2  OutputStream</a:t>
            </a:r>
            <a:r>
              <a:rPr lang="zh-CN" altLang="en-US" b="1"/>
              <a:t>类</a:t>
            </a:r>
          </a:p>
          <a:p>
            <a:pPr eaLnBrk="1" hangingPunct="1">
              <a:lnSpc>
                <a:spcPct val="130000"/>
              </a:lnSpc>
            </a:pPr>
            <a:r>
              <a:rPr lang="en-US" altLang="zh-CN"/>
              <a:t>OutputSteam</a:t>
            </a:r>
            <a:r>
              <a:rPr lang="zh-CN" altLang="en-US"/>
              <a:t>是抽象类，代表输出字节流的所有类的超类。</a:t>
            </a:r>
          </a:p>
          <a:p>
            <a:pPr eaLnBrk="1" hangingPunct="1">
              <a:lnSpc>
                <a:spcPct val="130000"/>
              </a:lnSpc>
            </a:pPr>
            <a:r>
              <a:rPr lang="en-US" altLang="zh-CN"/>
              <a:t>public void close() throws IOException</a:t>
            </a:r>
          </a:p>
          <a:p>
            <a:pPr eaLnBrk="1" hangingPunct="1">
              <a:lnSpc>
                <a:spcPct val="130000"/>
              </a:lnSpc>
            </a:pPr>
            <a:r>
              <a:rPr lang="zh-CN" altLang="en-US"/>
              <a:t>关闭输出流，释放与流相关的系统资源。 </a:t>
            </a:r>
          </a:p>
          <a:p>
            <a:pPr eaLnBrk="1" hangingPunct="1">
              <a:lnSpc>
                <a:spcPct val="130000"/>
              </a:lnSpc>
            </a:pPr>
            <a:r>
              <a:rPr lang="en-US" altLang="zh-CN"/>
              <a:t>public void flush() throws IOException </a:t>
            </a:r>
          </a:p>
          <a:p>
            <a:pPr eaLnBrk="1" hangingPunct="1">
              <a:lnSpc>
                <a:spcPct val="130000"/>
              </a:lnSpc>
            </a:pPr>
            <a:r>
              <a:rPr lang="zh-CN" altLang="en-US"/>
              <a:t>清洗输出流，使得所有缓冲区的输出字节全部写到输出设备中。 </a:t>
            </a:r>
          </a:p>
          <a:p>
            <a:pPr eaLnBrk="1" hangingPunct="1">
              <a:lnSpc>
                <a:spcPct val="130000"/>
              </a:lnSpc>
            </a:pPr>
            <a:r>
              <a:rPr lang="en-US" altLang="zh-CN"/>
              <a:t>public void write(byte[] b) throws IOException </a:t>
            </a:r>
          </a:p>
          <a:p>
            <a:pPr eaLnBrk="1" hangingPunct="1">
              <a:lnSpc>
                <a:spcPct val="130000"/>
              </a:lnSpc>
            </a:pPr>
            <a:r>
              <a:rPr lang="zh-CN" altLang="en-US"/>
              <a:t>从特定字节数组</a:t>
            </a:r>
            <a:r>
              <a:rPr lang="en-US" altLang="zh-CN"/>
              <a:t>b</a:t>
            </a:r>
            <a:r>
              <a:rPr lang="zh-CN" altLang="en-US"/>
              <a:t>将</a:t>
            </a:r>
            <a:r>
              <a:rPr lang="en-US" altLang="zh-CN"/>
              <a:t>b</a:t>
            </a:r>
            <a:r>
              <a:rPr lang="zh-CN" altLang="en-US"/>
              <a:t>数组长度个字节写入输出流。 </a:t>
            </a:r>
          </a:p>
          <a:p>
            <a:pPr eaLnBrk="1" hangingPunct="1">
              <a:lnSpc>
                <a:spcPct val="130000"/>
              </a:lnSpc>
            </a:pPr>
            <a:r>
              <a:rPr lang="en-US" altLang="zh-CN"/>
              <a:t>public void write(byte[] b, int off, int len) throws IOException </a:t>
            </a:r>
          </a:p>
          <a:p>
            <a:pPr eaLnBrk="1" hangingPunct="1">
              <a:lnSpc>
                <a:spcPct val="130000"/>
              </a:lnSpc>
            </a:pPr>
            <a:r>
              <a:rPr lang="zh-CN" altLang="en-US"/>
              <a:t>从特定字节数组</a:t>
            </a:r>
            <a:r>
              <a:rPr lang="en-US" altLang="zh-CN"/>
              <a:t>b</a:t>
            </a:r>
            <a:r>
              <a:rPr lang="zh-CN" altLang="en-US"/>
              <a:t>将从</a:t>
            </a:r>
            <a:r>
              <a:rPr lang="en-US" altLang="zh-CN"/>
              <a:t>off</a:t>
            </a:r>
            <a:r>
              <a:rPr lang="zh-CN" altLang="en-US"/>
              <a:t>开始的</a:t>
            </a:r>
            <a:r>
              <a:rPr lang="en-US" altLang="zh-CN"/>
              <a:t>len</a:t>
            </a:r>
            <a:r>
              <a:rPr lang="zh-CN" altLang="en-US"/>
              <a:t>个字节写入输出流。 </a:t>
            </a:r>
          </a:p>
          <a:p>
            <a:pPr eaLnBrk="1" hangingPunct="1">
              <a:lnSpc>
                <a:spcPct val="130000"/>
              </a:lnSpc>
            </a:pPr>
            <a:r>
              <a:rPr lang="en-US" altLang="zh-CN"/>
              <a:t>public abstract void write(int b) throws IOException</a:t>
            </a:r>
          </a:p>
          <a:p>
            <a:pPr eaLnBrk="1" hangingPunct="1">
              <a:lnSpc>
                <a:spcPct val="130000"/>
              </a:lnSpc>
            </a:pPr>
            <a:r>
              <a:rPr lang="zh-CN" altLang="en-US"/>
              <a:t>向输出流写一个特定字节。</a:t>
            </a:r>
          </a:p>
        </p:txBody>
      </p:sp>
    </p:spTree>
  </p:cSld>
  <p:clrMapOvr>
    <a:masterClrMapping/>
  </p:clrMapOvr>
  <p:transition>
    <p:zoom/>
  </p:transition>
</p:sld>
</file>

<file path=ppt/slides/slide5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882" name="Text Box 2"/>
          <p:cNvSpPr txBox="1">
            <a:spLocks noChangeArrowheads="1"/>
          </p:cNvSpPr>
          <p:nvPr/>
        </p:nvSpPr>
        <p:spPr bwMode="auto">
          <a:xfrm>
            <a:off x="304800" y="457200"/>
            <a:ext cx="8610600" cy="618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8.2.3  </a:t>
            </a:r>
            <a:r>
              <a:rPr lang="zh-CN" altLang="en-US" b="1"/>
              <a:t>系统输入输出对象</a:t>
            </a:r>
          </a:p>
          <a:p>
            <a:pPr eaLnBrk="1" hangingPunct="1">
              <a:lnSpc>
                <a:spcPct val="120000"/>
              </a:lnSpc>
              <a:spcBef>
                <a:spcPct val="50000"/>
              </a:spcBef>
            </a:pPr>
            <a:r>
              <a:rPr lang="zh-CN" altLang="en-US"/>
              <a:t>        </a:t>
            </a:r>
            <a:r>
              <a:rPr lang="en-US" altLang="zh-CN"/>
              <a:t>Java</a:t>
            </a:r>
            <a:r>
              <a:rPr lang="zh-CN" altLang="en-US"/>
              <a:t>定义了两个流对象</a:t>
            </a:r>
            <a:r>
              <a:rPr lang="en-US" altLang="zh-CN"/>
              <a:t>System.in</a:t>
            </a:r>
            <a:r>
              <a:rPr lang="zh-CN" altLang="en-US"/>
              <a:t>和</a:t>
            </a:r>
            <a:r>
              <a:rPr lang="en-US" altLang="zh-CN"/>
              <a:t>System.out</a:t>
            </a:r>
            <a:r>
              <a:rPr lang="zh-CN" altLang="en-US"/>
              <a:t>，允许用户在自己的程序中直接使用。</a:t>
            </a:r>
            <a:r>
              <a:rPr lang="en-US" altLang="zh-CN"/>
              <a:t>System.in</a:t>
            </a:r>
            <a:r>
              <a:rPr lang="zh-CN" altLang="en-US"/>
              <a:t>对象允许用户从键盘读取数据，</a:t>
            </a:r>
            <a:r>
              <a:rPr lang="en-US" altLang="zh-CN"/>
              <a:t>System.out</a:t>
            </a:r>
            <a:r>
              <a:rPr lang="zh-CN" altLang="en-US"/>
              <a:t>对象可以产生屏幕输出。</a:t>
            </a:r>
          </a:p>
          <a:p>
            <a:pPr eaLnBrk="1" hangingPunct="1">
              <a:lnSpc>
                <a:spcPct val="120000"/>
              </a:lnSpc>
              <a:spcBef>
                <a:spcPct val="50000"/>
              </a:spcBef>
            </a:pPr>
            <a:r>
              <a:rPr lang="zh-CN" altLang="en-US"/>
              <a:t>      </a:t>
            </a:r>
            <a:r>
              <a:rPr lang="en-US" altLang="zh-CN"/>
              <a:t>【</a:t>
            </a:r>
            <a:r>
              <a:rPr lang="zh-CN" altLang="en-US"/>
              <a:t>例</a:t>
            </a:r>
            <a:r>
              <a:rPr lang="en-US" altLang="zh-CN"/>
              <a:t>8.1】</a:t>
            </a:r>
            <a:r>
              <a:rPr lang="zh-CN" altLang="en-US"/>
              <a:t>使用流对象</a:t>
            </a:r>
            <a:r>
              <a:rPr lang="en-US" altLang="zh-CN"/>
              <a:t>System.in</a:t>
            </a:r>
            <a:r>
              <a:rPr lang="zh-CN" altLang="en-US"/>
              <a:t>和</a:t>
            </a:r>
            <a:r>
              <a:rPr lang="en-US" altLang="zh-CN"/>
              <a:t>System.out</a:t>
            </a:r>
            <a:r>
              <a:rPr lang="zh-CN" altLang="en-US"/>
              <a:t>，接收用户从键盘上输入的数据并将数据输出到屏幕上。测试情况如图</a:t>
            </a:r>
            <a:r>
              <a:rPr lang="en-US" altLang="zh-CN"/>
              <a:t>8.1</a:t>
            </a:r>
            <a:r>
              <a:rPr lang="zh-CN" altLang="en-US"/>
              <a:t>所示。源程序代码如下：</a:t>
            </a:r>
          </a:p>
          <a:p>
            <a:pPr lvl="1" eaLnBrk="1" hangingPunct="1">
              <a:spcBef>
                <a:spcPct val="50000"/>
              </a:spcBef>
            </a:pPr>
            <a:r>
              <a:rPr lang="en-US" altLang="zh-CN"/>
              <a:t>//</a:t>
            </a:r>
            <a:r>
              <a:rPr lang="zh-CN" altLang="en-US"/>
              <a:t>程序文件名为</a:t>
            </a:r>
            <a:r>
              <a:rPr lang="en-US" altLang="zh-CN"/>
              <a:t>SystemIO.java</a:t>
            </a:r>
          </a:p>
          <a:p>
            <a:pPr lvl="1" eaLnBrk="1" hangingPunct="1">
              <a:spcBef>
                <a:spcPct val="50000"/>
              </a:spcBef>
            </a:pPr>
            <a:r>
              <a:rPr lang="en-US" altLang="zh-CN"/>
              <a:t>import java.io.*;</a:t>
            </a:r>
          </a:p>
          <a:p>
            <a:pPr lvl="1" eaLnBrk="1" hangingPunct="1">
              <a:spcBef>
                <a:spcPct val="50000"/>
              </a:spcBef>
            </a:pPr>
            <a:endParaRPr lang="en-US" altLang="zh-CN"/>
          </a:p>
          <a:p>
            <a:pPr lvl="2" eaLnBrk="1" hangingPunct="1">
              <a:spcBef>
                <a:spcPct val="50000"/>
              </a:spcBef>
            </a:pPr>
            <a:r>
              <a:rPr lang="en-US" altLang="zh-CN"/>
              <a:t>public class SystemIO </a:t>
            </a:r>
          </a:p>
          <a:p>
            <a:pPr lvl="2" eaLnBrk="1" hangingPunct="1">
              <a:spcBef>
                <a:spcPct val="50000"/>
              </a:spcBef>
            </a:pPr>
            <a:r>
              <a:rPr lang="en-US" altLang="zh-CN"/>
              <a:t>{</a:t>
            </a:r>
          </a:p>
        </p:txBody>
      </p:sp>
    </p:spTree>
  </p:cSld>
  <p:clrMapOvr>
    <a:masterClrMapping/>
  </p:clrMapOvr>
  <p:transition>
    <p:zoom/>
  </p:transition>
</p:sld>
</file>

<file path=ppt/slides/slide5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5906" name="Text Box 2"/>
          <p:cNvSpPr txBox="1">
            <a:spLocks noChangeArrowheads="1"/>
          </p:cNvSpPr>
          <p:nvPr/>
        </p:nvSpPr>
        <p:spPr bwMode="auto">
          <a:xfrm>
            <a:off x="76200" y="542925"/>
            <a:ext cx="8747125"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a:t>	public static void main(String[] args)</a:t>
            </a:r>
          </a:p>
          <a:p>
            <a:pPr eaLnBrk="1" hangingPunct="1">
              <a:lnSpc>
                <a:spcPct val="130000"/>
              </a:lnSpc>
            </a:pPr>
            <a:r>
              <a:rPr lang="en-US" altLang="zh-CN"/>
              <a:t>	{</a:t>
            </a:r>
          </a:p>
          <a:p>
            <a:pPr eaLnBrk="1" hangingPunct="1">
              <a:lnSpc>
                <a:spcPct val="130000"/>
              </a:lnSpc>
            </a:pPr>
            <a:r>
              <a:rPr lang="en-US" altLang="zh-CN"/>
              <a:t>		int bytes = 0;</a:t>
            </a:r>
          </a:p>
          <a:p>
            <a:pPr eaLnBrk="1" hangingPunct="1">
              <a:lnSpc>
                <a:spcPct val="130000"/>
              </a:lnSpc>
            </a:pPr>
            <a:r>
              <a:rPr lang="en-US" altLang="zh-CN"/>
              <a:t>		byte buf[] = new byte[255];</a:t>
            </a:r>
          </a:p>
          <a:p>
            <a:pPr eaLnBrk="1" hangingPunct="1">
              <a:lnSpc>
                <a:spcPct val="130000"/>
              </a:lnSpc>
            </a:pPr>
            <a:r>
              <a:rPr lang="en-US" altLang="zh-CN"/>
              <a:t>		System.out.println("\n</a:t>
            </a:r>
            <a:r>
              <a:rPr lang="zh-CN" altLang="en-US"/>
              <a:t>请输入任意文本：</a:t>
            </a:r>
            <a:r>
              <a:rPr lang="en-US" altLang="zh-CN"/>
              <a:t>");</a:t>
            </a:r>
          </a:p>
          <a:p>
            <a:pPr eaLnBrk="1" hangingPunct="1">
              <a:lnSpc>
                <a:spcPct val="130000"/>
              </a:lnSpc>
            </a:pPr>
            <a:r>
              <a:rPr lang="en-US" altLang="zh-CN"/>
              <a:t>		try</a:t>
            </a:r>
          </a:p>
          <a:p>
            <a:pPr eaLnBrk="1" hangingPunct="1">
              <a:lnSpc>
                <a:spcPct val="130000"/>
              </a:lnSpc>
            </a:pPr>
            <a:r>
              <a:rPr lang="en-US" altLang="zh-CN"/>
              <a:t>		{</a:t>
            </a:r>
          </a:p>
          <a:p>
            <a:pPr eaLnBrk="1" hangingPunct="1">
              <a:lnSpc>
                <a:spcPct val="130000"/>
              </a:lnSpc>
            </a:pPr>
            <a:r>
              <a:rPr lang="en-US" altLang="zh-CN"/>
              <a:t>              		//</a:t>
            </a:r>
            <a:r>
              <a:rPr lang="zh-CN" altLang="en-US"/>
              <a:t>接收输入字符串</a:t>
            </a:r>
          </a:p>
          <a:p>
            <a:pPr eaLnBrk="1" hangingPunct="1">
              <a:lnSpc>
                <a:spcPct val="130000"/>
              </a:lnSpc>
            </a:pPr>
            <a:r>
              <a:rPr lang="zh-CN" altLang="en-US"/>
              <a:t>			</a:t>
            </a:r>
            <a:r>
              <a:rPr lang="en-US" altLang="zh-CN"/>
              <a:t>bytes = System.in.read(buf,0,255);</a:t>
            </a:r>
          </a:p>
          <a:p>
            <a:pPr eaLnBrk="1" hangingPunct="1">
              <a:lnSpc>
                <a:spcPct val="130000"/>
              </a:lnSpc>
            </a:pPr>
            <a:r>
              <a:rPr lang="en-US" altLang="zh-CN"/>
              <a:t>		</a:t>
            </a:r>
          </a:p>
          <a:p>
            <a:pPr eaLnBrk="1" hangingPunct="1">
              <a:lnSpc>
                <a:spcPct val="130000"/>
              </a:lnSpc>
            </a:pPr>
            <a:r>
              <a:rPr lang="en-US" altLang="zh-CN"/>
              <a:t>			System.out.println("</a:t>
            </a:r>
            <a:r>
              <a:rPr lang="zh-CN" altLang="en-US"/>
              <a:t>这是你输入的文本行：</a:t>
            </a:r>
            <a:r>
              <a:rPr lang="en-US" altLang="zh-CN"/>
              <a:t>");</a:t>
            </a:r>
          </a:p>
          <a:p>
            <a:pPr eaLnBrk="1" hangingPunct="1">
              <a:lnSpc>
                <a:spcPct val="130000"/>
              </a:lnSpc>
            </a:pPr>
            <a:r>
              <a:rPr lang="en-US" altLang="zh-CN"/>
              <a:t>			String inStr = new String(buf,0,bytes);</a:t>
            </a:r>
          </a:p>
        </p:txBody>
      </p:sp>
    </p:spTree>
  </p:cSld>
  <p:clrMapOvr>
    <a:masterClrMapping/>
  </p:clrMapOvr>
  <p:transition>
    <p:zoom/>
  </p:transition>
</p:sld>
</file>

<file path=ppt/slides/slide5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6930" name="Text Box 2"/>
          <p:cNvSpPr txBox="1">
            <a:spLocks noChangeArrowheads="1"/>
          </p:cNvSpPr>
          <p:nvPr/>
        </p:nvSpPr>
        <p:spPr bwMode="auto">
          <a:xfrm>
            <a:off x="1584325" y="588963"/>
            <a:ext cx="6402388" cy="527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8000"/>
              </a:lnSpc>
            </a:pPr>
            <a:r>
              <a:rPr lang="en-US" altLang="zh-CN"/>
              <a:t>		//</a:t>
            </a:r>
            <a:r>
              <a:rPr lang="zh-CN" altLang="en-US"/>
              <a:t>输出字符串</a:t>
            </a:r>
          </a:p>
          <a:p>
            <a:pPr eaLnBrk="1" hangingPunct="1">
              <a:lnSpc>
                <a:spcPct val="158000"/>
              </a:lnSpc>
            </a:pPr>
            <a:r>
              <a:rPr lang="zh-CN" altLang="en-US"/>
              <a:t>		</a:t>
            </a:r>
            <a:r>
              <a:rPr lang="en-US" altLang="zh-CN"/>
              <a:t>System.out.println(inStr);</a:t>
            </a:r>
          </a:p>
          <a:p>
            <a:pPr eaLnBrk="1" hangingPunct="1">
              <a:lnSpc>
                <a:spcPct val="158000"/>
              </a:lnSpc>
            </a:pPr>
            <a:r>
              <a:rPr lang="en-US" altLang="zh-CN"/>
              <a:t>	}</a:t>
            </a:r>
          </a:p>
          <a:p>
            <a:pPr eaLnBrk="1" hangingPunct="1">
              <a:lnSpc>
                <a:spcPct val="158000"/>
              </a:lnSpc>
            </a:pPr>
            <a:r>
              <a:rPr lang="en-US" altLang="zh-CN"/>
              <a:t>	catch(IOException e)</a:t>
            </a:r>
          </a:p>
          <a:p>
            <a:pPr eaLnBrk="1" hangingPunct="1">
              <a:lnSpc>
                <a:spcPct val="158000"/>
              </a:lnSpc>
            </a:pPr>
            <a:r>
              <a:rPr lang="en-US" altLang="zh-CN"/>
              <a:t>	{</a:t>
            </a:r>
          </a:p>
          <a:p>
            <a:pPr eaLnBrk="1" hangingPunct="1">
              <a:lnSpc>
                <a:spcPct val="158000"/>
              </a:lnSpc>
            </a:pPr>
            <a:r>
              <a:rPr lang="en-US" altLang="zh-CN"/>
              <a:t>		System.out.println(e.getMessage());</a:t>
            </a:r>
          </a:p>
          <a:p>
            <a:pPr eaLnBrk="1" hangingPunct="1">
              <a:lnSpc>
                <a:spcPct val="158000"/>
              </a:lnSpc>
            </a:pPr>
            <a:r>
              <a:rPr lang="en-US" altLang="zh-CN"/>
              <a:t>	}</a:t>
            </a:r>
          </a:p>
          <a:p>
            <a:pPr eaLnBrk="1" hangingPunct="1">
              <a:lnSpc>
                <a:spcPct val="158000"/>
              </a:lnSpc>
            </a:pPr>
            <a:r>
              <a:rPr lang="en-US" altLang="zh-CN"/>
              <a:t>       }</a:t>
            </a:r>
          </a:p>
          <a:p>
            <a:pPr eaLnBrk="1" hangingPunct="1">
              <a:lnSpc>
                <a:spcPct val="158000"/>
              </a:lnSpc>
            </a:pPr>
            <a:r>
              <a:rPr lang="en-US" altLang="zh-CN"/>
              <a:t>};</a:t>
            </a:r>
          </a:p>
        </p:txBody>
      </p:sp>
    </p:spTree>
  </p:cSld>
  <p:clrMapOvr>
    <a:masterClrMapping/>
  </p:clrMapOvr>
  <p:transition>
    <p:zoom/>
  </p:transition>
</p:sld>
</file>

<file path=ppt/slides/slide5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427" name="Rectangle 2"/>
          <p:cNvSpPr>
            <a:spLocks noChangeArrowheads="1"/>
          </p:cNvSpPr>
          <p:nvPr/>
        </p:nvSpPr>
        <p:spPr bwMode="auto">
          <a:xfrm>
            <a:off x="2959100" y="5410200"/>
            <a:ext cx="3254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图</a:t>
            </a:r>
            <a:r>
              <a:rPr lang="en-US" altLang="zh-CN" b="1"/>
              <a:t>8.1  </a:t>
            </a:r>
            <a:r>
              <a:rPr lang="zh-CN" altLang="en-US" b="1"/>
              <a:t>例</a:t>
            </a:r>
            <a:r>
              <a:rPr lang="en-US" altLang="zh-CN" b="1"/>
              <a:t>8.1</a:t>
            </a:r>
            <a:r>
              <a:rPr lang="zh-CN" altLang="en-US" b="1"/>
              <a:t>的屏幕显示</a:t>
            </a:r>
          </a:p>
        </p:txBody>
      </p:sp>
      <p:graphicFrame>
        <p:nvGraphicFramePr>
          <p:cNvPr id="103426" name="Object 3"/>
          <p:cNvGraphicFramePr>
            <a:graphicFrameLocks noChangeAspect="1"/>
          </p:cNvGraphicFramePr>
          <p:nvPr/>
        </p:nvGraphicFramePr>
        <p:xfrm>
          <a:off x="1333500" y="1066800"/>
          <a:ext cx="6477000" cy="3741738"/>
        </p:xfrm>
        <a:graphic>
          <a:graphicData uri="http://schemas.openxmlformats.org/presentationml/2006/ole">
            <mc:AlternateContent xmlns:mc="http://schemas.openxmlformats.org/markup-compatibility/2006">
              <mc:Choice xmlns:v="urn:schemas-microsoft-com:vml" Requires="v">
                <p:oleObj spid="_x0000_s103429" name="Bitmap Image" r:id="rId3" imgW="3566469" imgH="2064762" progId="Paint.Picture">
                  <p:embed/>
                </p:oleObj>
              </mc:Choice>
              <mc:Fallback>
                <p:oleObj name="Bitmap Image" r:id="rId3" imgW="3566469" imgH="2064762"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1066800"/>
                        <a:ext cx="6477000" cy="3741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428" name="AutoShape 4">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p:transition>
</p:sld>
</file>

<file path=ppt/slides/slide5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7954" name="Rectangle 2"/>
          <p:cNvSpPr>
            <a:spLocks noChangeArrowheads="1"/>
          </p:cNvSpPr>
          <p:nvPr/>
        </p:nvSpPr>
        <p:spPr bwMode="auto">
          <a:xfrm>
            <a:off x="2900363" y="533400"/>
            <a:ext cx="33416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8.3  </a:t>
            </a:r>
            <a:r>
              <a:rPr lang="zh-CN" altLang="en-US" sz="3200" b="1"/>
              <a:t>文 件 处 理 类</a:t>
            </a:r>
          </a:p>
        </p:txBody>
      </p:sp>
      <p:sp>
        <p:nvSpPr>
          <p:cNvPr id="637955" name="Text Box 3"/>
          <p:cNvSpPr txBox="1">
            <a:spLocks noChangeArrowheads="1"/>
          </p:cNvSpPr>
          <p:nvPr/>
        </p:nvSpPr>
        <p:spPr bwMode="auto">
          <a:xfrm>
            <a:off x="304800" y="1143000"/>
            <a:ext cx="8610600"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b="1"/>
              <a:t>8.3.1  FileInputStream</a:t>
            </a:r>
            <a:r>
              <a:rPr lang="zh-CN" altLang="en-US" b="1"/>
              <a:t>类</a:t>
            </a:r>
          </a:p>
          <a:p>
            <a:pPr eaLnBrk="1" hangingPunct="1">
              <a:lnSpc>
                <a:spcPct val="130000"/>
              </a:lnSpc>
              <a:spcBef>
                <a:spcPct val="50000"/>
              </a:spcBef>
            </a:pPr>
            <a:r>
              <a:rPr lang="zh-CN" altLang="en-US"/>
              <a:t>        </a:t>
            </a:r>
            <a:r>
              <a:rPr lang="en-US" altLang="zh-CN"/>
              <a:t>FileInputStream(</a:t>
            </a:r>
            <a:r>
              <a:rPr lang="zh-CN" altLang="en-US"/>
              <a:t>文件输入流</a:t>
            </a:r>
            <a:r>
              <a:rPr lang="en-US" altLang="zh-CN"/>
              <a:t>)</a:t>
            </a:r>
            <a:r>
              <a:rPr lang="zh-CN" altLang="en-US"/>
              <a:t>类是用来得到文件的输入字节流。大部分方法继承于</a:t>
            </a:r>
            <a:r>
              <a:rPr lang="en-US" altLang="zh-CN"/>
              <a:t>InputStream</a:t>
            </a:r>
            <a:r>
              <a:rPr lang="zh-CN" altLang="en-US"/>
              <a:t>类。它的构造方法如下：</a:t>
            </a:r>
          </a:p>
          <a:p>
            <a:pPr eaLnBrk="1" hangingPunct="1">
              <a:lnSpc>
                <a:spcPct val="130000"/>
              </a:lnSpc>
              <a:spcBef>
                <a:spcPct val="50000"/>
              </a:spcBef>
            </a:pPr>
            <a:r>
              <a:rPr lang="zh-CN" altLang="en-US"/>
              <a:t>        </a:t>
            </a:r>
            <a:r>
              <a:rPr lang="en-US" altLang="zh-CN"/>
              <a:t>FileInputStream(File file) </a:t>
            </a:r>
          </a:p>
          <a:p>
            <a:pPr eaLnBrk="1" hangingPunct="1">
              <a:lnSpc>
                <a:spcPct val="130000"/>
              </a:lnSpc>
              <a:spcBef>
                <a:spcPct val="50000"/>
              </a:spcBef>
            </a:pPr>
            <a:r>
              <a:rPr lang="en-US" altLang="zh-CN"/>
              <a:t>       </a:t>
            </a:r>
            <a:r>
              <a:rPr lang="zh-CN" altLang="en-US"/>
              <a:t>通过打开一个到实际文件的链接，创建一个文件输入流，参数</a:t>
            </a:r>
            <a:r>
              <a:rPr lang="en-US" altLang="zh-CN"/>
              <a:t>file</a:t>
            </a:r>
            <a:r>
              <a:rPr lang="zh-CN" altLang="en-US"/>
              <a:t>是一个文件对象。 </a:t>
            </a:r>
          </a:p>
          <a:p>
            <a:pPr eaLnBrk="1" hangingPunct="1">
              <a:lnSpc>
                <a:spcPct val="130000"/>
              </a:lnSpc>
              <a:spcBef>
                <a:spcPct val="50000"/>
              </a:spcBef>
            </a:pPr>
            <a:r>
              <a:rPr lang="zh-CN" altLang="en-US"/>
              <a:t>       </a:t>
            </a:r>
            <a:r>
              <a:rPr lang="en-US" altLang="zh-CN"/>
              <a:t>FileInputStream(String name) </a:t>
            </a:r>
          </a:p>
          <a:p>
            <a:pPr eaLnBrk="1" hangingPunct="1">
              <a:lnSpc>
                <a:spcPct val="130000"/>
              </a:lnSpc>
              <a:spcBef>
                <a:spcPct val="50000"/>
              </a:spcBef>
            </a:pPr>
            <a:r>
              <a:rPr lang="en-US" altLang="zh-CN"/>
              <a:t>       </a:t>
            </a:r>
            <a:r>
              <a:rPr lang="zh-CN" altLang="en-US"/>
              <a:t>通过打开一个到实际文件的链接，创建文件输入流，参数</a:t>
            </a:r>
            <a:r>
              <a:rPr lang="en-US" altLang="zh-CN"/>
              <a:t>name</a:t>
            </a:r>
            <a:r>
              <a:rPr lang="zh-CN" altLang="en-US"/>
              <a:t>为文件的实际路径。</a:t>
            </a:r>
          </a:p>
        </p:txBody>
      </p:sp>
    </p:spTree>
  </p:cSld>
  <p:clrMapOvr>
    <a:masterClrMapping/>
  </p:clrMapOvr>
  <p:transition>
    <p:zoom/>
  </p:transition>
</p:sld>
</file>

<file path=ppt/slides/slide5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8978" name="Text Box 2"/>
          <p:cNvSpPr txBox="1">
            <a:spLocks noChangeArrowheads="1"/>
          </p:cNvSpPr>
          <p:nvPr/>
        </p:nvSpPr>
        <p:spPr bwMode="auto">
          <a:xfrm>
            <a:off x="304800" y="476250"/>
            <a:ext cx="8610600" cy="600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a:t>      【</a:t>
            </a:r>
            <a:r>
              <a:rPr lang="zh-CN" altLang="en-US"/>
              <a:t>例</a:t>
            </a:r>
            <a:r>
              <a:rPr lang="en-US" altLang="zh-CN"/>
              <a:t>8.2】</a:t>
            </a:r>
            <a:r>
              <a:rPr lang="zh-CN" altLang="en-US"/>
              <a:t>使用</a:t>
            </a:r>
            <a:r>
              <a:rPr lang="en-US" altLang="zh-CN"/>
              <a:t>FileInputStream</a:t>
            </a:r>
            <a:r>
              <a:rPr lang="zh-CN" altLang="en-US"/>
              <a:t>对象打开源程序文件，源文件的输出如图</a:t>
            </a:r>
            <a:r>
              <a:rPr lang="en-US" altLang="zh-CN"/>
              <a:t>8.2</a:t>
            </a:r>
            <a:r>
              <a:rPr lang="zh-CN" altLang="en-US"/>
              <a:t>所示。源程序代码如下：</a:t>
            </a:r>
          </a:p>
          <a:p>
            <a:pPr lvl="1" eaLnBrk="1" hangingPunct="1">
              <a:spcBef>
                <a:spcPct val="50000"/>
              </a:spcBef>
            </a:pPr>
            <a:r>
              <a:rPr lang="en-US" altLang="zh-CN" sz="2200"/>
              <a:t>//</a:t>
            </a:r>
            <a:r>
              <a:rPr lang="zh-CN" altLang="en-US" sz="2200"/>
              <a:t>程序文件名为</a:t>
            </a:r>
            <a:r>
              <a:rPr lang="en-US" altLang="zh-CN" sz="2200"/>
              <a:t>UseFileInputStream.java</a:t>
            </a:r>
          </a:p>
          <a:p>
            <a:pPr lvl="1" eaLnBrk="1" hangingPunct="1">
              <a:spcBef>
                <a:spcPct val="50000"/>
              </a:spcBef>
            </a:pPr>
            <a:r>
              <a:rPr lang="en-US" altLang="zh-CN" sz="2200"/>
              <a:t>import java.io.*;</a:t>
            </a:r>
          </a:p>
          <a:p>
            <a:pPr lvl="1" eaLnBrk="1" hangingPunct="1">
              <a:spcBef>
                <a:spcPct val="50000"/>
              </a:spcBef>
            </a:pPr>
            <a:r>
              <a:rPr lang="en-US" altLang="zh-CN" sz="2200"/>
              <a:t>public class UseFileInputStream </a:t>
            </a:r>
          </a:p>
          <a:p>
            <a:pPr lvl="1" eaLnBrk="1" hangingPunct="1">
              <a:spcBef>
                <a:spcPct val="50000"/>
              </a:spcBef>
            </a:pPr>
            <a:r>
              <a:rPr lang="en-US" altLang="zh-CN" sz="2200"/>
              <a:t>{</a:t>
            </a:r>
          </a:p>
          <a:p>
            <a:pPr lvl="1" eaLnBrk="1" hangingPunct="1">
              <a:spcBef>
                <a:spcPct val="50000"/>
              </a:spcBef>
            </a:pPr>
            <a:r>
              <a:rPr lang="en-US" altLang="zh-CN" sz="2200"/>
              <a:t>	public static void main(String[] args)</a:t>
            </a:r>
          </a:p>
          <a:p>
            <a:pPr lvl="1" eaLnBrk="1" hangingPunct="1">
              <a:spcBef>
                <a:spcPct val="50000"/>
              </a:spcBef>
            </a:pPr>
            <a:r>
              <a:rPr lang="en-US" altLang="zh-CN" sz="2200"/>
              <a:t>	{</a:t>
            </a:r>
          </a:p>
          <a:p>
            <a:pPr lvl="1" eaLnBrk="1" hangingPunct="1">
              <a:spcBef>
                <a:spcPct val="50000"/>
              </a:spcBef>
            </a:pPr>
            <a:r>
              <a:rPr lang="en-US" altLang="zh-CN" sz="2200"/>
              <a:t>		byte buf[] = new byte[2056];</a:t>
            </a:r>
          </a:p>
          <a:p>
            <a:pPr lvl="1" eaLnBrk="1" hangingPunct="1">
              <a:spcBef>
                <a:spcPct val="50000"/>
              </a:spcBef>
            </a:pPr>
            <a:r>
              <a:rPr lang="en-US" altLang="zh-CN" sz="2200"/>
              <a:t>		try</a:t>
            </a:r>
          </a:p>
          <a:p>
            <a:pPr lvl="1" eaLnBrk="1" hangingPunct="1">
              <a:spcBef>
                <a:spcPct val="50000"/>
              </a:spcBef>
            </a:pPr>
            <a:r>
              <a:rPr lang="en-US" altLang="zh-CN" sz="2200"/>
              <a:t>		{</a:t>
            </a:r>
          </a:p>
          <a:p>
            <a:pPr lvl="1" eaLnBrk="1" hangingPunct="1">
              <a:spcBef>
                <a:spcPct val="50000"/>
              </a:spcBef>
            </a:pPr>
            <a:r>
              <a:rPr lang="en-US" altLang="zh-CN" sz="2200"/>
              <a:t>             		 //</a:t>
            </a:r>
            <a:r>
              <a:rPr lang="zh-CN" altLang="en-US" sz="2200"/>
              <a:t>构造文件输入流</a:t>
            </a:r>
          </a:p>
        </p:txBody>
      </p:sp>
    </p:spTree>
  </p:cSld>
  <p:clrMapOvr>
    <a:masterClrMapping/>
  </p:clrMapOvr>
  <p:transition>
    <p:zoom/>
  </p:transition>
</p:sld>
</file>

<file path=ppt/slides/slide5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0002" name="Text Box 2"/>
          <p:cNvSpPr txBox="1">
            <a:spLocks noChangeArrowheads="1"/>
          </p:cNvSpPr>
          <p:nvPr/>
        </p:nvSpPr>
        <p:spPr bwMode="auto">
          <a:xfrm>
            <a:off x="304800" y="381000"/>
            <a:ext cx="8731250" cy="609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pPr>
            <a:r>
              <a:rPr lang="en-US" altLang="zh-CN" sz="2200"/>
              <a:t>	</a:t>
            </a:r>
            <a:r>
              <a:rPr lang="en-US" altLang="zh-CN" sz="2000"/>
              <a:t>FileInputStream fileIn = new FileInputStream("UseFileInputStream.java");</a:t>
            </a:r>
          </a:p>
          <a:p>
            <a:pPr eaLnBrk="1" hangingPunct="1">
              <a:lnSpc>
                <a:spcPct val="138000"/>
              </a:lnSpc>
            </a:pPr>
            <a:r>
              <a:rPr lang="en-US" altLang="zh-CN" sz="2200"/>
              <a:t>              //</a:t>
            </a:r>
            <a:r>
              <a:rPr lang="zh-CN" altLang="en-US" sz="2200"/>
              <a:t>存入缓冲</a:t>
            </a:r>
            <a:r>
              <a:rPr lang="en-US" altLang="zh-CN" sz="2200"/>
              <a:t>buf</a:t>
            </a:r>
          </a:p>
          <a:p>
            <a:pPr eaLnBrk="1" hangingPunct="1">
              <a:lnSpc>
                <a:spcPct val="138000"/>
              </a:lnSpc>
            </a:pPr>
            <a:r>
              <a:rPr lang="en-US" altLang="zh-CN" sz="2200"/>
              <a:t>	int bytes = fileIn.read(buf,0,2056);</a:t>
            </a:r>
          </a:p>
          <a:p>
            <a:pPr eaLnBrk="1" hangingPunct="1">
              <a:lnSpc>
                <a:spcPct val="138000"/>
              </a:lnSpc>
            </a:pPr>
            <a:r>
              <a:rPr lang="en-US" altLang="zh-CN" sz="2200"/>
              <a:t>	String inStr = new String(buf,0,bytes);</a:t>
            </a:r>
          </a:p>
          <a:p>
            <a:pPr eaLnBrk="1" hangingPunct="1">
              <a:lnSpc>
                <a:spcPct val="138000"/>
              </a:lnSpc>
            </a:pPr>
            <a:r>
              <a:rPr lang="en-US" altLang="zh-CN" sz="2200"/>
              <a:t>              //</a:t>
            </a:r>
            <a:r>
              <a:rPr lang="zh-CN" altLang="en-US" sz="2200"/>
              <a:t>输出文件内容</a:t>
            </a:r>
          </a:p>
          <a:p>
            <a:pPr eaLnBrk="1" hangingPunct="1">
              <a:lnSpc>
                <a:spcPct val="138000"/>
              </a:lnSpc>
            </a:pPr>
            <a:r>
              <a:rPr lang="zh-CN" altLang="en-US" sz="2200"/>
              <a:t>	</a:t>
            </a:r>
            <a:r>
              <a:rPr lang="en-US" altLang="zh-CN" sz="2200"/>
              <a:t>System.out.println(inStr);</a:t>
            </a:r>
          </a:p>
          <a:p>
            <a:pPr eaLnBrk="1" hangingPunct="1">
              <a:lnSpc>
                <a:spcPct val="138000"/>
              </a:lnSpc>
            </a:pPr>
            <a:r>
              <a:rPr lang="en-US" altLang="zh-CN" sz="2200"/>
              <a:t>          }</a:t>
            </a:r>
          </a:p>
          <a:p>
            <a:pPr eaLnBrk="1" hangingPunct="1">
              <a:lnSpc>
                <a:spcPct val="138000"/>
              </a:lnSpc>
            </a:pPr>
            <a:r>
              <a:rPr lang="en-US" altLang="zh-CN" sz="2200"/>
              <a:t>          catch(IOException e)</a:t>
            </a:r>
          </a:p>
          <a:p>
            <a:pPr eaLnBrk="1" hangingPunct="1">
              <a:lnSpc>
                <a:spcPct val="138000"/>
              </a:lnSpc>
            </a:pPr>
            <a:r>
              <a:rPr lang="en-US" altLang="zh-CN" sz="2200"/>
              <a:t>         {</a:t>
            </a:r>
          </a:p>
          <a:p>
            <a:pPr eaLnBrk="1" hangingPunct="1">
              <a:lnSpc>
                <a:spcPct val="138000"/>
              </a:lnSpc>
            </a:pPr>
            <a:r>
              <a:rPr lang="en-US" altLang="zh-CN" sz="2200"/>
              <a:t>	    System.out.println(e.getMessage());</a:t>
            </a:r>
          </a:p>
          <a:p>
            <a:pPr eaLnBrk="1" hangingPunct="1">
              <a:lnSpc>
                <a:spcPct val="138000"/>
              </a:lnSpc>
            </a:pPr>
            <a:r>
              <a:rPr lang="en-US" altLang="zh-CN" sz="2200"/>
              <a:t>          }</a:t>
            </a:r>
          </a:p>
          <a:p>
            <a:pPr eaLnBrk="1" hangingPunct="1">
              <a:lnSpc>
                <a:spcPct val="138000"/>
              </a:lnSpc>
            </a:pPr>
            <a:r>
              <a:rPr lang="en-US" altLang="zh-CN" sz="2200"/>
              <a:t>     }</a:t>
            </a:r>
          </a:p>
          <a:p>
            <a:pPr eaLnBrk="1" hangingPunct="1">
              <a:lnSpc>
                <a:spcPct val="138000"/>
              </a:lnSpc>
            </a:pPr>
            <a:r>
              <a:rPr lang="en-US" altLang="zh-CN" sz="2200"/>
              <a:t>};</a:t>
            </a:r>
          </a:p>
        </p:txBody>
      </p:sp>
    </p:spTree>
  </p:cSld>
  <p:clrMapOvr>
    <a:masterClrMapping/>
  </p:clrMapOvr>
  <p:transition>
    <p:zoom/>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2210" name="Text Box 2"/>
          <p:cNvSpPr txBox="1">
            <a:spLocks noChangeArrowheads="1"/>
          </p:cNvSpPr>
          <p:nvPr/>
        </p:nvSpPr>
        <p:spPr bwMode="auto">
          <a:xfrm>
            <a:off x="228600" y="800100"/>
            <a:ext cx="86868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2.2.2  </a:t>
            </a:r>
            <a:r>
              <a:rPr lang="zh-CN" altLang="en-US" b="1"/>
              <a:t>变量与常量</a:t>
            </a:r>
          </a:p>
          <a:p>
            <a:pPr eaLnBrk="1" hangingPunct="1">
              <a:lnSpc>
                <a:spcPct val="150000"/>
              </a:lnSpc>
              <a:spcBef>
                <a:spcPct val="50000"/>
              </a:spcBef>
            </a:pPr>
            <a:r>
              <a:rPr lang="zh-CN" altLang="en-US"/>
              <a:t>        常量是指整个运行过程中不再发生变化的量，例如数学中的</a:t>
            </a:r>
            <a:r>
              <a:rPr lang="en-US" altLang="zh-CN"/>
              <a:t>π= 3.1415……</a:t>
            </a:r>
            <a:r>
              <a:rPr lang="zh-CN" altLang="en-US"/>
              <a:t>，在程序中需要设置成常量。而变量是指程序的运行过程中发生变化的量，通常用来存储中间结果，或者输出临时值。</a:t>
            </a:r>
          </a:p>
          <a:p>
            <a:pPr eaLnBrk="1" hangingPunct="1">
              <a:lnSpc>
                <a:spcPct val="150000"/>
              </a:lnSpc>
              <a:spcBef>
                <a:spcPct val="50000"/>
              </a:spcBef>
            </a:pPr>
            <a:r>
              <a:rPr lang="zh-CN" altLang="en-US"/>
              <a:t>        变量的声明也指变量的创建。执行变量声明语句时，系统根据变量的数据类型在内存中开辟相应的存储空间并赋予初始值。变量有一个作用范围，超出它声明语句所在的块就无效。</a:t>
            </a:r>
          </a:p>
        </p:txBody>
      </p:sp>
    </p:spTree>
  </p:cSld>
  <p:clrMapOvr>
    <a:masterClrMapping/>
  </p:clrMapOvr>
  <p:transition>
    <p:zoom dir="in"/>
  </p:transition>
</p:sld>
</file>

<file path=ppt/slides/slide5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451" name="Rectangle 2"/>
          <p:cNvSpPr>
            <a:spLocks noChangeArrowheads="1"/>
          </p:cNvSpPr>
          <p:nvPr/>
        </p:nvSpPr>
        <p:spPr bwMode="auto">
          <a:xfrm>
            <a:off x="3000375" y="6096000"/>
            <a:ext cx="3143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8.2  </a:t>
            </a:r>
            <a:r>
              <a:rPr lang="zh-CN" altLang="en-US"/>
              <a:t>输出源文件内容</a:t>
            </a:r>
          </a:p>
        </p:txBody>
      </p:sp>
      <p:graphicFrame>
        <p:nvGraphicFramePr>
          <p:cNvPr id="104450" name="Object 3"/>
          <p:cNvGraphicFramePr>
            <a:graphicFrameLocks noChangeAspect="1"/>
          </p:cNvGraphicFramePr>
          <p:nvPr/>
        </p:nvGraphicFramePr>
        <p:xfrm>
          <a:off x="619125" y="669925"/>
          <a:ext cx="7904163" cy="5273675"/>
        </p:xfrm>
        <a:graphic>
          <a:graphicData uri="http://schemas.openxmlformats.org/presentationml/2006/ole">
            <mc:AlternateContent xmlns:mc="http://schemas.openxmlformats.org/markup-compatibility/2006">
              <mc:Choice xmlns:v="urn:schemas-microsoft-com:vml" Requires="v">
                <p:oleObj spid="_x0000_s104452" name="Bitmap Image" r:id="rId3" imgW="6317528" imgH="4214225" progId="Paint.Picture">
                  <p:embed/>
                </p:oleObj>
              </mc:Choice>
              <mc:Fallback>
                <p:oleObj name="Bitmap Image" r:id="rId3" imgW="6317528" imgH="4214225"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125" y="669925"/>
                        <a:ext cx="7904163"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zoom/>
  </p:transition>
</p:sld>
</file>

<file path=ppt/slides/slide5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1026" name="Text Box 2"/>
          <p:cNvSpPr txBox="1">
            <a:spLocks noChangeArrowheads="1"/>
          </p:cNvSpPr>
          <p:nvPr/>
        </p:nvSpPr>
        <p:spPr bwMode="auto">
          <a:xfrm>
            <a:off x="304800" y="457200"/>
            <a:ext cx="8610600" cy="57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b="1"/>
              <a:t>8.3.2  FileOutputStream</a:t>
            </a:r>
            <a:r>
              <a:rPr lang="zh-CN" altLang="en-US" b="1"/>
              <a:t>类</a:t>
            </a:r>
          </a:p>
          <a:p>
            <a:pPr eaLnBrk="1" hangingPunct="1">
              <a:lnSpc>
                <a:spcPct val="120000"/>
              </a:lnSpc>
              <a:spcBef>
                <a:spcPct val="50000"/>
              </a:spcBef>
            </a:pPr>
            <a:r>
              <a:rPr lang="zh-CN" altLang="en-US"/>
              <a:t>         </a:t>
            </a:r>
            <a:r>
              <a:rPr lang="en-US" altLang="zh-CN"/>
              <a:t>FileOutputStream(</a:t>
            </a:r>
            <a:r>
              <a:rPr lang="zh-CN" altLang="en-US"/>
              <a:t>文件输出流</a:t>
            </a:r>
            <a:r>
              <a:rPr lang="en-US" altLang="zh-CN"/>
              <a:t>)</a:t>
            </a:r>
            <a:r>
              <a:rPr lang="zh-CN" altLang="en-US"/>
              <a:t>类是将数据写入</a:t>
            </a:r>
            <a:r>
              <a:rPr lang="en-US" altLang="zh-CN"/>
              <a:t>File</a:t>
            </a:r>
            <a:r>
              <a:rPr lang="zh-CN" altLang="en-US"/>
              <a:t>或 </a:t>
            </a:r>
            <a:r>
              <a:rPr lang="en-US" altLang="zh-CN"/>
              <a:t>FileDescriptor</a:t>
            </a:r>
            <a:r>
              <a:rPr lang="zh-CN" altLang="en-US"/>
              <a:t>对象的输出流。它的方法大都是从</a:t>
            </a:r>
            <a:r>
              <a:rPr lang="en-US" altLang="zh-CN"/>
              <a:t>OutStream</a:t>
            </a:r>
            <a:r>
              <a:rPr lang="zh-CN" altLang="en-US"/>
              <a:t>继承来的，其构造方法如下：</a:t>
            </a:r>
          </a:p>
          <a:p>
            <a:pPr lvl="1" eaLnBrk="1" hangingPunct="1">
              <a:lnSpc>
                <a:spcPct val="120000"/>
              </a:lnSpc>
              <a:spcBef>
                <a:spcPct val="50000"/>
              </a:spcBef>
            </a:pPr>
            <a:r>
              <a:rPr lang="zh-CN" altLang="en-US"/>
              <a:t> </a:t>
            </a:r>
            <a:r>
              <a:rPr lang="en-US" altLang="zh-CN"/>
              <a:t>FileOutputStream(File file) </a:t>
            </a:r>
          </a:p>
          <a:p>
            <a:pPr lvl="1" eaLnBrk="1" hangingPunct="1">
              <a:lnSpc>
                <a:spcPct val="120000"/>
              </a:lnSpc>
              <a:spcBef>
                <a:spcPct val="50000"/>
              </a:spcBef>
            </a:pPr>
            <a:r>
              <a:rPr lang="en-US" altLang="zh-CN"/>
              <a:t> </a:t>
            </a:r>
            <a:r>
              <a:rPr lang="zh-CN" altLang="en-US"/>
              <a:t>创建输出流写到特定的</a:t>
            </a:r>
            <a:r>
              <a:rPr lang="en-US" altLang="zh-CN"/>
              <a:t>file</a:t>
            </a:r>
            <a:r>
              <a:rPr lang="zh-CN" altLang="en-US"/>
              <a:t>对象。</a:t>
            </a:r>
          </a:p>
          <a:p>
            <a:pPr lvl="1" eaLnBrk="1" hangingPunct="1">
              <a:lnSpc>
                <a:spcPct val="120000"/>
              </a:lnSpc>
              <a:spcBef>
                <a:spcPct val="50000"/>
              </a:spcBef>
            </a:pPr>
            <a:r>
              <a:rPr lang="zh-CN" altLang="en-US"/>
              <a:t> </a:t>
            </a:r>
            <a:r>
              <a:rPr lang="en-US" altLang="zh-CN"/>
              <a:t>FileOutputStream(File file, boolean append) </a:t>
            </a:r>
          </a:p>
          <a:p>
            <a:pPr lvl="1" eaLnBrk="1" hangingPunct="1">
              <a:lnSpc>
                <a:spcPct val="120000"/>
              </a:lnSpc>
              <a:spcBef>
                <a:spcPct val="50000"/>
              </a:spcBef>
            </a:pPr>
            <a:r>
              <a:rPr lang="en-US" altLang="zh-CN"/>
              <a:t> </a:t>
            </a:r>
            <a:r>
              <a:rPr lang="zh-CN" altLang="en-US"/>
              <a:t>以追加的方式写入</a:t>
            </a:r>
            <a:r>
              <a:rPr lang="en-US" altLang="zh-CN"/>
              <a:t>file</a:t>
            </a:r>
            <a:r>
              <a:rPr lang="zh-CN" altLang="en-US"/>
              <a:t>对象。 </a:t>
            </a:r>
          </a:p>
          <a:p>
            <a:pPr lvl="1" eaLnBrk="1" hangingPunct="1">
              <a:lnSpc>
                <a:spcPct val="120000"/>
              </a:lnSpc>
              <a:spcBef>
                <a:spcPct val="50000"/>
              </a:spcBef>
            </a:pPr>
            <a:r>
              <a:rPr lang="zh-CN" altLang="en-US"/>
              <a:t> </a:t>
            </a:r>
            <a:r>
              <a:rPr lang="en-US" altLang="zh-CN"/>
              <a:t>FileOutputStream(FileDescriptor fdObj) </a:t>
            </a:r>
          </a:p>
          <a:p>
            <a:pPr lvl="1" eaLnBrk="1" hangingPunct="1">
              <a:lnSpc>
                <a:spcPct val="120000"/>
              </a:lnSpc>
              <a:spcBef>
                <a:spcPct val="50000"/>
              </a:spcBef>
            </a:pPr>
            <a:r>
              <a:rPr lang="en-US" altLang="zh-CN"/>
              <a:t> </a:t>
            </a:r>
            <a:r>
              <a:rPr lang="zh-CN" altLang="en-US"/>
              <a:t>创建输出文件流到</a:t>
            </a:r>
            <a:r>
              <a:rPr lang="en-US" altLang="zh-CN"/>
              <a:t>fdObj</a:t>
            </a:r>
            <a:r>
              <a:rPr lang="zh-CN" altLang="en-US"/>
              <a:t>对象，代表一个到实际文件的链接。 </a:t>
            </a:r>
          </a:p>
        </p:txBody>
      </p:sp>
    </p:spTree>
  </p:cSld>
  <p:clrMapOvr>
    <a:masterClrMapping/>
  </p:clrMapOvr>
  <p:transition>
    <p:zoom/>
  </p:transition>
</p:sld>
</file>

<file path=ppt/slides/slide5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2050" name="Text Box 2"/>
          <p:cNvSpPr txBox="1">
            <a:spLocks noChangeArrowheads="1"/>
          </p:cNvSpPr>
          <p:nvPr/>
        </p:nvSpPr>
        <p:spPr bwMode="auto">
          <a:xfrm>
            <a:off x="1473200" y="685800"/>
            <a:ext cx="6196013"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a:t>FileOutputStream(String name) </a:t>
            </a:r>
          </a:p>
          <a:p>
            <a:pPr eaLnBrk="1" hangingPunct="1">
              <a:lnSpc>
                <a:spcPct val="200000"/>
              </a:lnSpc>
            </a:pPr>
            <a:r>
              <a:rPr lang="zh-CN" altLang="en-US"/>
              <a:t>创建输出流，写到指定的</a:t>
            </a:r>
            <a:r>
              <a:rPr lang="en-US" altLang="zh-CN"/>
              <a:t>name</a:t>
            </a:r>
            <a:r>
              <a:rPr lang="zh-CN" altLang="en-US"/>
              <a:t>文件。</a:t>
            </a:r>
          </a:p>
          <a:p>
            <a:pPr eaLnBrk="1" hangingPunct="1">
              <a:lnSpc>
                <a:spcPct val="200000"/>
              </a:lnSpc>
            </a:pPr>
            <a:r>
              <a:rPr lang="en-US" altLang="zh-CN"/>
              <a:t>FileOutputStream(String name, boolean append) </a:t>
            </a:r>
          </a:p>
          <a:p>
            <a:pPr eaLnBrk="1" hangingPunct="1">
              <a:lnSpc>
                <a:spcPct val="200000"/>
              </a:lnSpc>
            </a:pPr>
            <a:r>
              <a:rPr lang="zh-CN" altLang="en-US"/>
              <a:t>是否以追加的方式写到指定的</a:t>
            </a:r>
            <a:r>
              <a:rPr lang="en-US" altLang="zh-CN"/>
              <a:t>name</a:t>
            </a:r>
            <a:r>
              <a:rPr lang="zh-CN" altLang="en-US"/>
              <a:t>文件。</a:t>
            </a:r>
          </a:p>
        </p:txBody>
      </p:sp>
    </p:spTree>
  </p:cSld>
  <p:clrMapOvr>
    <a:masterClrMapping/>
  </p:clrMapOvr>
  <p:transition>
    <p:zoom/>
  </p:transition>
</p:sld>
</file>

<file path=ppt/slides/slide5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3074" name="Text Box 2"/>
          <p:cNvSpPr txBox="1">
            <a:spLocks noChangeArrowheads="1"/>
          </p:cNvSpPr>
          <p:nvPr/>
        </p:nvSpPr>
        <p:spPr bwMode="auto">
          <a:xfrm>
            <a:off x="304800" y="533400"/>
            <a:ext cx="861060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a:t>       【</a:t>
            </a:r>
            <a:r>
              <a:rPr lang="zh-CN" altLang="en-US"/>
              <a:t>例</a:t>
            </a:r>
            <a:r>
              <a:rPr lang="en-US" altLang="zh-CN"/>
              <a:t>8.3】</a:t>
            </a:r>
            <a:r>
              <a:rPr lang="zh-CN" altLang="en-US"/>
              <a:t>使用</a:t>
            </a:r>
            <a:r>
              <a:rPr lang="en-US" altLang="zh-CN"/>
              <a:t>FileOutputStream</a:t>
            </a:r>
            <a:r>
              <a:rPr lang="zh-CN" altLang="en-US"/>
              <a:t>对象，打开一个文件，写入一行文本，然后追加一行从键盘接收的字符串</a:t>
            </a:r>
            <a:r>
              <a:rPr lang="en-US" altLang="zh-CN"/>
              <a:t>(</a:t>
            </a:r>
            <a:r>
              <a:rPr lang="zh-CN" altLang="en-US"/>
              <a:t>如图</a:t>
            </a:r>
            <a:r>
              <a:rPr lang="en-US" altLang="zh-CN"/>
              <a:t>8.3</a:t>
            </a:r>
            <a:r>
              <a:rPr lang="zh-CN" altLang="en-US"/>
              <a:t>的上部分所示</a:t>
            </a:r>
            <a:r>
              <a:rPr lang="en-US" altLang="zh-CN"/>
              <a:t>)</a:t>
            </a:r>
            <a:r>
              <a:rPr lang="zh-CN" altLang="en-US"/>
              <a:t>，文件内容如图</a:t>
            </a:r>
            <a:r>
              <a:rPr lang="en-US" altLang="zh-CN"/>
              <a:t>8.3</a:t>
            </a:r>
            <a:r>
              <a:rPr lang="zh-CN" altLang="en-US"/>
              <a:t>的下部分所示。源程序代码如下：</a:t>
            </a:r>
          </a:p>
          <a:p>
            <a:pPr lvl="1" eaLnBrk="1" hangingPunct="1">
              <a:spcBef>
                <a:spcPct val="50000"/>
              </a:spcBef>
            </a:pPr>
            <a:r>
              <a:rPr lang="en-US" altLang="zh-CN"/>
              <a:t>//</a:t>
            </a:r>
            <a:r>
              <a:rPr lang="zh-CN" altLang="en-US"/>
              <a:t>程序文件名为</a:t>
            </a:r>
            <a:r>
              <a:rPr lang="en-US" altLang="zh-CN"/>
              <a:t>UseFileOutputStream.java</a:t>
            </a:r>
          </a:p>
          <a:p>
            <a:pPr lvl="1" eaLnBrk="1" hangingPunct="1">
              <a:spcBef>
                <a:spcPct val="50000"/>
              </a:spcBef>
            </a:pPr>
            <a:r>
              <a:rPr lang="en-US" altLang="zh-CN"/>
              <a:t>import java.io.*;</a:t>
            </a:r>
          </a:p>
          <a:p>
            <a:pPr lvl="1" eaLnBrk="1" hangingPunct="1">
              <a:spcBef>
                <a:spcPct val="50000"/>
              </a:spcBef>
            </a:pPr>
            <a:r>
              <a:rPr lang="en-US" altLang="zh-CN"/>
              <a:t>public class UseFileOutputStream </a:t>
            </a:r>
          </a:p>
          <a:p>
            <a:pPr lvl="1" eaLnBrk="1" hangingPunct="1">
              <a:spcBef>
                <a:spcPct val="50000"/>
              </a:spcBef>
            </a:pPr>
            <a:r>
              <a:rPr lang="en-US" altLang="zh-CN"/>
              <a:t>{</a:t>
            </a:r>
          </a:p>
          <a:p>
            <a:pPr lvl="1" eaLnBrk="1" hangingPunct="1">
              <a:spcBef>
                <a:spcPct val="50000"/>
              </a:spcBef>
            </a:pPr>
            <a:r>
              <a:rPr lang="en-US" altLang="zh-CN"/>
              <a:t>	public static void main(String[] args)</a:t>
            </a:r>
          </a:p>
          <a:p>
            <a:pPr lvl="1" eaLnBrk="1" hangingPunct="1">
              <a:spcBef>
                <a:spcPct val="50000"/>
              </a:spcBef>
            </a:pPr>
            <a:r>
              <a:rPr lang="en-US" altLang="zh-CN"/>
              <a:t>	{</a:t>
            </a:r>
          </a:p>
          <a:p>
            <a:pPr lvl="1" eaLnBrk="1" hangingPunct="1">
              <a:spcBef>
                <a:spcPct val="50000"/>
              </a:spcBef>
            </a:pPr>
            <a:r>
              <a:rPr lang="en-US" altLang="zh-CN"/>
              <a:t>		byte buf[] = new byte[255];</a:t>
            </a:r>
          </a:p>
          <a:p>
            <a:pPr lvl="1" eaLnBrk="1" hangingPunct="1">
              <a:spcBef>
                <a:spcPct val="50000"/>
              </a:spcBef>
            </a:pPr>
            <a:r>
              <a:rPr lang="en-US" altLang="zh-CN"/>
              <a:t>		byte bufIn[] = new byte[255];</a:t>
            </a:r>
          </a:p>
        </p:txBody>
      </p:sp>
    </p:spTree>
  </p:cSld>
  <p:clrMapOvr>
    <a:masterClrMapping/>
  </p:clrMapOvr>
  <p:transition>
    <p:zoom/>
  </p:transition>
</p:sld>
</file>

<file path=ppt/slides/slide5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4098" name="Text Box 2"/>
          <p:cNvSpPr txBox="1">
            <a:spLocks noChangeArrowheads="1"/>
          </p:cNvSpPr>
          <p:nvPr/>
        </p:nvSpPr>
        <p:spPr bwMode="auto">
          <a:xfrm>
            <a:off x="-685800" y="450850"/>
            <a:ext cx="9829800"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	try</a:t>
            </a:r>
          </a:p>
          <a:p>
            <a:pPr eaLnBrk="1" hangingPunct="1">
              <a:lnSpc>
                <a:spcPct val="150000"/>
              </a:lnSpc>
            </a:pPr>
            <a:r>
              <a:rPr lang="en-US" altLang="zh-CN"/>
              <a:t>	{</a:t>
            </a:r>
          </a:p>
          <a:p>
            <a:pPr eaLnBrk="1" hangingPunct="1">
              <a:lnSpc>
                <a:spcPct val="150000"/>
              </a:lnSpc>
            </a:pPr>
            <a:r>
              <a:rPr lang="en-US" altLang="zh-CN"/>
              <a:t>		String str = "</a:t>
            </a:r>
            <a:r>
              <a:rPr lang="zh-CN" altLang="en-US"/>
              <a:t>你好，这是已有的文本</a:t>
            </a:r>
            <a:r>
              <a:rPr lang="en-US" altLang="zh-CN"/>
              <a:t>";</a:t>
            </a:r>
          </a:p>
          <a:p>
            <a:pPr eaLnBrk="1" hangingPunct="1">
              <a:lnSpc>
                <a:spcPct val="150000"/>
              </a:lnSpc>
            </a:pPr>
            <a:r>
              <a:rPr lang="en-US" altLang="zh-CN"/>
              <a:t>		buf = str.getBytes();</a:t>
            </a:r>
          </a:p>
          <a:p>
            <a:pPr eaLnBrk="1" hangingPunct="1">
              <a:lnSpc>
                <a:spcPct val="150000"/>
              </a:lnSpc>
            </a:pPr>
            <a:r>
              <a:rPr lang="en-US" altLang="zh-CN"/>
              <a:t>              	//</a:t>
            </a:r>
            <a:r>
              <a:rPr lang="zh-CN" altLang="en-US"/>
              <a:t>创建文件输出流对象</a:t>
            </a:r>
          </a:p>
          <a:p>
            <a:pPr eaLnBrk="1" hangingPunct="1">
              <a:lnSpc>
                <a:spcPct val="150000"/>
              </a:lnSpc>
            </a:pPr>
            <a:r>
              <a:rPr lang="zh-CN" altLang="en-US"/>
              <a:t>		</a:t>
            </a:r>
            <a:r>
              <a:rPr lang="en-US" altLang="zh-CN"/>
              <a:t>FileOutputStream fileOut = new FileOutputStream("Hello.txt");</a:t>
            </a:r>
          </a:p>
          <a:p>
            <a:pPr eaLnBrk="1" hangingPunct="1">
              <a:lnSpc>
                <a:spcPct val="150000"/>
              </a:lnSpc>
            </a:pPr>
            <a:r>
              <a:rPr lang="en-US" altLang="zh-CN"/>
              <a:t>             	 //</a:t>
            </a:r>
            <a:r>
              <a:rPr lang="zh-CN" altLang="en-US"/>
              <a:t>写入文件</a:t>
            </a:r>
          </a:p>
          <a:p>
            <a:pPr eaLnBrk="1" hangingPunct="1">
              <a:lnSpc>
                <a:spcPct val="150000"/>
              </a:lnSpc>
            </a:pPr>
            <a:r>
              <a:rPr lang="zh-CN" altLang="en-US"/>
              <a:t>		</a:t>
            </a:r>
            <a:r>
              <a:rPr lang="en-US" altLang="zh-CN"/>
              <a:t>fileOut.write(buf,0,buf.length);</a:t>
            </a:r>
          </a:p>
          <a:p>
            <a:pPr eaLnBrk="1" hangingPunct="1">
              <a:lnSpc>
                <a:spcPct val="150000"/>
              </a:lnSpc>
            </a:pPr>
            <a:r>
              <a:rPr lang="en-US" altLang="zh-CN"/>
              <a:t>		fileOut.flush();</a:t>
            </a:r>
          </a:p>
          <a:p>
            <a:pPr eaLnBrk="1" hangingPunct="1">
              <a:lnSpc>
                <a:spcPct val="150000"/>
              </a:lnSpc>
            </a:pPr>
            <a:r>
              <a:rPr lang="en-US" altLang="zh-CN"/>
              <a:t>		fileOut.close();</a:t>
            </a:r>
          </a:p>
        </p:txBody>
      </p:sp>
    </p:spTree>
  </p:cSld>
  <p:clrMapOvr>
    <a:masterClrMapping/>
  </p:clrMapOvr>
  <p:transition>
    <p:zoom/>
  </p:transition>
</p:sld>
</file>

<file path=ppt/slides/slide5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22" name="Text Box 2"/>
          <p:cNvSpPr txBox="1">
            <a:spLocks noChangeArrowheads="1"/>
          </p:cNvSpPr>
          <p:nvPr/>
        </p:nvSpPr>
        <p:spPr bwMode="auto">
          <a:xfrm>
            <a:off x="990600" y="460375"/>
            <a:ext cx="720725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a:t>	System.out.println("\n</a:t>
            </a:r>
            <a:r>
              <a:rPr lang="zh-CN" altLang="en-US"/>
              <a:t>请输入一行文本：</a:t>
            </a:r>
            <a:r>
              <a:rPr lang="en-US" altLang="zh-CN"/>
              <a:t>");</a:t>
            </a:r>
          </a:p>
          <a:p>
            <a:pPr eaLnBrk="1" hangingPunct="1">
              <a:lnSpc>
                <a:spcPct val="120000"/>
              </a:lnSpc>
            </a:pPr>
            <a:r>
              <a:rPr lang="en-US" altLang="zh-CN"/>
              <a:t>            //</a:t>
            </a:r>
            <a:r>
              <a:rPr lang="zh-CN" altLang="en-US"/>
              <a:t>从键盘接收文本</a:t>
            </a:r>
          </a:p>
          <a:p>
            <a:pPr eaLnBrk="1" hangingPunct="1">
              <a:lnSpc>
                <a:spcPct val="120000"/>
              </a:lnSpc>
            </a:pPr>
            <a:r>
              <a:rPr lang="zh-CN" altLang="en-US"/>
              <a:t>	</a:t>
            </a:r>
            <a:r>
              <a:rPr lang="en-US" altLang="zh-CN"/>
              <a:t>int bytes = System.in.read(bufIn,0,255);</a:t>
            </a:r>
          </a:p>
          <a:p>
            <a:pPr eaLnBrk="1" hangingPunct="1">
              <a:lnSpc>
                <a:spcPct val="120000"/>
              </a:lnSpc>
            </a:pPr>
            <a:r>
              <a:rPr lang="en-US" altLang="zh-CN"/>
              <a:t>            //</a:t>
            </a:r>
            <a:r>
              <a:rPr lang="zh-CN" altLang="en-US"/>
              <a:t>追加文本</a:t>
            </a:r>
          </a:p>
          <a:p>
            <a:pPr eaLnBrk="1" hangingPunct="1">
              <a:lnSpc>
                <a:spcPct val="120000"/>
              </a:lnSpc>
            </a:pPr>
            <a:r>
              <a:rPr lang="zh-CN" altLang="en-US"/>
              <a:t>	</a:t>
            </a:r>
            <a:r>
              <a:rPr lang="en-US" altLang="zh-CN"/>
              <a:t>fileOut = new FileOutputStream("Hello.txt",true);</a:t>
            </a:r>
          </a:p>
          <a:p>
            <a:pPr eaLnBrk="1" hangingPunct="1">
              <a:lnSpc>
                <a:spcPct val="120000"/>
              </a:lnSpc>
            </a:pPr>
            <a:r>
              <a:rPr lang="en-US" altLang="zh-CN"/>
              <a:t>	fileOut.write(bufIn,0,bytes);</a:t>
            </a:r>
          </a:p>
          <a:p>
            <a:pPr eaLnBrk="1" hangingPunct="1">
              <a:lnSpc>
                <a:spcPct val="120000"/>
              </a:lnSpc>
            </a:pPr>
            <a:r>
              <a:rPr lang="en-US" altLang="zh-CN"/>
              <a:t>        }</a:t>
            </a:r>
          </a:p>
          <a:p>
            <a:pPr eaLnBrk="1" hangingPunct="1">
              <a:lnSpc>
                <a:spcPct val="120000"/>
              </a:lnSpc>
            </a:pPr>
            <a:r>
              <a:rPr lang="en-US" altLang="zh-CN"/>
              <a:t>        catch(IOException e)</a:t>
            </a:r>
          </a:p>
          <a:p>
            <a:pPr eaLnBrk="1" hangingPunct="1">
              <a:lnSpc>
                <a:spcPct val="120000"/>
              </a:lnSpc>
            </a:pPr>
            <a:r>
              <a:rPr lang="en-US" altLang="zh-CN"/>
              <a:t>        {</a:t>
            </a:r>
          </a:p>
          <a:p>
            <a:pPr eaLnBrk="1" hangingPunct="1">
              <a:lnSpc>
                <a:spcPct val="120000"/>
              </a:lnSpc>
            </a:pPr>
            <a:r>
              <a:rPr lang="en-US" altLang="zh-CN"/>
              <a:t>	System.out.println(e.getMessage());</a:t>
            </a:r>
          </a:p>
          <a:p>
            <a:pPr eaLnBrk="1" hangingPunct="1">
              <a:lnSpc>
                <a:spcPct val="120000"/>
              </a:lnSpc>
            </a:pPr>
            <a:r>
              <a:rPr lang="en-US" altLang="zh-CN"/>
              <a:t>         }</a:t>
            </a:r>
          </a:p>
          <a:p>
            <a:pPr eaLnBrk="1" hangingPunct="1">
              <a:lnSpc>
                <a:spcPct val="120000"/>
              </a:lnSpc>
            </a:pPr>
            <a:r>
              <a:rPr lang="en-US" altLang="zh-CN"/>
              <a:t>      }</a:t>
            </a:r>
          </a:p>
          <a:p>
            <a:pPr eaLnBrk="1" hangingPunct="1">
              <a:lnSpc>
                <a:spcPct val="120000"/>
              </a:lnSpc>
            </a:pPr>
            <a:r>
              <a:rPr lang="en-US" altLang="zh-CN"/>
              <a:t>};</a:t>
            </a:r>
          </a:p>
        </p:txBody>
      </p:sp>
    </p:spTree>
  </p:cSld>
  <p:clrMapOvr>
    <a:masterClrMapping/>
  </p:clrMapOvr>
  <p:transition>
    <p:zoom/>
  </p:transition>
</p:sld>
</file>

<file path=ppt/slides/slide5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5475" name="Rectangle 2"/>
          <p:cNvSpPr>
            <a:spLocks noChangeArrowheads="1"/>
          </p:cNvSpPr>
          <p:nvPr/>
        </p:nvSpPr>
        <p:spPr bwMode="auto">
          <a:xfrm>
            <a:off x="2247900" y="5410200"/>
            <a:ext cx="464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8.3  </a:t>
            </a:r>
            <a:r>
              <a:rPr lang="zh-CN" altLang="en-US"/>
              <a:t>程序运行和写入的文件内容</a:t>
            </a:r>
          </a:p>
        </p:txBody>
      </p:sp>
      <p:graphicFrame>
        <p:nvGraphicFramePr>
          <p:cNvPr id="105474" name="Object 3"/>
          <p:cNvGraphicFramePr>
            <a:graphicFrameLocks noChangeAspect="1"/>
          </p:cNvGraphicFramePr>
          <p:nvPr/>
        </p:nvGraphicFramePr>
        <p:xfrm>
          <a:off x="1485900" y="1219200"/>
          <a:ext cx="6172200" cy="3657600"/>
        </p:xfrm>
        <a:graphic>
          <a:graphicData uri="http://schemas.openxmlformats.org/presentationml/2006/ole">
            <mc:AlternateContent xmlns:mc="http://schemas.openxmlformats.org/markup-compatibility/2006">
              <mc:Choice xmlns:v="urn:schemas-microsoft-com:vml" Requires="v">
                <p:oleObj spid="_x0000_s105476" name="Bitmap Image" r:id="rId3" imgW="4183743" imgH="2491956" progId="Paint.Picture">
                  <p:embed/>
                </p:oleObj>
              </mc:Choice>
              <mc:Fallback>
                <p:oleObj name="Bitmap Image" r:id="rId3" imgW="4183743" imgH="2491956"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900" y="1219200"/>
                        <a:ext cx="6172200" cy="365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p:transition>
</p:sld>
</file>

<file path=ppt/slides/slide5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6146" name="Text Box 2"/>
          <p:cNvSpPr txBox="1">
            <a:spLocks noChangeArrowheads="1"/>
          </p:cNvSpPr>
          <p:nvPr/>
        </p:nvSpPr>
        <p:spPr bwMode="auto">
          <a:xfrm>
            <a:off x="381000" y="685800"/>
            <a:ext cx="85344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8.3.3  File</a:t>
            </a:r>
            <a:r>
              <a:rPr lang="zh-CN" altLang="en-US" b="1"/>
              <a:t>类</a:t>
            </a:r>
          </a:p>
          <a:p>
            <a:pPr eaLnBrk="1" hangingPunct="1">
              <a:lnSpc>
                <a:spcPct val="150000"/>
              </a:lnSpc>
              <a:spcBef>
                <a:spcPct val="50000"/>
              </a:spcBef>
            </a:pPr>
            <a:r>
              <a:rPr lang="zh-CN" altLang="en-US"/>
              <a:t>        用户接口和操作系统使用依赖于系统的路径字符串来命名文件和目录。</a:t>
            </a:r>
            <a:r>
              <a:rPr lang="en-US" altLang="zh-CN"/>
              <a:t>File</a:t>
            </a:r>
            <a:r>
              <a:rPr lang="zh-CN" altLang="en-US"/>
              <a:t>类就表示这些文件和目录路径，它代表一个抽象的依赖于系统的层次路径视图。</a:t>
            </a:r>
            <a:r>
              <a:rPr lang="en-US" altLang="zh-CN"/>
              <a:t>File</a:t>
            </a:r>
            <a:r>
              <a:rPr lang="zh-CN" altLang="en-US"/>
              <a:t>类允许用户向系统查询该文件的所有信息，也可以使用类来创建新的目录或者删除和重命名文件。</a:t>
            </a:r>
          </a:p>
          <a:p>
            <a:pPr eaLnBrk="1" hangingPunct="1">
              <a:lnSpc>
                <a:spcPct val="150000"/>
              </a:lnSpc>
              <a:spcBef>
                <a:spcPct val="50000"/>
              </a:spcBef>
            </a:pPr>
            <a:r>
              <a:rPr lang="zh-CN" altLang="en-US"/>
              <a:t>        当用户需要获得有关文件的信息时，就需要创建一个</a:t>
            </a:r>
            <a:r>
              <a:rPr lang="en-US" altLang="zh-CN"/>
              <a:t>File</a:t>
            </a:r>
            <a:r>
              <a:rPr lang="zh-CN" altLang="en-US"/>
              <a:t>类，而当</a:t>
            </a:r>
            <a:r>
              <a:rPr lang="en-US" altLang="zh-CN"/>
              <a:t>File</a:t>
            </a:r>
            <a:r>
              <a:rPr lang="zh-CN" altLang="en-US"/>
              <a:t>类用于文件读写时，通常与</a:t>
            </a:r>
            <a:r>
              <a:rPr lang="en-US" altLang="zh-CN"/>
              <a:t>FileInputStream</a:t>
            </a:r>
            <a:r>
              <a:rPr lang="zh-CN" altLang="en-US"/>
              <a:t>流相结合。</a:t>
            </a:r>
          </a:p>
        </p:txBody>
      </p:sp>
    </p:spTree>
  </p:cSld>
  <p:clrMapOvr>
    <a:masterClrMapping/>
  </p:clrMapOvr>
  <p:transition>
    <p:zoom/>
  </p:transition>
</p:sld>
</file>

<file path=ppt/slides/slide5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7170" name="Text Box 2"/>
          <p:cNvSpPr txBox="1">
            <a:spLocks noChangeArrowheads="1"/>
          </p:cNvSpPr>
          <p:nvPr/>
        </p:nvSpPr>
        <p:spPr bwMode="auto">
          <a:xfrm>
            <a:off x="304800" y="596900"/>
            <a:ext cx="8610600"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zh-CN" altLang="en-US"/>
              <a:t>例</a:t>
            </a:r>
            <a:r>
              <a:rPr lang="en-US" altLang="zh-CN"/>
              <a:t>8.4】</a:t>
            </a:r>
            <a:r>
              <a:rPr lang="zh-CN" altLang="en-US"/>
              <a:t>创建一个临时文件，写入一行数据，然后删除。临时文件的周期说明如图</a:t>
            </a:r>
            <a:r>
              <a:rPr lang="en-US" altLang="zh-CN"/>
              <a:t>8.4</a:t>
            </a:r>
            <a:r>
              <a:rPr lang="zh-CN" altLang="en-US"/>
              <a:t>所示。源程序代码如下：</a:t>
            </a:r>
          </a:p>
          <a:p>
            <a:pPr lvl="1" eaLnBrk="1" hangingPunct="1">
              <a:spcBef>
                <a:spcPct val="50000"/>
              </a:spcBef>
            </a:pPr>
            <a:r>
              <a:rPr lang="en-US" altLang="zh-CN"/>
              <a:t>//</a:t>
            </a:r>
            <a:r>
              <a:rPr lang="zh-CN" altLang="en-US"/>
              <a:t>程序文件名为</a:t>
            </a:r>
            <a:r>
              <a:rPr lang="en-US" altLang="zh-CN"/>
              <a:t>UseFile.java</a:t>
            </a:r>
          </a:p>
          <a:p>
            <a:pPr lvl="1" eaLnBrk="1" hangingPunct="1">
              <a:spcBef>
                <a:spcPct val="50000"/>
              </a:spcBef>
            </a:pPr>
            <a:r>
              <a:rPr lang="en-US" altLang="zh-CN"/>
              <a:t>import java.io.*;</a:t>
            </a:r>
          </a:p>
          <a:p>
            <a:pPr lvl="1" eaLnBrk="1" hangingPunct="1">
              <a:spcBef>
                <a:spcPct val="50000"/>
              </a:spcBef>
            </a:pPr>
            <a:r>
              <a:rPr lang="en-US" altLang="zh-CN"/>
              <a:t>public class UseFile </a:t>
            </a:r>
          </a:p>
          <a:p>
            <a:pPr lvl="1" eaLnBrk="1" hangingPunct="1">
              <a:spcBef>
                <a:spcPct val="50000"/>
              </a:spcBef>
            </a:pPr>
            <a:r>
              <a:rPr lang="en-US" altLang="zh-CN"/>
              <a:t>{</a:t>
            </a:r>
          </a:p>
          <a:p>
            <a:pPr lvl="1" eaLnBrk="1" hangingPunct="1">
              <a:spcBef>
                <a:spcPct val="50000"/>
              </a:spcBef>
            </a:pPr>
            <a:r>
              <a:rPr lang="en-US" altLang="zh-CN"/>
              <a:t>	public static void main(String[] args)</a:t>
            </a:r>
          </a:p>
          <a:p>
            <a:pPr lvl="1" eaLnBrk="1" hangingPunct="1">
              <a:spcBef>
                <a:spcPct val="50000"/>
              </a:spcBef>
            </a:pPr>
            <a:r>
              <a:rPr lang="en-US" altLang="zh-CN"/>
              <a:t>	{</a:t>
            </a:r>
          </a:p>
          <a:p>
            <a:pPr lvl="1" eaLnBrk="1" hangingPunct="1">
              <a:spcBef>
                <a:spcPct val="50000"/>
              </a:spcBef>
            </a:pPr>
            <a:r>
              <a:rPr lang="en-US" altLang="zh-CN"/>
              <a:t>		try</a:t>
            </a:r>
          </a:p>
          <a:p>
            <a:pPr lvl="1" eaLnBrk="1" hangingPunct="1">
              <a:spcBef>
                <a:spcPct val="50000"/>
              </a:spcBef>
            </a:pPr>
            <a:r>
              <a:rPr lang="en-US" altLang="zh-CN"/>
              <a:t>		{</a:t>
            </a:r>
          </a:p>
        </p:txBody>
      </p:sp>
    </p:spTree>
  </p:cSld>
  <p:clrMapOvr>
    <a:masterClrMapping/>
  </p:clrMapOvr>
  <p:transition>
    <p:zoom/>
  </p:transition>
</p:sld>
</file>

<file path=ppt/slides/slide5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8194" name="Text Box 2"/>
          <p:cNvSpPr txBox="1">
            <a:spLocks noChangeArrowheads="1"/>
          </p:cNvSpPr>
          <p:nvPr/>
        </p:nvSpPr>
        <p:spPr bwMode="auto">
          <a:xfrm>
            <a:off x="762000" y="468313"/>
            <a:ext cx="8239125" cy="611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a:t>		File f = new File("temp.txt");</a:t>
            </a:r>
          </a:p>
          <a:p>
            <a:pPr eaLnBrk="1" hangingPunct="1">
              <a:lnSpc>
                <a:spcPct val="110000"/>
              </a:lnSpc>
            </a:pPr>
            <a:r>
              <a:rPr lang="en-US" altLang="zh-CN"/>
              <a:t>		System.out.println("</a:t>
            </a:r>
            <a:r>
              <a:rPr lang="zh-CN" altLang="en-US"/>
              <a:t>创建临时文件</a:t>
            </a:r>
            <a:r>
              <a:rPr lang="en-US" altLang="zh-CN"/>
              <a:t>");</a:t>
            </a:r>
          </a:p>
          <a:p>
            <a:pPr eaLnBrk="1" hangingPunct="1">
              <a:lnSpc>
                <a:spcPct val="110000"/>
              </a:lnSpc>
            </a:pPr>
            <a:r>
              <a:rPr lang="en-US" altLang="zh-CN"/>
              <a:t>		FileOutputStream fout = new FileOutputStream(f);</a:t>
            </a:r>
          </a:p>
          <a:p>
            <a:pPr eaLnBrk="1" hangingPunct="1">
              <a:lnSpc>
                <a:spcPct val="110000"/>
              </a:lnSpc>
            </a:pPr>
            <a:r>
              <a:rPr lang="en-US" altLang="zh-CN"/>
              <a:t>		PrintStream p = new PrintStream(fout);</a:t>
            </a:r>
          </a:p>
          <a:p>
            <a:pPr eaLnBrk="1" hangingPunct="1">
              <a:lnSpc>
                <a:spcPct val="110000"/>
              </a:lnSpc>
            </a:pPr>
            <a:r>
              <a:rPr lang="en-US" altLang="zh-CN"/>
              <a:t>		p.println("</a:t>
            </a:r>
            <a:r>
              <a:rPr lang="zh-CN" altLang="en-US"/>
              <a:t>将这句话放入临时文件</a:t>
            </a:r>
            <a:r>
              <a:rPr lang="en-US" altLang="zh-CN"/>
              <a:t>");</a:t>
            </a:r>
          </a:p>
          <a:p>
            <a:pPr eaLnBrk="1" hangingPunct="1">
              <a:lnSpc>
                <a:spcPct val="110000"/>
              </a:lnSpc>
            </a:pPr>
            <a:r>
              <a:rPr lang="en-US" altLang="zh-CN"/>
              <a:t>		System.out.println("</a:t>
            </a:r>
            <a:r>
              <a:rPr lang="zh-CN" altLang="en-US"/>
              <a:t>写临时文件</a:t>
            </a:r>
            <a:r>
              <a:rPr lang="en-US" altLang="zh-CN"/>
              <a:t>");</a:t>
            </a:r>
          </a:p>
          <a:p>
            <a:pPr eaLnBrk="1" hangingPunct="1">
              <a:lnSpc>
                <a:spcPct val="110000"/>
              </a:lnSpc>
            </a:pPr>
            <a:r>
              <a:rPr lang="en-US" altLang="zh-CN"/>
              <a:t>		f.deleteOnExit();</a:t>
            </a:r>
          </a:p>
          <a:p>
            <a:pPr eaLnBrk="1" hangingPunct="1">
              <a:lnSpc>
                <a:spcPct val="110000"/>
              </a:lnSpc>
            </a:pPr>
            <a:r>
              <a:rPr lang="en-US" altLang="zh-CN"/>
              <a:t>		System.out.println("</a:t>
            </a:r>
            <a:r>
              <a:rPr lang="zh-CN" altLang="en-US"/>
              <a:t>删除临时文件</a:t>
            </a:r>
            <a:r>
              <a:rPr lang="en-US" altLang="zh-CN"/>
              <a:t>");</a:t>
            </a:r>
          </a:p>
          <a:p>
            <a:pPr eaLnBrk="1" hangingPunct="1">
              <a:lnSpc>
                <a:spcPct val="110000"/>
              </a:lnSpc>
            </a:pPr>
            <a:r>
              <a:rPr lang="en-US" altLang="zh-CN"/>
              <a:t>	}</a:t>
            </a:r>
          </a:p>
          <a:p>
            <a:pPr eaLnBrk="1" hangingPunct="1">
              <a:lnSpc>
                <a:spcPct val="110000"/>
              </a:lnSpc>
            </a:pPr>
            <a:r>
              <a:rPr lang="en-US" altLang="zh-CN"/>
              <a:t>	catch(IOException e)</a:t>
            </a:r>
          </a:p>
          <a:p>
            <a:pPr eaLnBrk="1" hangingPunct="1">
              <a:lnSpc>
                <a:spcPct val="110000"/>
              </a:lnSpc>
            </a:pPr>
            <a:r>
              <a:rPr lang="en-US" altLang="zh-CN"/>
              <a:t>	{</a:t>
            </a:r>
          </a:p>
          <a:p>
            <a:pPr eaLnBrk="1" hangingPunct="1">
              <a:lnSpc>
                <a:spcPct val="110000"/>
              </a:lnSpc>
            </a:pPr>
            <a:r>
              <a:rPr lang="en-US" altLang="zh-CN"/>
              <a:t>		System.out.println(e.getMessage());</a:t>
            </a:r>
          </a:p>
          <a:p>
            <a:pPr eaLnBrk="1" hangingPunct="1">
              <a:lnSpc>
                <a:spcPct val="110000"/>
              </a:lnSpc>
            </a:pPr>
            <a:r>
              <a:rPr lang="en-US" altLang="zh-CN"/>
              <a:t>	}</a:t>
            </a:r>
          </a:p>
          <a:p>
            <a:pPr eaLnBrk="1" hangingPunct="1">
              <a:lnSpc>
                <a:spcPct val="110000"/>
              </a:lnSpc>
            </a:pPr>
            <a:r>
              <a:rPr lang="en-US" altLang="zh-CN"/>
              <a:t>      }</a:t>
            </a:r>
          </a:p>
          <a:p>
            <a:pPr eaLnBrk="1" hangingPunct="1">
              <a:lnSpc>
                <a:spcPct val="110000"/>
              </a:lnSpc>
            </a:pPr>
            <a:r>
              <a:rPr lang="en-US" altLang="zh-CN"/>
              <a:t>};</a:t>
            </a:r>
          </a:p>
        </p:txBody>
      </p:sp>
    </p:spTree>
  </p:cSld>
  <p:clrMapOvr>
    <a:masterClrMapping/>
  </p:clrMapOvr>
  <p:transition>
    <p:zoom/>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3234" name="Text Box 2"/>
          <p:cNvSpPr txBox="1">
            <a:spLocks noChangeArrowheads="1"/>
          </p:cNvSpPr>
          <p:nvPr/>
        </p:nvSpPr>
        <p:spPr bwMode="auto">
          <a:xfrm>
            <a:off x="228600" y="609600"/>
            <a:ext cx="8763000" cy="566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pPr>
            <a:r>
              <a:rPr lang="en-US" altLang="zh-CN"/>
              <a:t>        </a:t>
            </a:r>
            <a:r>
              <a:rPr lang="zh-CN" altLang="en-US"/>
              <a:t>下面看一个使用各种类型变量声明并改变的示例。程序中</a:t>
            </a:r>
            <a:r>
              <a:rPr lang="en-US" altLang="zh-CN"/>
              <a:t>pi</a:t>
            </a:r>
            <a:r>
              <a:rPr lang="zh-CN" altLang="en-US"/>
              <a:t>为常量，</a:t>
            </a:r>
            <a:r>
              <a:rPr lang="en-US" altLang="zh-CN"/>
              <a:t>s1</a:t>
            </a:r>
            <a:r>
              <a:rPr lang="zh-CN" altLang="en-US"/>
              <a:t>、</a:t>
            </a:r>
            <a:r>
              <a:rPr lang="en-US" altLang="zh-CN"/>
              <a:t>i1</a:t>
            </a:r>
            <a:r>
              <a:rPr lang="zh-CN" altLang="en-US"/>
              <a:t>、</a:t>
            </a:r>
            <a:r>
              <a:rPr lang="en-US" altLang="zh-CN"/>
              <a:t>l1</a:t>
            </a:r>
            <a:r>
              <a:rPr lang="zh-CN" altLang="en-US"/>
              <a:t>、</a:t>
            </a:r>
            <a:r>
              <a:rPr lang="en-US" altLang="zh-CN"/>
              <a:t>ch1</a:t>
            </a:r>
            <a:r>
              <a:rPr lang="zh-CN" altLang="en-US"/>
              <a:t>、</a:t>
            </a:r>
            <a:r>
              <a:rPr lang="en-US" altLang="zh-CN"/>
              <a:t>f1</a:t>
            </a:r>
            <a:r>
              <a:rPr lang="zh-CN" altLang="en-US"/>
              <a:t>、</a:t>
            </a:r>
            <a:r>
              <a:rPr lang="en-US" altLang="zh-CN"/>
              <a:t>d1</a:t>
            </a:r>
            <a:r>
              <a:rPr lang="zh-CN" altLang="en-US"/>
              <a:t>、</a:t>
            </a:r>
            <a:r>
              <a:rPr lang="en-US" altLang="zh-CN"/>
              <a:t>b1</a:t>
            </a:r>
            <a:r>
              <a:rPr lang="zh-CN" altLang="en-US"/>
              <a:t>为全局变量，可以在方法</a:t>
            </a:r>
            <a:r>
              <a:rPr lang="en-US" altLang="zh-CN"/>
              <a:t>change</a:t>
            </a:r>
            <a:r>
              <a:rPr lang="zh-CN" altLang="en-US"/>
              <a:t>中发生改变，然后在方法</a:t>
            </a:r>
            <a:r>
              <a:rPr lang="en-US" altLang="zh-CN"/>
              <a:t>main</a:t>
            </a:r>
            <a:r>
              <a:rPr lang="zh-CN" altLang="en-US"/>
              <a:t>中输出。而</a:t>
            </a:r>
            <a:r>
              <a:rPr lang="en-US" altLang="zh-CN"/>
              <a:t>s2</a:t>
            </a:r>
            <a:r>
              <a:rPr lang="zh-CN" altLang="en-US"/>
              <a:t>、</a:t>
            </a:r>
            <a:r>
              <a:rPr lang="en-US" altLang="zh-CN"/>
              <a:t>i2</a:t>
            </a:r>
            <a:r>
              <a:rPr lang="zh-CN" altLang="en-US"/>
              <a:t>、</a:t>
            </a:r>
            <a:r>
              <a:rPr lang="en-US" altLang="zh-CN"/>
              <a:t>l2</a:t>
            </a:r>
            <a:r>
              <a:rPr lang="zh-CN" altLang="en-US"/>
              <a:t>、</a:t>
            </a:r>
            <a:r>
              <a:rPr lang="en-US" altLang="zh-CN"/>
              <a:t>ch2</a:t>
            </a:r>
            <a:r>
              <a:rPr lang="zh-CN" altLang="en-US"/>
              <a:t>、</a:t>
            </a:r>
            <a:r>
              <a:rPr lang="en-US" altLang="zh-CN"/>
              <a:t>f2</a:t>
            </a:r>
            <a:r>
              <a:rPr lang="zh-CN" altLang="en-US"/>
              <a:t>、</a:t>
            </a:r>
            <a:r>
              <a:rPr lang="en-US" altLang="zh-CN"/>
              <a:t>d2</a:t>
            </a:r>
            <a:r>
              <a:rPr lang="zh-CN" altLang="en-US"/>
              <a:t>、</a:t>
            </a:r>
            <a:r>
              <a:rPr lang="en-US" altLang="zh-CN"/>
              <a:t>b2</a:t>
            </a:r>
            <a:r>
              <a:rPr lang="zh-CN" altLang="en-US"/>
              <a:t>是方法</a:t>
            </a:r>
            <a:r>
              <a:rPr lang="en-US" altLang="zh-CN"/>
              <a:t>main</a:t>
            </a:r>
            <a:r>
              <a:rPr lang="zh-CN" altLang="en-US"/>
              <a:t>的局部变量，它们的作用范围只局限于方法</a:t>
            </a:r>
            <a:r>
              <a:rPr lang="en-US" altLang="zh-CN"/>
              <a:t>main</a:t>
            </a:r>
            <a:r>
              <a:rPr lang="zh-CN" altLang="en-US"/>
              <a:t>中。</a:t>
            </a:r>
          </a:p>
          <a:p>
            <a:pPr eaLnBrk="1" hangingPunct="1">
              <a:lnSpc>
                <a:spcPct val="125000"/>
              </a:lnSpc>
              <a:spcBef>
                <a:spcPct val="50000"/>
              </a:spcBef>
            </a:pPr>
            <a:r>
              <a:rPr lang="zh-CN" altLang="en-US"/>
              <a:t>       </a:t>
            </a:r>
            <a:r>
              <a:rPr lang="en-US" altLang="zh-CN"/>
              <a:t>【</a:t>
            </a:r>
            <a:r>
              <a:rPr lang="zh-CN" altLang="en-US"/>
              <a:t>例</a:t>
            </a:r>
            <a:r>
              <a:rPr lang="en-US" altLang="zh-CN"/>
              <a:t>2.2】</a:t>
            </a:r>
            <a:r>
              <a:rPr lang="zh-CN" altLang="en-US"/>
              <a:t>测试不同数据类型的变量，程序输出如图</a:t>
            </a:r>
            <a:r>
              <a:rPr lang="en-US" altLang="zh-CN"/>
              <a:t>2.2</a:t>
            </a:r>
            <a:r>
              <a:rPr lang="zh-CN" altLang="en-US"/>
              <a:t>所示。源程序代码如下：</a:t>
            </a:r>
          </a:p>
          <a:p>
            <a:pPr lvl="1" eaLnBrk="1" hangingPunct="1">
              <a:spcBef>
                <a:spcPct val="50000"/>
              </a:spcBef>
            </a:pPr>
            <a:r>
              <a:rPr lang="en-US" altLang="zh-CN"/>
              <a:t>//</a:t>
            </a:r>
            <a:r>
              <a:rPr lang="zh-CN" altLang="en-US"/>
              <a:t>程序文件名称为</a:t>
            </a:r>
            <a:r>
              <a:rPr lang="en-US" altLang="zh-CN"/>
              <a:t>SetVariable.java</a:t>
            </a:r>
          </a:p>
          <a:p>
            <a:pPr lvl="1" eaLnBrk="1" hangingPunct="1">
              <a:spcBef>
                <a:spcPct val="50000"/>
              </a:spcBef>
            </a:pPr>
            <a:r>
              <a:rPr lang="en-US" altLang="zh-CN"/>
              <a:t>public class SetVariable</a:t>
            </a:r>
          </a:p>
          <a:p>
            <a:pPr lvl="1" eaLnBrk="1" hangingPunct="1">
              <a:spcBef>
                <a:spcPct val="50000"/>
              </a:spcBef>
            </a:pPr>
            <a:r>
              <a:rPr lang="en-US" altLang="zh-CN"/>
              <a:t>{</a:t>
            </a:r>
          </a:p>
          <a:p>
            <a:pPr lvl="1" eaLnBrk="1" hangingPunct="1">
              <a:spcBef>
                <a:spcPct val="50000"/>
              </a:spcBef>
            </a:pPr>
            <a:r>
              <a:rPr lang="en-US" altLang="zh-CN"/>
              <a:t>	//</a:t>
            </a:r>
            <a:r>
              <a:rPr lang="zh-CN" altLang="en-US"/>
              <a:t>全局变量</a:t>
            </a:r>
          </a:p>
        </p:txBody>
      </p:sp>
    </p:spTree>
  </p:cSld>
  <p:clrMapOvr>
    <a:masterClrMapping/>
  </p:clrMapOvr>
  <p:transition>
    <p:zoom dir="in"/>
  </p:transition>
</p:sld>
</file>

<file path=ppt/slides/slide5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6499" name="Rectangle 2"/>
          <p:cNvSpPr>
            <a:spLocks noChangeArrowheads="1"/>
          </p:cNvSpPr>
          <p:nvPr/>
        </p:nvSpPr>
        <p:spPr bwMode="auto">
          <a:xfrm>
            <a:off x="2692400" y="5562600"/>
            <a:ext cx="375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8.4  </a:t>
            </a:r>
            <a:r>
              <a:rPr lang="zh-CN" altLang="en-US"/>
              <a:t>临时文件的周期说明</a:t>
            </a:r>
          </a:p>
        </p:txBody>
      </p:sp>
      <p:graphicFrame>
        <p:nvGraphicFramePr>
          <p:cNvPr id="106498" name="Object 3"/>
          <p:cNvGraphicFramePr>
            <a:graphicFrameLocks noChangeAspect="1"/>
          </p:cNvGraphicFramePr>
          <p:nvPr/>
        </p:nvGraphicFramePr>
        <p:xfrm>
          <a:off x="1028700" y="1295400"/>
          <a:ext cx="7086600" cy="3506788"/>
        </p:xfrm>
        <a:graphic>
          <a:graphicData uri="http://schemas.openxmlformats.org/presentationml/2006/ole">
            <mc:AlternateContent xmlns:mc="http://schemas.openxmlformats.org/markup-compatibility/2006">
              <mc:Choice xmlns:v="urn:schemas-microsoft-com:vml" Requires="v">
                <p:oleObj spid="_x0000_s106500" name="Bitmap Image" r:id="rId3" imgW="3269263" imgH="1623201" progId="Paint.Picture">
                  <p:embed/>
                </p:oleObj>
              </mc:Choice>
              <mc:Fallback>
                <p:oleObj name="Bitmap Image" r:id="rId3" imgW="3269263" imgH="1623201"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700" y="1295400"/>
                        <a:ext cx="7086600" cy="3506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p:transition>
</p:sld>
</file>

<file path=ppt/slides/slide5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9218" name="Text Box 2"/>
          <p:cNvSpPr txBox="1">
            <a:spLocks noChangeArrowheads="1"/>
          </p:cNvSpPr>
          <p:nvPr/>
        </p:nvSpPr>
        <p:spPr bwMode="auto">
          <a:xfrm>
            <a:off x="304800" y="685800"/>
            <a:ext cx="85344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8.3.4  RandomAccessFile</a:t>
            </a:r>
            <a:r>
              <a:rPr lang="zh-CN" altLang="en-US" b="1"/>
              <a:t>类</a:t>
            </a:r>
          </a:p>
          <a:p>
            <a:pPr eaLnBrk="1" hangingPunct="1">
              <a:lnSpc>
                <a:spcPct val="150000"/>
              </a:lnSpc>
              <a:spcBef>
                <a:spcPct val="50000"/>
              </a:spcBef>
            </a:pPr>
            <a:r>
              <a:rPr lang="zh-CN" altLang="en-US"/>
              <a:t>        </a:t>
            </a:r>
            <a:r>
              <a:rPr lang="en-US" altLang="zh-CN"/>
              <a:t>RandomAccessFile(</a:t>
            </a:r>
            <a:r>
              <a:rPr lang="zh-CN" altLang="en-US"/>
              <a:t>随机访问文件</a:t>
            </a:r>
            <a:r>
              <a:rPr lang="en-US" altLang="zh-CN"/>
              <a:t>)</a:t>
            </a:r>
            <a:r>
              <a:rPr lang="zh-CN" altLang="en-US"/>
              <a:t>类的实例支持对随机访问文件的读</a:t>
            </a:r>
            <a:r>
              <a:rPr lang="en-US" altLang="zh-CN"/>
              <a:t>/</a:t>
            </a:r>
            <a:r>
              <a:rPr lang="zh-CN" altLang="en-US"/>
              <a:t>写。随机访问文件就像存储在文件系统中的巨大的字节数组，通过游标或者索引</a:t>
            </a:r>
            <a:r>
              <a:rPr lang="en-US" altLang="zh-CN"/>
              <a:t>(</a:t>
            </a:r>
            <a:r>
              <a:rPr lang="zh-CN" altLang="en-US"/>
              <a:t>叫做文件指示器</a:t>
            </a:r>
            <a:r>
              <a:rPr lang="en-US" altLang="zh-CN"/>
              <a:t>)</a:t>
            </a:r>
            <a:r>
              <a:rPr lang="zh-CN" altLang="en-US"/>
              <a:t>指向这个暗含的数组，输入操作从指示器处读取字节，然后前进指针。如果随机访问文件以可读</a:t>
            </a:r>
            <a:r>
              <a:rPr lang="en-US" altLang="zh-CN"/>
              <a:t>/</a:t>
            </a:r>
            <a:r>
              <a:rPr lang="zh-CN" altLang="en-US"/>
              <a:t>写模式创建，那么还支持输出操作，输出操作写到暗含数组的尾端，使得数组得以扩展。</a:t>
            </a:r>
          </a:p>
        </p:txBody>
      </p:sp>
    </p:spTree>
  </p:cSld>
  <p:clrMapOvr>
    <a:masterClrMapping/>
  </p:clrMapOvr>
  <p:transition>
    <p:zoom/>
  </p:transition>
</p:sld>
</file>

<file path=ppt/slides/slide5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0242" name="Text Box 2"/>
          <p:cNvSpPr txBox="1">
            <a:spLocks noChangeArrowheads="1"/>
          </p:cNvSpPr>
          <p:nvPr/>
        </p:nvSpPr>
        <p:spPr bwMode="auto">
          <a:xfrm>
            <a:off x="304800" y="496888"/>
            <a:ext cx="8610600" cy="575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zh-CN" altLang="en-US"/>
              <a:t>例</a:t>
            </a:r>
            <a:r>
              <a:rPr lang="en-US" altLang="zh-CN"/>
              <a:t>8.5】</a:t>
            </a:r>
            <a:r>
              <a:rPr lang="zh-CN" altLang="en-US"/>
              <a:t>随机访问文件，将文件内容输出，并写入两个字符“</a:t>
            </a:r>
            <a:r>
              <a:rPr lang="en-US" altLang="zh-CN"/>
              <a:t>O”</a:t>
            </a:r>
            <a:r>
              <a:rPr lang="zh-CN" altLang="en-US"/>
              <a:t>、“</a:t>
            </a:r>
            <a:r>
              <a:rPr lang="en-US" altLang="zh-CN"/>
              <a:t>K”</a:t>
            </a:r>
            <a:r>
              <a:rPr lang="zh-CN" altLang="en-US"/>
              <a:t>。文件内容显示如图</a:t>
            </a:r>
            <a:r>
              <a:rPr lang="en-US" altLang="zh-CN"/>
              <a:t>8.5</a:t>
            </a:r>
            <a:r>
              <a:rPr lang="zh-CN" altLang="en-US"/>
              <a:t>的下半部分所示，若文件内容直接输出到屏幕上，则出现如图</a:t>
            </a:r>
            <a:r>
              <a:rPr lang="en-US" altLang="zh-CN"/>
              <a:t>8.5</a:t>
            </a:r>
            <a:r>
              <a:rPr lang="zh-CN" altLang="en-US"/>
              <a:t>上半部分所示的乱码问题，添加一个</a:t>
            </a:r>
            <a:r>
              <a:rPr lang="en-US" altLang="zh-CN"/>
              <a:t>parseChinese</a:t>
            </a:r>
            <a:r>
              <a:rPr lang="zh-CN" altLang="en-US"/>
              <a:t>方法后，得以修正，输出结果如图</a:t>
            </a:r>
            <a:r>
              <a:rPr lang="en-US" altLang="zh-CN"/>
              <a:t>8.6</a:t>
            </a:r>
            <a:r>
              <a:rPr lang="zh-CN" altLang="en-US"/>
              <a:t>所示。源程序代码如下：</a:t>
            </a:r>
          </a:p>
          <a:p>
            <a:pPr lvl="1" eaLnBrk="1" hangingPunct="1">
              <a:spcBef>
                <a:spcPct val="50000"/>
              </a:spcBef>
            </a:pPr>
            <a:r>
              <a:rPr lang="en-US" altLang="zh-CN"/>
              <a:t>//</a:t>
            </a:r>
            <a:r>
              <a:rPr lang="zh-CN" altLang="en-US"/>
              <a:t>程序文件名为</a:t>
            </a:r>
            <a:r>
              <a:rPr lang="en-US" altLang="zh-CN"/>
              <a:t>UseRandom.java</a:t>
            </a:r>
          </a:p>
          <a:p>
            <a:pPr lvl="1" eaLnBrk="1" hangingPunct="1">
              <a:spcBef>
                <a:spcPct val="50000"/>
              </a:spcBef>
            </a:pPr>
            <a:r>
              <a:rPr lang="en-US" altLang="zh-CN"/>
              <a:t>import java.io.*;</a:t>
            </a:r>
          </a:p>
          <a:p>
            <a:pPr lvl="1" eaLnBrk="1" hangingPunct="1">
              <a:spcBef>
                <a:spcPct val="50000"/>
              </a:spcBef>
            </a:pPr>
            <a:r>
              <a:rPr lang="en-US" altLang="zh-CN"/>
              <a:t>public class UseRandom </a:t>
            </a:r>
          </a:p>
          <a:p>
            <a:pPr lvl="1" eaLnBrk="1" hangingPunct="1">
              <a:spcBef>
                <a:spcPct val="50000"/>
              </a:spcBef>
            </a:pPr>
            <a:r>
              <a:rPr lang="en-US" altLang="zh-CN"/>
              <a:t>{</a:t>
            </a:r>
          </a:p>
          <a:p>
            <a:pPr lvl="1" eaLnBrk="1" hangingPunct="1">
              <a:spcBef>
                <a:spcPct val="50000"/>
              </a:spcBef>
            </a:pPr>
            <a:r>
              <a:rPr lang="en-US" altLang="zh-CN"/>
              <a:t>	public static void main(String[] args)</a:t>
            </a:r>
          </a:p>
          <a:p>
            <a:pPr lvl="1" eaLnBrk="1" hangingPunct="1">
              <a:spcBef>
                <a:spcPct val="50000"/>
              </a:spcBef>
            </a:pPr>
            <a:r>
              <a:rPr lang="en-US" altLang="zh-CN"/>
              <a:t>	{</a:t>
            </a:r>
          </a:p>
        </p:txBody>
      </p:sp>
    </p:spTree>
  </p:cSld>
  <p:clrMapOvr>
    <a:masterClrMapping/>
  </p:clrMapOvr>
  <p:transition>
    <p:zoom/>
  </p:transition>
</p:sld>
</file>

<file path=ppt/slides/slide5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1266" name="Text Box 2"/>
          <p:cNvSpPr txBox="1">
            <a:spLocks noChangeArrowheads="1"/>
          </p:cNvSpPr>
          <p:nvPr/>
        </p:nvSpPr>
        <p:spPr bwMode="auto">
          <a:xfrm>
            <a:off x="381000" y="450850"/>
            <a:ext cx="8794750"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try</a:t>
            </a:r>
          </a:p>
          <a:p>
            <a:pPr eaLnBrk="1" hangingPunct="1">
              <a:lnSpc>
                <a:spcPct val="150000"/>
              </a:lnSpc>
            </a:pPr>
            <a:r>
              <a:rPr lang="en-US" altLang="zh-CN"/>
              <a:t>{</a:t>
            </a:r>
          </a:p>
          <a:p>
            <a:pPr eaLnBrk="1" hangingPunct="1">
              <a:lnSpc>
                <a:spcPct val="150000"/>
              </a:lnSpc>
            </a:pPr>
            <a:r>
              <a:rPr lang="en-US" altLang="zh-CN"/>
              <a:t>        //</a:t>
            </a:r>
            <a:r>
              <a:rPr lang="zh-CN" altLang="en-US"/>
              <a:t>构建随机访问文件对象</a:t>
            </a:r>
          </a:p>
          <a:p>
            <a:pPr eaLnBrk="1" hangingPunct="1">
              <a:lnSpc>
                <a:spcPct val="150000"/>
              </a:lnSpc>
            </a:pPr>
            <a:r>
              <a:rPr lang="zh-CN" altLang="en-US"/>
              <a:t>       </a:t>
            </a:r>
            <a:r>
              <a:rPr lang="en-US" altLang="zh-CN"/>
              <a:t>RandomAccessFile f = new RandomAccessFile("Hello.txt","rw");</a:t>
            </a:r>
          </a:p>
          <a:p>
            <a:pPr eaLnBrk="1" hangingPunct="1">
              <a:lnSpc>
                <a:spcPct val="150000"/>
              </a:lnSpc>
            </a:pPr>
            <a:r>
              <a:rPr lang="en-US" altLang="zh-CN"/>
              <a:t>       //</a:t>
            </a:r>
            <a:r>
              <a:rPr lang="zh-CN" altLang="en-US"/>
              <a:t>得到文件指针和长度</a:t>
            </a:r>
          </a:p>
          <a:p>
            <a:pPr eaLnBrk="1" hangingPunct="1">
              <a:lnSpc>
                <a:spcPct val="150000"/>
              </a:lnSpc>
            </a:pPr>
            <a:r>
              <a:rPr lang="zh-CN" altLang="en-US"/>
              <a:t>       </a:t>
            </a:r>
            <a:r>
              <a:rPr lang="en-US" altLang="zh-CN"/>
              <a:t>long flag = 0;</a:t>
            </a:r>
          </a:p>
          <a:p>
            <a:pPr eaLnBrk="1" hangingPunct="1">
              <a:lnSpc>
                <a:spcPct val="150000"/>
              </a:lnSpc>
            </a:pPr>
            <a:r>
              <a:rPr lang="en-US" altLang="zh-CN"/>
              <a:t>       long len = f.length();</a:t>
            </a:r>
          </a:p>
          <a:p>
            <a:pPr eaLnBrk="1" hangingPunct="1">
              <a:lnSpc>
                <a:spcPct val="150000"/>
              </a:lnSpc>
            </a:pPr>
            <a:r>
              <a:rPr lang="en-US" altLang="zh-CN"/>
              <a:t>       //</a:t>
            </a:r>
            <a:r>
              <a:rPr lang="zh-CN" altLang="en-US"/>
              <a:t>字符处理后输出</a:t>
            </a:r>
          </a:p>
          <a:p>
            <a:pPr eaLnBrk="1" hangingPunct="1">
              <a:lnSpc>
                <a:spcPct val="150000"/>
              </a:lnSpc>
            </a:pPr>
            <a:r>
              <a:rPr lang="zh-CN" altLang="en-US"/>
              <a:t>       </a:t>
            </a:r>
            <a:r>
              <a:rPr lang="en-US" altLang="zh-CN"/>
              <a:t>while(flag &lt;len)</a:t>
            </a:r>
          </a:p>
          <a:p>
            <a:pPr eaLnBrk="1" hangingPunct="1">
              <a:lnSpc>
                <a:spcPct val="150000"/>
              </a:lnSpc>
            </a:pPr>
            <a:r>
              <a:rPr lang="en-US" altLang="zh-CN"/>
              <a:t>       {</a:t>
            </a:r>
          </a:p>
        </p:txBody>
      </p:sp>
    </p:spTree>
  </p:cSld>
  <p:clrMapOvr>
    <a:masterClrMapping/>
  </p:clrMapOvr>
  <p:transition>
    <p:zoom/>
  </p:transition>
</p:sld>
</file>

<file path=ppt/slides/slide5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2290" name="Text Box 2"/>
          <p:cNvSpPr txBox="1">
            <a:spLocks noChangeArrowheads="1"/>
          </p:cNvSpPr>
          <p:nvPr/>
        </p:nvSpPr>
        <p:spPr bwMode="auto">
          <a:xfrm>
            <a:off x="441325" y="612775"/>
            <a:ext cx="741045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a:t>			String s = f.readLine();</a:t>
            </a:r>
          </a:p>
          <a:p>
            <a:pPr eaLnBrk="1" hangingPunct="1">
              <a:lnSpc>
                <a:spcPct val="120000"/>
              </a:lnSpc>
            </a:pPr>
            <a:r>
              <a:rPr lang="en-US" altLang="zh-CN"/>
              <a:t>			System.out.println(parseChinese(s));</a:t>
            </a:r>
          </a:p>
          <a:p>
            <a:pPr eaLnBrk="1" hangingPunct="1">
              <a:lnSpc>
                <a:spcPct val="120000"/>
              </a:lnSpc>
            </a:pPr>
            <a:r>
              <a:rPr lang="en-US" altLang="zh-CN"/>
              <a:t>			flag = f.getFilePointer();</a:t>
            </a:r>
          </a:p>
          <a:p>
            <a:pPr eaLnBrk="1" hangingPunct="1">
              <a:lnSpc>
                <a:spcPct val="120000"/>
              </a:lnSpc>
            </a:pPr>
            <a:r>
              <a:rPr lang="en-US" altLang="zh-CN"/>
              <a:t>		}</a:t>
            </a:r>
          </a:p>
          <a:p>
            <a:pPr eaLnBrk="1" hangingPunct="1">
              <a:lnSpc>
                <a:spcPct val="120000"/>
              </a:lnSpc>
            </a:pPr>
            <a:r>
              <a:rPr lang="en-US" altLang="zh-CN"/>
              <a:t>             	 //</a:t>
            </a:r>
            <a:r>
              <a:rPr lang="zh-CN" altLang="en-US"/>
              <a:t>末尾写入字符</a:t>
            </a:r>
          </a:p>
          <a:p>
            <a:pPr eaLnBrk="1" hangingPunct="1">
              <a:lnSpc>
                <a:spcPct val="120000"/>
              </a:lnSpc>
            </a:pPr>
            <a:r>
              <a:rPr lang="zh-CN" altLang="en-US"/>
              <a:t>		</a:t>
            </a:r>
            <a:r>
              <a:rPr lang="en-US" altLang="zh-CN"/>
              <a:t>f.writeChar('O');</a:t>
            </a:r>
          </a:p>
          <a:p>
            <a:pPr eaLnBrk="1" hangingPunct="1">
              <a:lnSpc>
                <a:spcPct val="120000"/>
              </a:lnSpc>
            </a:pPr>
            <a:r>
              <a:rPr lang="en-US" altLang="zh-CN"/>
              <a:t>		f.writeChar('K');</a:t>
            </a:r>
          </a:p>
          <a:p>
            <a:pPr eaLnBrk="1" hangingPunct="1">
              <a:lnSpc>
                <a:spcPct val="120000"/>
              </a:lnSpc>
            </a:pPr>
            <a:r>
              <a:rPr lang="en-US" altLang="zh-CN"/>
              <a:t>	}</a:t>
            </a:r>
          </a:p>
          <a:p>
            <a:pPr eaLnBrk="1" hangingPunct="1">
              <a:lnSpc>
                <a:spcPct val="120000"/>
              </a:lnSpc>
            </a:pPr>
            <a:r>
              <a:rPr lang="en-US" altLang="zh-CN"/>
              <a:t>	catch(IOException e)</a:t>
            </a:r>
          </a:p>
          <a:p>
            <a:pPr eaLnBrk="1" hangingPunct="1">
              <a:lnSpc>
                <a:spcPct val="120000"/>
              </a:lnSpc>
            </a:pPr>
            <a:r>
              <a:rPr lang="en-US" altLang="zh-CN"/>
              <a:t>	{</a:t>
            </a:r>
          </a:p>
          <a:p>
            <a:pPr eaLnBrk="1" hangingPunct="1">
              <a:lnSpc>
                <a:spcPct val="120000"/>
              </a:lnSpc>
            </a:pPr>
            <a:r>
              <a:rPr lang="en-US" altLang="zh-CN"/>
              <a:t>		System.out.println(e.getMessage());</a:t>
            </a:r>
          </a:p>
          <a:p>
            <a:pPr eaLnBrk="1" hangingPunct="1">
              <a:lnSpc>
                <a:spcPct val="120000"/>
              </a:lnSpc>
            </a:pPr>
            <a:r>
              <a:rPr lang="en-US" altLang="zh-CN"/>
              <a:t>	}</a:t>
            </a:r>
          </a:p>
          <a:p>
            <a:pPr eaLnBrk="1" hangingPunct="1">
              <a:lnSpc>
                <a:spcPct val="120000"/>
              </a:lnSpc>
            </a:pPr>
            <a:r>
              <a:rPr lang="en-US" altLang="zh-CN"/>
              <a:t>}</a:t>
            </a:r>
          </a:p>
        </p:txBody>
      </p:sp>
    </p:spTree>
  </p:cSld>
  <p:clrMapOvr>
    <a:masterClrMapping/>
  </p:clrMapOvr>
  <p:transition>
    <p:zoom/>
  </p:transition>
</p:sld>
</file>

<file path=ppt/slides/slide5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3314" name="Text Box 2"/>
          <p:cNvSpPr txBox="1">
            <a:spLocks noChangeArrowheads="1"/>
          </p:cNvSpPr>
          <p:nvPr/>
        </p:nvSpPr>
        <p:spPr bwMode="auto">
          <a:xfrm>
            <a:off x="857250" y="457200"/>
            <a:ext cx="645795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a:t>//</a:t>
            </a:r>
            <a:r>
              <a:rPr lang="zh-CN" altLang="en-US"/>
              <a:t>解决中文转换问题</a:t>
            </a:r>
          </a:p>
          <a:p>
            <a:pPr eaLnBrk="1" hangingPunct="1">
              <a:lnSpc>
                <a:spcPct val="130000"/>
              </a:lnSpc>
            </a:pPr>
            <a:r>
              <a:rPr lang="en-US" altLang="zh-CN"/>
              <a:t>public static String parseChinese(String inStr) </a:t>
            </a:r>
          </a:p>
          <a:p>
            <a:pPr eaLnBrk="1" hangingPunct="1">
              <a:lnSpc>
                <a:spcPct val="130000"/>
              </a:lnSpc>
            </a:pPr>
            <a:r>
              <a:rPr lang="en-US" altLang="zh-CN"/>
              <a:t>{ </a:t>
            </a:r>
          </a:p>
          <a:p>
            <a:pPr eaLnBrk="1" hangingPunct="1">
              <a:lnSpc>
                <a:spcPct val="130000"/>
              </a:lnSpc>
            </a:pPr>
            <a:r>
              <a:rPr lang="en-US" altLang="zh-CN"/>
              <a:t>	String s = null; </a:t>
            </a:r>
          </a:p>
          <a:p>
            <a:pPr eaLnBrk="1" hangingPunct="1">
              <a:lnSpc>
                <a:spcPct val="130000"/>
              </a:lnSpc>
            </a:pPr>
            <a:r>
              <a:rPr lang="en-US" altLang="zh-CN"/>
              <a:t>	byte temp[]; </a:t>
            </a:r>
          </a:p>
          <a:p>
            <a:pPr eaLnBrk="1" hangingPunct="1">
              <a:lnSpc>
                <a:spcPct val="130000"/>
              </a:lnSpc>
            </a:pPr>
            <a:r>
              <a:rPr lang="en-US" altLang="zh-CN"/>
              <a:t>	if (inStr == null) </a:t>
            </a:r>
          </a:p>
          <a:p>
            <a:pPr eaLnBrk="1" hangingPunct="1">
              <a:lnSpc>
                <a:spcPct val="130000"/>
              </a:lnSpc>
            </a:pPr>
            <a:r>
              <a:rPr lang="en-US" altLang="zh-CN"/>
              <a:t>	{ </a:t>
            </a:r>
          </a:p>
          <a:p>
            <a:pPr eaLnBrk="1" hangingPunct="1">
              <a:lnSpc>
                <a:spcPct val="130000"/>
              </a:lnSpc>
            </a:pPr>
            <a:r>
              <a:rPr lang="en-US" altLang="zh-CN"/>
              <a:t>		return new String(""); </a:t>
            </a:r>
          </a:p>
          <a:p>
            <a:pPr eaLnBrk="1" hangingPunct="1">
              <a:lnSpc>
                <a:spcPct val="130000"/>
              </a:lnSpc>
            </a:pPr>
            <a:r>
              <a:rPr lang="en-US" altLang="zh-CN"/>
              <a:t>	} </a:t>
            </a:r>
          </a:p>
          <a:p>
            <a:pPr eaLnBrk="1" hangingPunct="1">
              <a:lnSpc>
                <a:spcPct val="130000"/>
              </a:lnSpc>
            </a:pPr>
            <a:r>
              <a:rPr lang="en-US" altLang="zh-CN"/>
              <a:t>	try </a:t>
            </a:r>
          </a:p>
          <a:p>
            <a:pPr eaLnBrk="1" hangingPunct="1">
              <a:lnSpc>
                <a:spcPct val="130000"/>
              </a:lnSpc>
            </a:pPr>
            <a:r>
              <a:rPr lang="en-US" altLang="zh-CN"/>
              <a:t>	{ </a:t>
            </a:r>
          </a:p>
          <a:p>
            <a:pPr eaLnBrk="1" hangingPunct="1">
              <a:lnSpc>
                <a:spcPct val="130000"/>
              </a:lnSpc>
            </a:pPr>
            <a:r>
              <a:rPr lang="en-US" altLang="zh-CN"/>
              <a:t>		temp=inStr.getBytes("iso-8859-1"); </a:t>
            </a:r>
          </a:p>
        </p:txBody>
      </p:sp>
    </p:spTree>
  </p:cSld>
  <p:clrMapOvr>
    <a:masterClrMapping/>
  </p:clrMapOvr>
  <p:transition>
    <p:zoom/>
  </p:transition>
</p:sld>
</file>

<file path=ppt/slides/slide5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4338" name="Text Box 2"/>
          <p:cNvSpPr txBox="1">
            <a:spLocks noChangeArrowheads="1"/>
          </p:cNvSpPr>
          <p:nvPr/>
        </p:nvSpPr>
        <p:spPr bwMode="auto">
          <a:xfrm>
            <a:off x="1279525" y="655638"/>
            <a:ext cx="6205538" cy="502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		s = new String(temp); </a:t>
            </a:r>
          </a:p>
          <a:p>
            <a:pPr eaLnBrk="1" hangingPunct="1">
              <a:lnSpc>
                <a:spcPct val="150000"/>
              </a:lnSpc>
            </a:pPr>
            <a:r>
              <a:rPr lang="en-US" altLang="zh-CN"/>
              <a:t>	} </a:t>
            </a:r>
          </a:p>
          <a:p>
            <a:pPr eaLnBrk="1" hangingPunct="1">
              <a:lnSpc>
                <a:spcPct val="150000"/>
              </a:lnSpc>
            </a:pPr>
            <a:r>
              <a:rPr lang="en-US" altLang="zh-CN"/>
              <a:t>	catch(UnsupportedEncodingException e) </a:t>
            </a:r>
          </a:p>
          <a:p>
            <a:pPr eaLnBrk="1" hangingPunct="1">
              <a:lnSpc>
                <a:spcPct val="150000"/>
              </a:lnSpc>
            </a:pPr>
            <a:r>
              <a:rPr lang="en-US" altLang="zh-CN"/>
              <a:t>	{ </a:t>
            </a:r>
          </a:p>
          <a:p>
            <a:pPr eaLnBrk="1" hangingPunct="1">
              <a:lnSpc>
                <a:spcPct val="150000"/>
              </a:lnSpc>
            </a:pPr>
            <a:r>
              <a:rPr lang="en-US" altLang="zh-CN"/>
              <a:t>		System.out.println (e.toString()); </a:t>
            </a:r>
          </a:p>
          <a:p>
            <a:pPr eaLnBrk="1" hangingPunct="1">
              <a:lnSpc>
                <a:spcPct val="150000"/>
              </a:lnSpc>
            </a:pPr>
            <a:r>
              <a:rPr lang="en-US" altLang="zh-CN"/>
              <a:t>	} </a:t>
            </a:r>
          </a:p>
          <a:p>
            <a:pPr eaLnBrk="1" hangingPunct="1">
              <a:lnSpc>
                <a:spcPct val="150000"/>
              </a:lnSpc>
            </a:pPr>
            <a:r>
              <a:rPr lang="en-US" altLang="zh-CN"/>
              <a:t>	return s; </a:t>
            </a:r>
          </a:p>
          <a:p>
            <a:pPr eaLnBrk="1" hangingPunct="1">
              <a:lnSpc>
                <a:spcPct val="150000"/>
              </a:lnSpc>
            </a:pPr>
            <a:r>
              <a:rPr lang="en-US" altLang="zh-CN"/>
              <a:t>       } </a:t>
            </a:r>
          </a:p>
          <a:p>
            <a:pPr eaLnBrk="1" hangingPunct="1">
              <a:lnSpc>
                <a:spcPct val="150000"/>
              </a:lnSpc>
            </a:pPr>
            <a:r>
              <a:rPr lang="en-US" altLang="zh-CN"/>
              <a:t>};</a:t>
            </a:r>
          </a:p>
        </p:txBody>
      </p:sp>
    </p:spTree>
  </p:cSld>
  <p:clrMapOvr>
    <a:masterClrMapping/>
  </p:clrMapOvr>
  <p:transition>
    <p:zoom/>
  </p:transition>
</p:sld>
</file>

<file path=ppt/slides/slide5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23" name="Rectangle 2"/>
          <p:cNvSpPr>
            <a:spLocks noChangeArrowheads="1"/>
          </p:cNvSpPr>
          <p:nvPr/>
        </p:nvSpPr>
        <p:spPr bwMode="auto">
          <a:xfrm>
            <a:off x="2692400" y="5029200"/>
            <a:ext cx="375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8.5  </a:t>
            </a:r>
            <a:r>
              <a:rPr lang="zh-CN" altLang="en-US"/>
              <a:t>文件内容及屏幕输出</a:t>
            </a:r>
          </a:p>
        </p:txBody>
      </p:sp>
      <p:graphicFrame>
        <p:nvGraphicFramePr>
          <p:cNvPr id="107522" name="Object 3"/>
          <p:cNvGraphicFramePr>
            <a:graphicFrameLocks noChangeAspect="1"/>
          </p:cNvGraphicFramePr>
          <p:nvPr/>
        </p:nvGraphicFramePr>
        <p:xfrm>
          <a:off x="738188" y="1143000"/>
          <a:ext cx="7666037" cy="3224213"/>
        </p:xfrm>
        <a:graphic>
          <a:graphicData uri="http://schemas.openxmlformats.org/presentationml/2006/ole">
            <mc:AlternateContent xmlns:mc="http://schemas.openxmlformats.org/markup-compatibility/2006">
              <mc:Choice xmlns:v="urn:schemas-microsoft-com:vml" Requires="v">
                <p:oleObj spid="_x0000_s107524" name="Bitmap Image" r:id="rId3" imgW="5395428" imgH="2270957" progId="Paint.Picture">
                  <p:embed/>
                </p:oleObj>
              </mc:Choice>
              <mc:Fallback>
                <p:oleObj name="Bitmap Image" r:id="rId3" imgW="5395428" imgH="2270957"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188" y="1143000"/>
                        <a:ext cx="7666037" cy="3224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p:transition>
</p:sld>
</file>

<file path=ppt/slides/slide5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547" name="Rectangle 2"/>
          <p:cNvSpPr>
            <a:spLocks noChangeArrowheads="1"/>
          </p:cNvSpPr>
          <p:nvPr/>
        </p:nvSpPr>
        <p:spPr bwMode="auto">
          <a:xfrm>
            <a:off x="2543175" y="4876800"/>
            <a:ext cx="4057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8.6  </a:t>
            </a:r>
            <a:r>
              <a:rPr lang="zh-CN" altLang="en-US"/>
              <a:t>字符处理后的屏幕输出</a:t>
            </a:r>
          </a:p>
        </p:txBody>
      </p:sp>
      <p:graphicFrame>
        <p:nvGraphicFramePr>
          <p:cNvPr id="108546" name="Object 3"/>
          <p:cNvGraphicFramePr>
            <a:graphicFrameLocks noChangeAspect="1"/>
          </p:cNvGraphicFramePr>
          <p:nvPr/>
        </p:nvGraphicFramePr>
        <p:xfrm>
          <a:off x="609600" y="1905000"/>
          <a:ext cx="7924800" cy="1697038"/>
        </p:xfrm>
        <a:graphic>
          <a:graphicData uri="http://schemas.openxmlformats.org/presentationml/2006/ole">
            <mc:AlternateContent xmlns:mc="http://schemas.openxmlformats.org/markup-compatibility/2006">
              <mc:Choice xmlns:v="urn:schemas-microsoft-com:vml" Requires="v">
                <p:oleObj spid="_x0000_s108549" name="Bitmap Image" r:id="rId3" imgW="5395428" imgH="1158095" progId="Paint.Picture">
                  <p:embed/>
                </p:oleObj>
              </mc:Choice>
              <mc:Fallback>
                <p:oleObj name="Bitmap Image" r:id="rId3" imgW="5395428" imgH="1158095"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905000"/>
                        <a:ext cx="7924800" cy="1697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548" name="AutoShape 4">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p:transition>
</p:sld>
</file>

<file path=ppt/slides/slide5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62" name="Rectangle 2"/>
          <p:cNvSpPr>
            <a:spLocks noChangeArrowheads="1"/>
          </p:cNvSpPr>
          <p:nvPr/>
        </p:nvSpPr>
        <p:spPr bwMode="auto">
          <a:xfrm>
            <a:off x="3306763" y="609600"/>
            <a:ext cx="25304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8.4  </a:t>
            </a:r>
            <a:r>
              <a:rPr lang="zh-CN" altLang="en-US" sz="3200" b="1"/>
              <a:t>对  象  流</a:t>
            </a:r>
          </a:p>
        </p:txBody>
      </p:sp>
      <p:sp>
        <p:nvSpPr>
          <p:cNvPr id="655363" name="Text Box 3"/>
          <p:cNvSpPr txBox="1">
            <a:spLocks noChangeArrowheads="1"/>
          </p:cNvSpPr>
          <p:nvPr/>
        </p:nvSpPr>
        <p:spPr bwMode="auto">
          <a:xfrm>
            <a:off x="304800" y="1295400"/>
            <a:ext cx="8610600" cy="480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b="1"/>
              <a:t>8.4.1  ObjectInputStream</a:t>
            </a:r>
            <a:r>
              <a:rPr lang="zh-CN" altLang="en-US" b="1"/>
              <a:t>类</a:t>
            </a:r>
          </a:p>
          <a:p>
            <a:pPr eaLnBrk="1" hangingPunct="1">
              <a:lnSpc>
                <a:spcPct val="130000"/>
              </a:lnSpc>
              <a:spcBef>
                <a:spcPct val="50000"/>
              </a:spcBef>
            </a:pPr>
            <a:r>
              <a:rPr lang="zh-CN" altLang="en-US"/>
              <a:t>       </a:t>
            </a:r>
            <a:r>
              <a:rPr lang="en-US" altLang="zh-CN"/>
              <a:t>ObjectInputStream(</a:t>
            </a:r>
            <a:r>
              <a:rPr lang="zh-CN" altLang="en-US"/>
              <a:t>对象输入流</a:t>
            </a:r>
            <a:r>
              <a:rPr lang="en-US" altLang="zh-CN"/>
              <a:t>)</a:t>
            </a:r>
            <a:r>
              <a:rPr lang="zh-CN" altLang="en-US"/>
              <a:t>可读取使用对象输出流写入的原始数据和类型，与文件输入输出流一起可以实现对象的持久性存储。它的构造函数和一个读对象的方法如下：</a:t>
            </a:r>
          </a:p>
          <a:p>
            <a:pPr eaLnBrk="1" hangingPunct="1">
              <a:lnSpc>
                <a:spcPct val="130000"/>
              </a:lnSpc>
              <a:spcBef>
                <a:spcPct val="50000"/>
              </a:spcBef>
            </a:pPr>
            <a:r>
              <a:rPr lang="zh-CN" altLang="en-US"/>
              <a:t>        </a:t>
            </a:r>
            <a:r>
              <a:rPr lang="en-US" altLang="zh-CN"/>
              <a:t>public ObjectInputStream(InputStream in) throws IOException</a:t>
            </a:r>
          </a:p>
          <a:p>
            <a:pPr eaLnBrk="1" hangingPunct="1">
              <a:lnSpc>
                <a:spcPct val="130000"/>
              </a:lnSpc>
              <a:spcBef>
                <a:spcPct val="50000"/>
              </a:spcBef>
            </a:pPr>
            <a:r>
              <a:rPr lang="en-US" altLang="zh-CN"/>
              <a:t>       </a:t>
            </a:r>
            <a:r>
              <a:rPr lang="zh-CN" altLang="en-US"/>
              <a:t>从特定的输入流中读取并创建一个对象输入流。</a:t>
            </a:r>
          </a:p>
          <a:p>
            <a:pPr eaLnBrk="1" hangingPunct="1">
              <a:lnSpc>
                <a:spcPct val="130000"/>
              </a:lnSpc>
              <a:spcBef>
                <a:spcPct val="50000"/>
              </a:spcBef>
            </a:pPr>
            <a:r>
              <a:rPr lang="zh-CN" altLang="en-US"/>
              <a:t>        </a:t>
            </a:r>
            <a:r>
              <a:rPr lang="en-US" altLang="zh-CN"/>
              <a:t>Public Object readObject() </a:t>
            </a:r>
          </a:p>
          <a:p>
            <a:pPr eaLnBrk="1" hangingPunct="1">
              <a:lnSpc>
                <a:spcPct val="130000"/>
              </a:lnSpc>
              <a:spcBef>
                <a:spcPct val="50000"/>
              </a:spcBef>
            </a:pPr>
            <a:r>
              <a:rPr lang="en-US" altLang="zh-CN"/>
              <a:t>       </a:t>
            </a:r>
            <a:r>
              <a:rPr lang="zh-CN" altLang="en-US"/>
              <a:t>从对象输入流中读取对象。</a:t>
            </a:r>
          </a:p>
        </p:txBody>
      </p:sp>
    </p:spTree>
  </p:cSld>
  <p:clrMapOvr>
    <a:masterClrMapping/>
  </p:clrMapOvr>
  <p:transition>
    <p:zoom/>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4258" name="Text Box 2"/>
          <p:cNvSpPr txBox="1">
            <a:spLocks noChangeArrowheads="1"/>
          </p:cNvSpPr>
          <p:nvPr/>
        </p:nvSpPr>
        <p:spPr bwMode="auto">
          <a:xfrm>
            <a:off x="1219200" y="679450"/>
            <a:ext cx="6721475"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lnSpc>
                <a:spcPct val="150000"/>
              </a:lnSpc>
              <a:spcBef>
                <a:spcPct val="50000"/>
              </a:spcBef>
            </a:pPr>
            <a:r>
              <a:rPr lang="en-US" altLang="zh-CN"/>
              <a:t>	static double pi = 3.141592654</a:t>
            </a:r>
            <a:r>
              <a:rPr lang="zh-CN" altLang="en-US"/>
              <a:t>；</a:t>
            </a:r>
            <a:r>
              <a:rPr lang="en-US" altLang="zh-CN"/>
              <a:t>//</a:t>
            </a:r>
            <a:r>
              <a:rPr lang="zh-CN" altLang="en-US"/>
              <a:t>数学常量	</a:t>
            </a:r>
            <a:r>
              <a:rPr lang="en-US" altLang="zh-CN"/>
              <a:t>static short s1;</a:t>
            </a:r>
          </a:p>
          <a:p>
            <a:pPr eaLnBrk="1" hangingPunct="1">
              <a:lnSpc>
                <a:spcPct val="150000"/>
              </a:lnSpc>
            </a:pPr>
            <a:r>
              <a:rPr lang="en-US" altLang="zh-CN"/>
              <a:t>	static int i1;</a:t>
            </a:r>
          </a:p>
          <a:p>
            <a:pPr eaLnBrk="1" hangingPunct="1">
              <a:lnSpc>
                <a:spcPct val="150000"/>
              </a:lnSpc>
            </a:pPr>
            <a:r>
              <a:rPr lang="en-US" altLang="zh-CN"/>
              <a:t>	static long l1;</a:t>
            </a:r>
          </a:p>
          <a:p>
            <a:pPr eaLnBrk="1" hangingPunct="1">
              <a:lnSpc>
                <a:spcPct val="150000"/>
              </a:lnSpc>
            </a:pPr>
            <a:r>
              <a:rPr lang="en-US" altLang="zh-CN"/>
              <a:t>	static char ch1;</a:t>
            </a:r>
          </a:p>
          <a:p>
            <a:pPr eaLnBrk="1" hangingPunct="1">
              <a:lnSpc>
                <a:spcPct val="150000"/>
              </a:lnSpc>
            </a:pPr>
            <a:r>
              <a:rPr lang="en-US" altLang="zh-CN"/>
              <a:t>	static float f1;</a:t>
            </a:r>
          </a:p>
          <a:p>
            <a:pPr eaLnBrk="1" hangingPunct="1">
              <a:lnSpc>
                <a:spcPct val="150000"/>
              </a:lnSpc>
            </a:pPr>
            <a:r>
              <a:rPr lang="en-US" altLang="zh-CN"/>
              <a:t>	static double d1;</a:t>
            </a:r>
          </a:p>
          <a:p>
            <a:pPr eaLnBrk="1" hangingPunct="1">
              <a:lnSpc>
                <a:spcPct val="150000"/>
              </a:lnSpc>
            </a:pPr>
            <a:r>
              <a:rPr lang="en-US" altLang="zh-CN"/>
              <a:t>	static boolean b1;</a:t>
            </a:r>
          </a:p>
          <a:p>
            <a:pPr eaLnBrk="1" hangingPunct="1">
              <a:lnSpc>
                <a:spcPct val="150000"/>
              </a:lnSpc>
            </a:pPr>
            <a:r>
              <a:rPr lang="en-US" altLang="zh-CN"/>
              <a:t>	public static void main(String args[])</a:t>
            </a:r>
          </a:p>
          <a:p>
            <a:pPr eaLnBrk="1" hangingPunct="1">
              <a:lnSpc>
                <a:spcPct val="150000"/>
              </a:lnSpc>
            </a:pPr>
            <a:r>
              <a:rPr lang="en-US" altLang="zh-CN"/>
              <a:t>	{</a:t>
            </a:r>
          </a:p>
        </p:txBody>
      </p:sp>
    </p:spTree>
  </p:cSld>
  <p:clrMapOvr>
    <a:masterClrMapping/>
  </p:clrMapOvr>
  <p:transition>
    <p:zoom dir="in"/>
  </p:transition>
</p:sld>
</file>

<file path=ppt/slides/slide5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6386" name="Text Box 2"/>
          <p:cNvSpPr txBox="1">
            <a:spLocks noChangeArrowheads="1"/>
          </p:cNvSpPr>
          <p:nvPr/>
        </p:nvSpPr>
        <p:spPr bwMode="auto">
          <a:xfrm>
            <a:off x="304800" y="609600"/>
            <a:ext cx="8610600" cy="544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spcBef>
                <a:spcPct val="50000"/>
              </a:spcBef>
            </a:pPr>
            <a:r>
              <a:rPr lang="en-US" altLang="zh-CN" b="1"/>
              <a:t>8.4.2  ObjectOutputStream</a:t>
            </a:r>
            <a:r>
              <a:rPr lang="zh-CN" altLang="en-US" b="1"/>
              <a:t>类</a:t>
            </a:r>
          </a:p>
          <a:p>
            <a:pPr eaLnBrk="1" hangingPunct="1">
              <a:lnSpc>
                <a:spcPct val="135000"/>
              </a:lnSpc>
              <a:spcBef>
                <a:spcPct val="50000"/>
              </a:spcBef>
            </a:pPr>
            <a:r>
              <a:rPr lang="zh-CN" altLang="en-US"/>
              <a:t>        </a:t>
            </a:r>
            <a:r>
              <a:rPr lang="en-US" altLang="zh-CN"/>
              <a:t>ObjectOutputStream(</a:t>
            </a:r>
            <a:r>
              <a:rPr lang="zh-CN" altLang="en-US"/>
              <a:t>对象输出流</a:t>
            </a:r>
            <a:r>
              <a:rPr lang="en-US" altLang="zh-CN"/>
              <a:t>)</a:t>
            </a:r>
            <a:r>
              <a:rPr lang="zh-CN" altLang="en-US"/>
              <a:t>可将</a:t>
            </a:r>
            <a:r>
              <a:rPr lang="en-US" altLang="zh-CN"/>
              <a:t>Java</a:t>
            </a:r>
            <a:r>
              <a:rPr lang="zh-CN" altLang="en-US"/>
              <a:t>的原始数据类型和图形写入输出流，对象可以使用对象输入流读取，使用文件可以实现对象的持久存储。它的构造函数和一个写对象方法如下：</a:t>
            </a:r>
          </a:p>
          <a:p>
            <a:pPr eaLnBrk="1" hangingPunct="1">
              <a:lnSpc>
                <a:spcPct val="135000"/>
              </a:lnSpc>
              <a:spcBef>
                <a:spcPct val="50000"/>
              </a:spcBef>
            </a:pPr>
            <a:r>
              <a:rPr lang="zh-CN" altLang="en-US"/>
              <a:t>         </a:t>
            </a:r>
            <a:r>
              <a:rPr lang="en-US" altLang="zh-CN"/>
              <a:t>public ObjectOutputStream(OutputStream out) throws IOException</a:t>
            </a:r>
          </a:p>
          <a:p>
            <a:pPr eaLnBrk="1" hangingPunct="1">
              <a:lnSpc>
                <a:spcPct val="135000"/>
              </a:lnSpc>
              <a:spcBef>
                <a:spcPct val="50000"/>
              </a:spcBef>
            </a:pPr>
            <a:r>
              <a:rPr lang="en-US" altLang="zh-CN"/>
              <a:t>         </a:t>
            </a:r>
            <a:r>
              <a:rPr lang="zh-CN" altLang="en-US"/>
              <a:t>创建一个对象输出流，可以写入特定的输出流。</a:t>
            </a:r>
          </a:p>
          <a:p>
            <a:pPr eaLnBrk="1" hangingPunct="1">
              <a:lnSpc>
                <a:spcPct val="135000"/>
              </a:lnSpc>
              <a:spcBef>
                <a:spcPct val="50000"/>
              </a:spcBef>
            </a:pPr>
            <a:r>
              <a:rPr lang="zh-CN" altLang="en-US"/>
              <a:t>         </a:t>
            </a:r>
            <a:r>
              <a:rPr lang="en-US" altLang="zh-CN"/>
              <a:t>void writeObject(Object obj) </a:t>
            </a:r>
          </a:p>
          <a:p>
            <a:pPr eaLnBrk="1" hangingPunct="1">
              <a:lnSpc>
                <a:spcPct val="135000"/>
              </a:lnSpc>
              <a:spcBef>
                <a:spcPct val="50000"/>
              </a:spcBef>
            </a:pPr>
            <a:r>
              <a:rPr lang="en-US" altLang="zh-CN"/>
              <a:t>         </a:t>
            </a:r>
            <a:r>
              <a:rPr lang="zh-CN" altLang="en-US"/>
              <a:t>将对象</a:t>
            </a:r>
            <a:r>
              <a:rPr lang="en-US" altLang="zh-CN"/>
              <a:t>obj</a:t>
            </a:r>
            <a:r>
              <a:rPr lang="zh-CN" altLang="en-US"/>
              <a:t>写入对象输出流。</a:t>
            </a:r>
          </a:p>
        </p:txBody>
      </p:sp>
    </p:spTree>
  </p:cSld>
  <p:clrMapOvr>
    <a:masterClrMapping/>
  </p:clrMapOvr>
  <p:transition>
    <p:zoom/>
  </p:transition>
</p:sld>
</file>

<file path=ppt/slides/slide5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7410" name="Text Box 2"/>
          <p:cNvSpPr txBox="1">
            <a:spLocks noChangeArrowheads="1"/>
          </p:cNvSpPr>
          <p:nvPr/>
        </p:nvSpPr>
        <p:spPr bwMode="auto">
          <a:xfrm>
            <a:off x="304800" y="593725"/>
            <a:ext cx="8610600"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zh-CN" altLang="en-US"/>
              <a:t>例</a:t>
            </a:r>
            <a:r>
              <a:rPr lang="en-US" altLang="zh-CN"/>
              <a:t>8.6】</a:t>
            </a:r>
            <a:r>
              <a:rPr lang="zh-CN" altLang="en-US"/>
              <a:t>将日期对象和向量对象写入文件，然后从文件中读出并输出到屏幕上，输出结果如图</a:t>
            </a:r>
            <a:r>
              <a:rPr lang="en-US" altLang="zh-CN"/>
              <a:t>8.7</a:t>
            </a:r>
            <a:r>
              <a:rPr lang="zh-CN" altLang="en-US"/>
              <a:t>所示。要求向量对象含有三个值“语文”、“数学”和“物理”。源程序代码如下：</a:t>
            </a:r>
          </a:p>
          <a:p>
            <a:pPr lvl="1" eaLnBrk="1" hangingPunct="1">
              <a:spcBef>
                <a:spcPct val="50000"/>
              </a:spcBef>
            </a:pPr>
            <a:r>
              <a:rPr lang="en-US" altLang="zh-CN"/>
              <a:t>//</a:t>
            </a:r>
            <a:r>
              <a:rPr lang="zh-CN" altLang="en-US"/>
              <a:t>程序文件名为</a:t>
            </a:r>
            <a:r>
              <a:rPr lang="en-US" altLang="zh-CN"/>
              <a:t>UseStream.java</a:t>
            </a:r>
          </a:p>
          <a:p>
            <a:pPr lvl="1" eaLnBrk="1" hangingPunct="1">
              <a:spcBef>
                <a:spcPct val="50000"/>
              </a:spcBef>
            </a:pPr>
            <a:r>
              <a:rPr lang="en-US" altLang="zh-CN"/>
              <a:t>import java.io.*;</a:t>
            </a:r>
          </a:p>
          <a:p>
            <a:pPr lvl="1" eaLnBrk="1" hangingPunct="1">
              <a:spcBef>
                <a:spcPct val="50000"/>
              </a:spcBef>
            </a:pPr>
            <a:r>
              <a:rPr lang="en-US" altLang="zh-CN"/>
              <a:t>import java.util.*;</a:t>
            </a:r>
          </a:p>
          <a:p>
            <a:pPr lvl="1" eaLnBrk="1" hangingPunct="1">
              <a:spcBef>
                <a:spcPct val="50000"/>
              </a:spcBef>
            </a:pPr>
            <a:r>
              <a:rPr lang="en-US" altLang="zh-CN"/>
              <a:t>public class UseStream extends Object</a:t>
            </a:r>
          </a:p>
          <a:p>
            <a:pPr lvl="1" eaLnBrk="1" hangingPunct="1">
              <a:spcBef>
                <a:spcPct val="50000"/>
              </a:spcBef>
            </a:pPr>
            <a:r>
              <a:rPr lang="en-US" altLang="zh-CN"/>
              <a:t>{</a:t>
            </a:r>
          </a:p>
          <a:p>
            <a:pPr lvl="1" eaLnBrk="1" hangingPunct="1">
              <a:spcBef>
                <a:spcPct val="50000"/>
              </a:spcBef>
            </a:pPr>
            <a:r>
              <a:rPr lang="en-US" altLang="zh-CN"/>
              <a:t>	public static void main(String[] args)</a:t>
            </a:r>
          </a:p>
          <a:p>
            <a:pPr lvl="1" eaLnBrk="1" hangingPunct="1">
              <a:spcBef>
                <a:spcPct val="50000"/>
              </a:spcBef>
            </a:pPr>
            <a:r>
              <a:rPr lang="en-US" altLang="zh-CN"/>
              <a:t>	{</a:t>
            </a:r>
          </a:p>
        </p:txBody>
      </p:sp>
    </p:spTree>
  </p:cSld>
  <p:clrMapOvr>
    <a:masterClrMapping/>
  </p:clrMapOvr>
  <p:transition>
    <p:zoom/>
  </p:transition>
</p:sld>
</file>

<file path=ppt/slides/slide5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8434" name="Text Box 2"/>
          <p:cNvSpPr txBox="1">
            <a:spLocks noChangeArrowheads="1"/>
          </p:cNvSpPr>
          <p:nvPr/>
        </p:nvSpPr>
        <p:spPr bwMode="auto">
          <a:xfrm>
            <a:off x="609600" y="496888"/>
            <a:ext cx="8307388" cy="552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pPr>
            <a:r>
              <a:rPr lang="en-US" altLang="zh-CN"/>
              <a:t> 	//</a:t>
            </a:r>
            <a:r>
              <a:rPr lang="zh-CN" altLang="en-US"/>
              <a:t>构建</a:t>
            </a:r>
            <a:r>
              <a:rPr lang="en-US" altLang="zh-CN"/>
              <a:t>Vector</a:t>
            </a:r>
            <a:r>
              <a:rPr lang="zh-CN" altLang="en-US"/>
              <a:t>对象</a:t>
            </a:r>
          </a:p>
          <a:p>
            <a:pPr eaLnBrk="1" hangingPunct="1">
              <a:lnSpc>
                <a:spcPct val="135000"/>
              </a:lnSpc>
            </a:pPr>
            <a:r>
              <a:rPr lang="zh-CN" altLang="en-US"/>
              <a:t>	</a:t>
            </a:r>
            <a:r>
              <a:rPr lang="en-US" altLang="zh-CN"/>
              <a:t>Vector v = new Vector();</a:t>
            </a:r>
          </a:p>
          <a:p>
            <a:pPr eaLnBrk="1" hangingPunct="1">
              <a:lnSpc>
                <a:spcPct val="135000"/>
              </a:lnSpc>
            </a:pPr>
            <a:r>
              <a:rPr lang="en-US" altLang="zh-CN"/>
              <a:t>	v.add("</a:t>
            </a:r>
            <a:r>
              <a:rPr lang="zh-CN" altLang="en-US"/>
              <a:t>语文</a:t>
            </a:r>
            <a:r>
              <a:rPr lang="en-US" altLang="zh-CN"/>
              <a:t>");</a:t>
            </a:r>
          </a:p>
          <a:p>
            <a:pPr eaLnBrk="1" hangingPunct="1">
              <a:lnSpc>
                <a:spcPct val="135000"/>
              </a:lnSpc>
            </a:pPr>
            <a:r>
              <a:rPr lang="en-US" altLang="zh-CN"/>
              <a:t>	v.add("</a:t>
            </a:r>
            <a:r>
              <a:rPr lang="zh-CN" altLang="en-US"/>
              <a:t>数学</a:t>
            </a:r>
            <a:r>
              <a:rPr lang="en-US" altLang="zh-CN"/>
              <a:t>");</a:t>
            </a:r>
          </a:p>
          <a:p>
            <a:pPr eaLnBrk="1" hangingPunct="1">
              <a:lnSpc>
                <a:spcPct val="135000"/>
              </a:lnSpc>
            </a:pPr>
            <a:r>
              <a:rPr lang="en-US" altLang="zh-CN"/>
              <a:t>	v.add("</a:t>
            </a:r>
            <a:r>
              <a:rPr lang="zh-CN" altLang="en-US"/>
              <a:t>物理</a:t>
            </a:r>
            <a:r>
              <a:rPr lang="en-US" altLang="zh-CN"/>
              <a:t>");</a:t>
            </a:r>
          </a:p>
          <a:p>
            <a:pPr eaLnBrk="1" hangingPunct="1">
              <a:lnSpc>
                <a:spcPct val="135000"/>
              </a:lnSpc>
            </a:pPr>
            <a:r>
              <a:rPr lang="en-US" altLang="zh-CN"/>
              <a:t>	try</a:t>
            </a:r>
          </a:p>
          <a:p>
            <a:pPr eaLnBrk="1" hangingPunct="1">
              <a:lnSpc>
                <a:spcPct val="135000"/>
              </a:lnSpc>
            </a:pPr>
            <a:r>
              <a:rPr lang="en-US" altLang="zh-CN"/>
              <a:t>	{</a:t>
            </a:r>
          </a:p>
          <a:p>
            <a:pPr eaLnBrk="1" hangingPunct="1">
              <a:lnSpc>
                <a:spcPct val="135000"/>
              </a:lnSpc>
            </a:pPr>
            <a:r>
              <a:rPr lang="en-US" altLang="zh-CN"/>
              <a:t>             	 //</a:t>
            </a:r>
            <a:r>
              <a:rPr lang="zh-CN" altLang="en-US"/>
              <a:t>文件处理对象</a:t>
            </a:r>
          </a:p>
          <a:p>
            <a:pPr eaLnBrk="1" hangingPunct="1">
              <a:lnSpc>
                <a:spcPct val="135000"/>
              </a:lnSpc>
            </a:pPr>
            <a:r>
              <a:rPr lang="zh-CN" altLang="en-US"/>
              <a:t>		</a:t>
            </a:r>
            <a:r>
              <a:rPr lang="en-US" altLang="zh-CN"/>
              <a:t>File f = new File("temp.txt");</a:t>
            </a:r>
          </a:p>
          <a:p>
            <a:pPr eaLnBrk="1" hangingPunct="1">
              <a:lnSpc>
                <a:spcPct val="135000"/>
              </a:lnSpc>
            </a:pPr>
            <a:r>
              <a:rPr lang="en-US" altLang="zh-CN"/>
              <a:t>		FileOutputStream fOut = new FileOutputStream(f);</a:t>
            </a:r>
          </a:p>
          <a:p>
            <a:pPr eaLnBrk="1" hangingPunct="1">
              <a:lnSpc>
                <a:spcPct val="135000"/>
              </a:lnSpc>
            </a:pPr>
            <a:r>
              <a:rPr lang="en-US" altLang="zh-CN"/>
              <a:t>		ObjectOutputStream objOut = new </a:t>
            </a:r>
          </a:p>
        </p:txBody>
      </p:sp>
    </p:spTree>
  </p:cSld>
  <p:clrMapOvr>
    <a:masterClrMapping/>
  </p:clrMapOvr>
  <p:transition>
    <p:zoom/>
  </p:transition>
</p:sld>
</file>

<file path=ppt/slides/slide5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9458" name="Text Box 2"/>
          <p:cNvSpPr txBox="1">
            <a:spLocks noChangeArrowheads="1"/>
          </p:cNvSpPr>
          <p:nvPr/>
        </p:nvSpPr>
        <p:spPr bwMode="auto">
          <a:xfrm>
            <a:off x="1217613" y="457200"/>
            <a:ext cx="5106987"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a:t>	ObjectOutputStream(fOut);</a:t>
            </a:r>
          </a:p>
          <a:p>
            <a:pPr eaLnBrk="1" hangingPunct="1">
              <a:lnSpc>
                <a:spcPct val="120000"/>
              </a:lnSpc>
            </a:pPr>
            <a:r>
              <a:rPr lang="en-US" altLang="zh-CN"/>
              <a:t>              //</a:t>
            </a:r>
            <a:r>
              <a:rPr lang="zh-CN" altLang="en-US"/>
              <a:t>写入日期对象</a:t>
            </a:r>
          </a:p>
          <a:p>
            <a:pPr eaLnBrk="1" hangingPunct="1">
              <a:lnSpc>
                <a:spcPct val="120000"/>
              </a:lnSpc>
            </a:pPr>
            <a:r>
              <a:rPr lang="zh-CN" altLang="en-US"/>
              <a:t>	</a:t>
            </a:r>
            <a:r>
              <a:rPr lang="en-US" altLang="zh-CN"/>
              <a:t>objOut.writeObject(new Date());</a:t>
            </a:r>
          </a:p>
          <a:p>
            <a:pPr eaLnBrk="1" hangingPunct="1">
              <a:lnSpc>
                <a:spcPct val="120000"/>
              </a:lnSpc>
            </a:pPr>
            <a:r>
              <a:rPr lang="en-US" altLang="zh-CN"/>
              <a:t>              //</a:t>
            </a:r>
            <a:r>
              <a:rPr lang="zh-CN" altLang="en-US"/>
              <a:t>写入</a:t>
            </a:r>
            <a:r>
              <a:rPr lang="en-US" altLang="zh-CN"/>
              <a:t>Vector</a:t>
            </a:r>
            <a:r>
              <a:rPr lang="zh-CN" altLang="en-US"/>
              <a:t>对象</a:t>
            </a:r>
          </a:p>
          <a:p>
            <a:pPr eaLnBrk="1" hangingPunct="1">
              <a:lnSpc>
                <a:spcPct val="120000"/>
              </a:lnSpc>
            </a:pPr>
            <a:r>
              <a:rPr lang="zh-CN" altLang="en-US"/>
              <a:t>	</a:t>
            </a:r>
            <a:r>
              <a:rPr lang="en-US" altLang="zh-CN"/>
              <a:t>objOut.writeObject(v);</a:t>
            </a:r>
          </a:p>
          <a:p>
            <a:pPr eaLnBrk="1" hangingPunct="1">
              <a:lnSpc>
                <a:spcPct val="120000"/>
              </a:lnSpc>
            </a:pPr>
            <a:r>
              <a:rPr lang="en-US" altLang="zh-CN"/>
              <a:t>	objOut.close();</a:t>
            </a:r>
          </a:p>
          <a:p>
            <a:pPr eaLnBrk="1" hangingPunct="1">
              <a:lnSpc>
                <a:spcPct val="120000"/>
              </a:lnSpc>
            </a:pPr>
            <a:r>
              <a:rPr lang="en-US" altLang="zh-CN"/>
              <a:t>              //</a:t>
            </a:r>
            <a:r>
              <a:rPr lang="zh-CN" altLang="en-US"/>
              <a:t>构建</a:t>
            </a:r>
            <a:r>
              <a:rPr lang="en-US" altLang="zh-CN"/>
              <a:t>readObj</a:t>
            </a:r>
            <a:r>
              <a:rPr lang="zh-CN" altLang="en-US"/>
              <a:t>的实例</a:t>
            </a:r>
          </a:p>
          <a:p>
            <a:pPr eaLnBrk="1" hangingPunct="1">
              <a:lnSpc>
                <a:spcPct val="120000"/>
              </a:lnSpc>
            </a:pPr>
            <a:r>
              <a:rPr lang="zh-CN" altLang="en-US"/>
              <a:t>	</a:t>
            </a:r>
            <a:r>
              <a:rPr lang="en-US" altLang="zh-CN"/>
              <a:t>readObj rObj = new readObj();</a:t>
            </a:r>
          </a:p>
          <a:p>
            <a:pPr eaLnBrk="1" hangingPunct="1">
              <a:lnSpc>
                <a:spcPct val="120000"/>
              </a:lnSpc>
            </a:pPr>
            <a:r>
              <a:rPr lang="en-US" altLang="zh-CN"/>
              <a:t>              //</a:t>
            </a:r>
            <a:r>
              <a:rPr lang="zh-CN" altLang="en-US"/>
              <a:t>调用方法输出</a:t>
            </a:r>
          </a:p>
          <a:p>
            <a:pPr eaLnBrk="1" hangingPunct="1">
              <a:lnSpc>
                <a:spcPct val="120000"/>
              </a:lnSpc>
            </a:pPr>
            <a:r>
              <a:rPr lang="zh-CN" altLang="en-US"/>
              <a:t>	</a:t>
            </a:r>
            <a:r>
              <a:rPr lang="en-US" altLang="zh-CN"/>
              <a:t>rObj.readO();</a:t>
            </a:r>
          </a:p>
          <a:p>
            <a:pPr eaLnBrk="1" hangingPunct="1">
              <a:lnSpc>
                <a:spcPct val="120000"/>
              </a:lnSpc>
            </a:pPr>
            <a:r>
              <a:rPr lang="en-US" altLang="zh-CN"/>
              <a:t>       }</a:t>
            </a:r>
          </a:p>
          <a:p>
            <a:pPr eaLnBrk="1" hangingPunct="1">
              <a:lnSpc>
                <a:spcPct val="120000"/>
              </a:lnSpc>
            </a:pPr>
            <a:r>
              <a:rPr lang="en-US" altLang="zh-CN"/>
              <a:t>       catch(IOException e)</a:t>
            </a:r>
          </a:p>
          <a:p>
            <a:pPr eaLnBrk="1" hangingPunct="1">
              <a:lnSpc>
                <a:spcPct val="120000"/>
              </a:lnSpc>
            </a:pPr>
            <a:r>
              <a:rPr lang="en-US" altLang="zh-CN"/>
              <a:t>       {</a:t>
            </a:r>
          </a:p>
        </p:txBody>
      </p:sp>
    </p:spTree>
  </p:cSld>
  <p:clrMapOvr>
    <a:masterClrMapping/>
  </p:clrMapOvr>
  <p:transition>
    <p:zoom/>
  </p:transition>
</p:sld>
</file>

<file path=ppt/slides/slide5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0482" name="Text Box 2"/>
          <p:cNvSpPr txBox="1">
            <a:spLocks noChangeArrowheads="1"/>
          </p:cNvSpPr>
          <p:nvPr/>
        </p:nvSpPr>
        <p:spPr bwMode="auto">
          <a:xfrm>
            <a:off x="822325" y="606425"/>
            <a:ext cx="6402388" cy="556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pPr>
            <a:r>
              <a:rPr lang="en-US" altLang="zh-CN"/>
              <a:t>		System.out.println(e.getMessage());</a:t>
            </a:r>
          </a:p>
          <a:p>
            <a:pPr eaLnBrk="1" hangingPunct="1">
              <a:lnSpc>
                <a:spcPct val="115000"/>
              </a:lnSpc>
            </a:pPr>
            <a:r>
              <a:rPr lang="en-US" altLang="zh-CN"/>
              <a:t>	}</a:t>
            </a:r>
          </a:p>
          <a:p>
            <a:pPr eaLnBrk="1" hangingPunct="1">
              <a:lnSpc>
                <a:spcPct val="115000"/>
              </a:lnSpc>
            </a:pPr>
            <a:r>
              <a:rPr lang="en-US" altLang="zh-CN"/>
              <a:t>       }</a:t>
            </a:r>
          </a:p>
          <a:p>
            <a:pPr eaLnBrk="1" hangingPunct="1">
              <a:lnSpc>
                <a:spcPct val="115000"/>
              </a:lnSpc>
            </a:pPr>
            <a:r>
              <a:rPr lang="en-US" altLang="zh-CN"/>
              <a:t>};</a:t>
            </a:r>
          </a:p>
          <a:p>
            <a:pPr eaLnBrk="1" hangingPunct="1">
              <a:lnSpc>
                <a:spcPct val="115000"/>
              </a:lnSpc>
            </a:pPr>
            <a:r>
              <a:rPr lang="en-US" altLang="zh-CN"/>
              <a:t>//</a:t>
            </a:r>
            <a:r>
              <a:rPr lang="zh-CN" altLang="en-US"/>
              <a:t>自定义类，实现读取对象并输出</a:t>
            </a:r>
          </a:p>
          <a:p>
            <a:pPr eaLnBrk="1" hangingPunct="1">
              <a:lnSpc>
                <a:spcPct val="115000"/>
              </a:lnSpc>
            </a:pPr>
            <a:r>
              <a:rPr lang="en-US" altLang="zh-CN"/>
              <a:t>class readObj extends Object</a:t>
            </a:r>
          </a:p>
          <a:p>
            <a:pPr eaLnBrk="1" hangingPunct="1">
              <a:lnSpc>
                <a:spcPct val="115000"/>
              </a:lnSpc>
            </a:pPr>
            <a:r>
              <a:rPr lang="en-US" altLang="zh-CN"/>
              <a:t>{</a:t>
            </a:r>
          </a:p>
          <a:p>
            <a:pPr eaLnBrk="1" hangingPunct="1">
              <a:lnSpc>
                <a:spcPct val="115000"/>
              </a:lnSpc>
            </a:pPr>
            <a:r>
              <a:rPr lang="en-US" altLang="zh-CN"/>
              <a:t>       public void readO()</a:t>
            </a:r>
          </a:p>
          <a:p>
            <a:pPr eaLnBrk="1" hangingPunct="1">
              <a:lnSpc>
                <a:spcPct val="115000"/>
              </a:lnSpc>
            </a:pPr>
            <a:r>
              <a:rPr lang="en-US" altLang="zh-CN"/>
              <a:t>       {</a:t>
            </a:r>
          </a:p>
          <a:p>
            <a:pPr eaLnBrk="1" hangingPunct="1">
              <a:lnSpc>
                <a:spcPct val="115000"/>
              </a:lnSpc>
            </a:pPr>
            <a:r>
              <a:rPr lang="en-US" altLang="zh-CN"/>
              <a:t>	try</a:t>
            </a:r>
          </a:p>
          <a:p>
            <a:pPr eaLnBrk="1" hangingPunct="1">
              <a:lnSpc>
                <a:spcPct val="115000"/>
              </a:lnSpc>
            </a:pPr>
            <a:r>
              <a:rPr lang="en-US" altLang="zh-CN"/>
              <a:t>	{</a:t>
            </a:r>
          </a:p>
          <a:p>
            <a:pPr eaLnBrk="1" hangingPunct="1">
              <a:lnSpc>
                <a:spcPct val="115000"/>
              </a:lnSpc>
            </a:pPr>
            <a:r>
              <a:rPr lang="en-US" altLang="zh-CN"/>
              <a:t>             	 //</a:t>
            </a:r>
            <a:r>
              <a:rPr lang="zh-CN" altLang="en-US"/>
              <a:t>文件处理对象</a:t>
            </a:r>
          </a:p>
          <a:p>
            <a:pPr eaLnBrk="1" hangingPunct="1">
              <a:lnSpc>
                <a:spcPct val="115000"/>
              </a:lnSpc>
            </a:pPr>
            <a:r>
              <a:rPr lang="zh-CN" altLang="en-US"/>
              <a:t>		</a:t>
            </a:r>
            <a:r>
              <a:rPr lang="en-US" altLang="zh-CN"/>
              <a:t>File f = new File("temp.txt");</a:t>
            </a:r>
          </a:p>
        </p:txBody>
      </p:sp>
    </p:spTree>
  </p:cSld>
  <p:clrMapOvr>
    <a:masterClrMapping/>
  </p:clrMapOvr>
  <p:transition>
    <p:zoom/>
  </p:transition>
</p:sld>
</file>

<file path=ppt/slides/slide5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1506" name="Text Box 2"/>
          <p:cNvSpPr txBox="1">
            <a:spLocks noChangeArrowheads="1"/>
          </p:cNvSpPr>
          <p:nvPr/>
        </p:nvSpPr>
        <p:spPr bwMode="auto">
          <a:xfrm>
            <a:off x="898525" y="527050"/>
            <a:ext cx="8001000"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	FileInputStream fIn = new FileInputStream(f);</a:t>
            </a:r>
          </a:p>
          <a:p>
            <a:pPr eaLnBrk="1" hangingPunct="1">
              <a:lnSpc>
                <a:spcPct val="150000"/>
              </a:lnSpc>
            </a:pPr>
            <a:r>
              <a:rPr lang="en-US" altLang="zh-CN"/>
              <a:t>	ObjectInputStream objIn = new ObjectInputStream(fIn);</a:t>
            </a:r>
          </a:p>
          <a:p>
            <a:pPr eaLnBrk="1" hangingPunct="1">
              <a:lnSpc>
                <a:spcPct val="150000"/>
              </a:lnSpc>
            </a:pPr>
            <a:r>
              <a:rPr lang="en-US" altLang="zh-CN"/>
              <a:t>             //</a:t>
            </a:r>
            <a:r>
              <a:rPr lang="zh-CN" altLang="en-US"/>
              <a:t>读取对象输出</a:t>
            </a:r>
          </a:p>
          <a:p>
            <a:pPr eaLnBrk="1" hangingPunct="1">
              <a:lnSpc>
                <a:spcPct val="150000"/>
              </a:lnSpc>
            </a:pPr>
            <a:r>
              <a:rPr lang="zh-CN" altLang="en-US"/>
              <a:t>	</a:t>
            </a:r>
            <a:r>
              <a:rPr lang="en-US" altLang="zh-CN"/>
              <a:t>Object ob1 = objIn.readObject();</a:t>
            </a:r>
          </a:p>
          <a:p>
            <a:pPr eaLnBrk="1" hangingPunct="1">
              <a:lnSpc>
                <a:spcPct val="150000"/>
              </a:lnSpc>
            </a:pPr>
            <a:r>
              <a:rPr lang="en-US" altLang="zh-CN"/>
              <a:t>	System.out.println(ob1);</a:t>
            </a:r>
          </a:p>
          <a:p>
            <a:pPr eaLnBrk="1" hangingPunct="1">
              <a:lnSpc>
                <a:spcPct val="150000"/>
              </a:lnSpc>
            </a:pPr>
            <a:r>
              <a:rPr lang="en-US" altLang="zh-CN"/>
              <a:t>	Object ob2 = objIn.readObject();</a:t>
            </a:r>
          </a:p>
          <a:p>
            <a:pPr eaLnBrk="1" hangingPunct="1">
              <a:lnSpc>
                <a:spcPct val="150000"/>
              </a:lnSpc>
            </a:pPr>
            <a:r>
              <a:rPr lang="en-US" altLang="zh-CN"/>
              <a:t>	System.out.println(ob2);</a:t>
            </a:r>
          </a:p>
          <a:p>
            <a:pPr eaLnBrk="1" hangingPunct="1">
              <a:lnSpc>
                <a:spcPct val="150000"/>
              </a:lnSpc>
            </a:pPr>
            <a:r>
              <a:rPr lang="en-US" altLang="zh-CN"/>
              <a:t>        }</a:t>
            </a:r>
          </a:p>
          <a:p>
            <a:pPr eaLnBrk="1" hangingPunct="1">
              <a:lnSpc>
                <a:spcPct val="150000"/>
              </a:lnSpc>
            </a:pPr>
            <a:r>
              <a:rPr lang="en-US" altLang="zh-CN"/>
              <a:t>        catch(IOException e)</a:t>
            </a:r>
          </a:p>
          <a:p>
            <a:pPr eaLnBrk="1" hangingPunct="1">
              <a:lnSpc>
                <a:spcPct val="150000"/>
              </a:lnSpc>
            </a:pPr>
            <a:r>
              <a:rPr lang="en-US" altLang="zh-CN"/>
              <a:t>        {</a:t>
            </a:r>
          </a:p>
        </p:txBody>
      </p:sp>
    </p:spTree>
  </p:cSld>
  <p:clrMapOvr>
    <a:masterClrMapping/>
  </p:clrMapOvr>
  <p:transition>
    <p:zoom/>
  </p:transition>
</p:sld>
</file>

<file path=ppt/slides/slide5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2530" name="Text Box 2"/>
          <p:cNvSpPr txBox="1">
            <a:spLocks noChangeArrowheads="1"/>
          </p:cNvSpPr>
          <p:nvPr/>
        </p:nvSpPr>
        <p:spPr bwMode="auto">
          <a:xfrm>
            <a:off x="1203325" y="708025"/>
            <a:ext cx="6402388"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		System.out.println(e.getMessage());</a:t>
            </a:r>
          </a:p>
          <a:p>
            <a:pPr eaLnBrk="1" hangingPunct="1">
              <a:lnSpc>
                <a:spcPct val="150000"/>
              </a:lnSpc>
            </a:pPr>
            <a:r>
              <a:rPr lang="en-US" altLang="zh-CN"/>
              <a:t>	}</a:t>
            </a:r>
          </a:p>
          <a:p>
            <a:pPr eaLnBrk="1" hangingPunct="1">
              <a:lnSpc>
                <a:spcPct val="150000"/>
              </a:lnSpc>
            </a:pPr>
            <a:r>
              <a:rPr lang="en-US" altLang="zh-CN"/>
              <a:t>	catch(ClassNotFoundException e)</a:t>
            </a:r>
          </a:p>
          <a:p>
            <a:pPr eaLnBrk="1" hangingPunct="1">
              <a:lnSpc>
                <a:spcPct val="150000"/>
              </a:lnSpc>
            </a:pPr>
            <a:r>
              <a:rPr lang="en-US" altLang="zh-CN"/>
              <a:t>	{</a:t>
            </a:r>
          </a:p>
          <a:p>
            <a:pPr eaLnBrk="1" hangingPunct="1">
              <a:lnSpc>
                <a:spcPct val="150000"/>
              </a:lnSpc>
            </a:pPr>
            <a:r>
              <a:rPr lang="en-US" altLang="zh-CN"/>
              <a:t>		System.out.println(e.getMessage());</a:t>
            </a:r>
          </a:p>
          <a:p>
            <a:pPr eaLnBrk="1" hangingPunct="1">
              <a:lnSpc>
                <a:spcPct val="150000"/>
              </a:lnSpc>
            </a:pPr>
            <a:r>
              <a:rPr lang="en-US" altLang="zh-CN"/>
              <a:t>	}</a:t>
            </a:r>
          </a:p>
          <a:p>
            <a:pPr eaLnBrk="1" hangingPunct="1">
              <a:lnSpc>
                <a:spcPct val="150000"/>
              </a:lnSpc>
            </a:pPr>
            <a:r>
              <a:rPr lang="en-US" altLang="zh-CN"/>
              <a:t>       }</a:t>
            </a:r>
          </a:p>
          <a:p>
            <a:pPr eaLnBrk="1" hangingPunct="1">
              <a:lnSpc>
                <a:spcPct val="150000"/>
              </a:lnSpc>
            </a:pPr>
            <a:r>
              <a:rPr lang="en-US" altLang="zh-CN"/>
              <a:t>};</a:t>
            </a:r>
          </a:p>
        </p:txBody>
      </p:sp>
    </p:spTree>
  </p:cSld>
  <p:clrMapOvr>
    <a:masterClrMapping/>
  </p:clrMapOvr>
  <p:transition>
    <p:zoom/>
  </p:transition>
</p:sld>
</file>

<file path=ppt/slides/slide5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571" name="Rectangle 2"/>
          <p:cNvSpPr>
            <a:spLocks noChangeArrowheads="1"/>
          </p:cNvSpPr>
          <p:nvPr/>
        </p:nvSpPr>
        <p:spPr bwMode="auto">
          <a:xfrm>
            <a:off x="3454400" y="5562600"/>
            <a:ext cx="223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8.7  </a:t>
            </a:r>
            <a:r>
              <a:rPr lang="zh-CN" altLang="en-US"/>
              <a:t>对象输出</a:t>
            </a:r>
          </a:p>
        </p:txBody>
      </p:sp>
      <p:graphicFrame>
        <p:nvGraphicFramePr>
          <p:cNvPr id="109570" name="Object 3"/>
          <p:cNvGraphicFramePr>
            <a:graphicFrameLocks noChangeAspect="1"/>
          </p:cNvGraphicFramePr>
          <p:nvPr/>
        </p:nvGraphicFramePr>
        <p:xfrm>
          <a:off x="1485900" y="1447800"/>
          <a:ext cx="6172200" cy="2919413"/>
        </p:xfrm>
        <a:graphic>
          <a:graphicData uri="http://schemas.openxmlformats.org/presentationml/2006/ole">
            <mc:AlternateContent xmlns:mc="http://schemas.openxmlformats.org/markup-compatibility/2006">
              <mc:Choice xmlns:v="urn:schemas-microsoft-com:vml" Requires="v">
                <p:oleObj spid="_x0000_s109573" name="Bitmap Image" r:id="rId3" imgW="3421677" imgH="1607619" progId="Paint.Picture">
                  <p:embed/>
                </p:oleObj>
              </mc:Choice>
              <mc:Fallback>
                <p:oleObj name="Bitmap Image" r:id="rId3" imgW="3421677" imgH="1607619"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900" y="1447800"/>
                        <a:ext cx="6172200" cy="2919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9572" name="AutoShape 4">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p:transition>
</p:sld>
</file>

<file path=ppt/slides/slide5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3554" name="Rectangle 2"/>
          <p:cNvSpPr>
            <a:spLocks noChangeArrowheads="1"/>
          </p:cNvSpPr>
          <p:nvPr/>
        </p:nvSpPr>
        <p:spPr bwMode="auto">
          <a:xfrm>
            <a:off x="3917950" y="228600"/>
            <a:ext cx="1308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习   题</a:t>
            </a:r>
          </a:p>
        </p:txBody>
      </p:sp>
      <p:sp>
        <p:nvSpPr>
          <p:cNvPr id="663555" name="Text Box 3"/>
          <p:cNvSpPr txBox="1">
            <a:spLocks noChangeArrowheads="1"/>
          </p:cNvSpPr>
          <p:nvPr/>
        </p:nvSpPr>
        <p:spPr bwMode="auto">
          <a:xfrm>
            <a:off x="304800" y="838200"/>
            <a:ext cx="8610600" cy="57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1</a:t>
            </a:r>
            <a:r>
              <a:rPr lang="zh-CN" altLang="en-US"/>
              <a:t>． 编写一个一位数算术表达式计算器，要求用户从命令提示符下输入表达式，如</a:t>
            </a:r>
            <a:r>
              <a:rPr lang="en-US" altLang="zh-CN"/>
              <a:t>5*4</a:t>
            </a:r>
            <a:r>
              <a:rPr lang="zh-CN" altLang="en-US"/>
              <a:t>，程序返回结果</a:t>
            </a:r>
            <a:r>
              <a:rPr lang="en-US" altLang="zh-CN"/>
              <a:t>5*4 </a:t>
            </a:r>
            <a:r>
              <a:rPr lang="zh-CN" altLang="en-US"/>
              <a:t>＝ </a:t>
            </a:r>
            <a:r>
              <a:rPr lang="en-US" altLang="zh-CN"/>
              <a:t>20</a:t>
            </a:r>
            <a:r>
              <a:rPr lang="zh-CN" altLang="en-US"/>
              <a:t>。循环提示，直至用户输入“</a:t>
            </a:r>
            <a:r>
              <a:rPr lang="en-US" altLang="zh-CN"/>
              <a:t>$”</a:t>
            </a:r>
            <a:r>
              <a:rPr lang="zh-CN" altLang="en-US"/>
              <a:t>符号终止程序。</a:t>
            </a:r>
            <a:r>
              <a:rPr lang="en-US" altLang="zh-CN"/>
              <a:t>【</a:t>
            </a:r>
            <a:r>
              <a:rPr lang="zh-CN" altLang="en-US"/>
              <a:t>提示：程序解析表达式，得出操作数和操作符，进行运算后返回结果。</a:t>
            </a:r>
            <a:r>
              <a:rPr lang="en-US" altLang="zh-CN"/>
              <a:t>】</a:t>
            </a:r>
            <a:r>
              <a:rPr lang="zh-CN" altLang="en-US"/>
              <a:t>要求程序交互提示如下：</a:t>
            </a:r>
          </a:p>
          <a:p>
            <a:pPr lvl="2" eaLnBrk="1" hangingPunct="1">
              <a:spcBef>
                <a:spcPct val="50000"/>
              </a:spcBef>
            </a:pPr>
            <a:r>
              <a:rPr lang="zh-CN" altLang="en-US"/>
              <a:t>程序提示：请输入一位数表达式</a:t>
            </a:r>
            <a:r>
              <a:rPr lang="en-US" altLang="zh-CN"/>
              <a:t>…</a:t>
            </a:r>
          </a:p>
          <a:p>
            <a:pPr lvl="2" eaLnBrk="1" hangingPunct="1">
              <a:spcBef>
                <a:spcPct val="50000"/>
              </a:spcBef>
            </a:pPr>
            <a:r>
              <a:rPr lang="zh-CN" altLang="en-US"/>
              <a:t>用户输入：</a:t>
            </a:r>
            <a:r>
              <a:rPr lang="en-US" altLang="zh-CN"/>
              <a:t>3+2</a:t>
            </a:r>
          </a:p>
          <a:p>
            <a:pPr lvl="2" eaLnBrk="1" hangingPunct="1">
              <a:spcBef>
                <a:spcPct val="50000"/>
              </a:spcBef>
            </a:pPr>
            <a:r>
              <a:rPr lang="zh-CN" altLang="en-US"/>
              <a:t>程序返回：</a:t>
            </a:r>
            <a:r>
              <a:rPr lang="en-US" altLang="zh-CN"/>
              <a:t>3+2 </a:t>
            </a:r>
            <a:r>
              <a:rPr lang="zh-CN" altLang="en-US"/>
              <a:t>＝ </a:t>
            </a:r>
            <a:r>
              <a:rPr lang="en-US" altLang="zh-CN"/>
              <a:t>5</a:t>
            </a:r>
          </a:p>
          <a:p>
            <a:pPr lvl="2" eaLnBrk="1" hangingPunct="1">
              <a:spcBef>
                <a:spcPct val="50000"/>
              </a:spcBef>
            </a:pPr>
            <a:r>
              <a:rPr lang="zh-CN" altLang="en-US"/>
              <a:t>程序提示：请输入一位数表达式</a:t>
            </a:r>
            <a:r>
              <a:rPr lang="en-US" altLang="zh-CN"/>
              <a:t>…</a:t>
            </a:r>
          </a:p>
          <a:p>
            <a:pPr lvl="2" eaLnBrk="1" hangingPunct="1">
              <a:spcBef>
                <a:spcPct val="50000"/>
              </a:spcBef>
            </a:pPr>
            <a:r>
              <a:rPr lang="zh-CN" altLang="en-US"/>
              <a:t>用户输入：</a:t>
            </a:r>
            <a:r>
              <a:rPr lang="en-US" altLang="zh-CN"/>
              <a:t>$</a:t>
            </a:r>
          </a:p>
          <a:p>
            <a:pPr lvl="2" eaLnBrk="1" hangingPunct="1">
              <a:spcBef>
                <a:spcPct val="50000"/>
              </a:spcBef>
            </a:pPr>
            <a:r>
              <a:rPr lang="zh-CN" altLang="en-US"/>
              <a:t>程序退出：退出系统</a:t>
            </a:r>
          </a:p>
        </p:txBody>
      </p:sp>
    </p:spTree>
  </p:cSld>
  <p:clrMapOvr>
    <a:masterClrMapping/>
  </p:clrMapOvr>
  <p:transition>
    <p:zoom/>
  </p:transition>
</p:sld>
</file>

<file path=ppt/slides/slide5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0595" name="Text Box 2"/>
          <p:cNvSpPr txBox="1">
            <a:spLocks noChangeArrowheads="1"/>
          </p:cNvSpPr>
          <p:nvPr/>
        </p:nvSpPr>
        <p:spPr bwMode="auto">
          <a:xfrm>
            <a:off x="304800" y="533400"/>
            <a:ext cx="861060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2. </a:t>
            </a:r>
            <a:r>
              <a:rPr lang="zh-CN" altLang="en-US"/>
              <a:t>编写应用程序，界面如图</a:t>
            </a:r>
            <a:r>
              <a:rPr lang="en-US" altLang="zh-CN"/>
              <a:t>8.8</a:t>
            </a:r>
            <a:r>
              <a:rPr lang="zh-CN" altLang="en-US"/>
              <a:t>所示。当用户在第一个文本框内填入文件的路径后单击“打开文件”按钮，文件的内容显示在下面的文本区域内，在文本区域内对文件做出修改后，单击“存储文件”按钮，则可以将文件存入原来的文件名中。</a:t>
            </a:r>
          </a:p>
        </p:txBody>
      </p:sp>
      <p:sp>
        <p:nvSpPr>
          <p:cNvPr id="110596" name="Rectangle 3"/>
          <p:cNvSpPr>
            <a:spLocks noChangeArrowheads="1"/>
          </p:cNvSpPr>
          <p:nvPr/>
        </p:nvSpPr>
        <p:spPr bwMode="auto">
          <a:xfrm>
            <a:off x="3454400" y="5867400"/>
            <a:ext cx="223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8.8  </a:t>
            </a:r>
            <a:r>
              <a:rPr lang="zh-CN" altLang="en-US"/>
              <a:t>用户界面</a:t>
            </a:r>
          </a:p>
        </p:txBody>
      </p:sp>
      <p:graphicFrame>
        <p:nvGraphicFramePr>
          <p:cNvPr id="110594" name="Object 4"/>
          <p:cNvGraphicFramePr>
            <a:graphicFrameLocks noChangeAspect="1"/>
          </p:cNvGraphicFramePr>
          <p:nvPr/>
        </p:nvGraphicFramePr>
        <p:xfrm>
          <a:off x="3252788" y="2590800"/>
          <a:ext cx="2638425" cy="3178175"/>
        </p:xfrm>
        <a:graphic>
          <a:graphicData uri="http://schemas.openxmlformats.org/presentationml/2006/ole">
            <mc:AlternateContent xmlns:mc="http://schemas.openxmlformats.org/markup-compatibility/2006">
              <mc:Choice xmlns:v="urn:schemas-microsoft-com:vml" Requires="v">
                <p:oleObj spid="_x0000_s110597" name="Bitmap Image" r:id="rId3" imgW="1486029" imgH="1783235" progId="Paint.Picture">
                  <p:embed/>
                </p:oleObj>
              </mc:Choice>
              <mc:Fallback>
                <p:oleObj name="Bitmap Image" r:id="rId3" imgW="1486029" imgH="1783235"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2788" y="2590800"/>
                        <a:ext cx="2638425" cy="317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282" name="Text Box 2"/>
          <p:cNvSpPr txBox="1">
            <a:spLocks noChangeArrowheads="1"/>
          </p:cNvSpPr>
          <p:nvPr/>
        </p:nvSpPr>
        <p:spPr bwMode="auto">
          <a:xfrm>
            <a:off x="533400" y="533400"/>
            <a:ext cx="713105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a:t>		//</a:t>
            </a:r>
            <a:r>
              <a:rPr lang="zh-CN" altLang="en-US"/>
              <a:t>局部变量</a:t>
            </a:r>
          </a:p>
          <a:p>
            <a:pPr eaLnBrk="1" hangingPunct="1">
              <a:lnSpc>
                <a:spcPct val="140000"/>
              </a:lnSpc>
            </a:pPr>
            <a:r>
              <a:rPr lang="zh-CN" altLang="en-US"/>
              <a:t>		</a:t>
            </a:r>
            <a:r>
              <a:rPr lang="en-US" altLang="zh-CN"/>
              <a:t>short s2 = 35;</a:t>
            </a:r>
          </a:p>
          <a:p>
            <a:pPr eaLnBrk="1" hangingPunct="1">
              <a:lnSpc>
                <a:spcPct val="140000"/>
              </a:lnSpc>
            </a:pPr>
            <a:r>
              <a:rPr lang="en-US" altLang="zh-CN"/>
              <a:t>		int i2 = -32;</a:t>
            </a:r>
          </a:p>
          <a:p>
            <a:pPr eaLnBrk="1" hangingPunct="1">
              <a:lnSpc>
                <a:spcPct val="140000"/>
              </a:lnSpc>
            </a:pPr>
            <a:r>
              <a:rPr lang="en-US" altLang="zh-CN"/>
              <a:t>		long l2 = 34555L;</a:t>
            </a:r>
          </a:p>
          <a:p>
            <a:pPr eaLnBrk="1" hangingPunct="1">
              <a:lnSpc>
                <a:spcPct val="140000"/>
              </a:lnSpc>
            </a:pPr>
            <a:r>
              <a:rPr lang="en-US" altLang="zh-CN"/>
              <a:t>		char ch2 = 'A';</a:t>
            </a:r>
          </a:p>
          <a:p>
            <a:pPr eaLnBrk="1" hangingPunct="1">
              <a:lnSpc>
                <a:spcPct val="140000"/>
              </a:lnSpc>
            </a:pPr>
            <a:r>
              <a:rPr lang="en-US" altLang="zh-CN"/>
              <a:t>		float f2 = 897.89F;</a:t>
            </a:r>
          </a:p>
          <a:p>
            <a:pPr eaLnBrk="1" hangingPunct="1">
              <a:lnSpc>
                <a:spcPct val="140000"/>
              </a:lnSpc>
            </a:pPr>
            <a:r>
              <a:rPr lang="en-US" altLang="zh-CN"/>
              <a:t>		double d2 = 34.345;</a:t>
            </a:r>
          </a:p>
          <a:p>
            <a:pPr eaLnBrk="1" hangingPunct="1">
              <a:lnSpc>
                <a:spcPct val="140000"/>
              </a:lnSpc>
            </a:pPr>
            <a:r>
              <a:rPr lang="en-US" altLang="zh-CN"/>
              <a:t>		boolean b2 = false;</a:t>
            </a:r>
          </a:p>
          <a:p>
            <a:pPr eaLnBrk="1" hangingPunct="1">
              <a:lnSpc>
                <a:spcPct val="140000"/>
              </a:lnSpc>
            </a:pPr>
            <a:r>
              <a:rPr lang="en-US" altLang="zh-CN"/>
              <a:t>		//</a:t>
            </a:r>
            <a:r>
              <a:rPr lang="zh-CN" altLang="en-US"/>
              <a:t>输出常量</a:t>
            </a:r>
          </a:p>
          <a:p>
            <a:pPr eaLnBrk="1" hangingPunct="1">
              <a:lnSpc>
                <a:spcPct val="140000"/>
              </a:lnSpc>
            </a:pPr>
            <a:r>
              <a:rPr lang="zh-CN" altLang="en-US"/>
              <a:t>		</a:t>
            </a:r>
            <a:r>
              <a:rPr lang="en-US" altLang="zh-CN"/>
              <a:t>System.out.println("</a:t>
            </a:r>
            <a:r>
              <a:rPr lang="zh-CN" altLang="en-US"/>
              <a:t>数学常量</a:t>
            </a:r>
            <a:r>
              <a:rPr lang="en-US" altLang="zh-CN"/>
              <a:t>pi = " + pi);</a:t>
            </a:r>
          </a:p>
          <a:p>
            <a:pPr eaLnBrk="1" hangingPunct="1">
              <a:lnSpc>
                <a:spcPct val="140000"/>
              </a:lnSpc>
            </a:pPr>
            <a:r>
              <a:rPr lang="en-US" altLang="zh-CN"/>
              <a:t>        		//</a:t>
            </a:r>
            <a:r>
              <a:rPr lang="zh-CN" altLang="en-US"/>
              <a:t>输出局部变量</a:t>
            </a:r>
          </a:p>
        </p:txBody>
      </p:sp>
    </p:spTree>
  </p:cSld>
  <p:clrMapOvr>
    <a:masterClrMapping/>
  </p:clrMapOvr>
  <p:transition>
    <p:zoom dir="in"/>
  </p:transition>
</p:sld>
</file>

<file path=ppt/slides/slide5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4578" name="Text Box 2"/>
          <p:cNvSpPr txBox="1">
            <a:spLocks noChangeArrowheads="1"/>
          </p:cNvSpPr>
          <p:nvPr/>
        </p:nvSpPr>
        <p:spPr bwMode="auto">
          <a:xfrm>
            <a:off x="304800" y="711200"/>
            <a:ext cx="8610600" cy="45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60000"/>
              </a:lnSpc>
              <a:spcBef>
                <a:spcPct val="50000"/>
              </a:spcBef>
            </a:pPr>
            <a:r>
              <a:rPr lang="en-US" altLang="zh-CN"/>
              <a:t>         3. </a:t>
            </a:r>
            <a:r>
              <a:rPr lang="zh-CN" altLang="en-US"/>
              <a:t>编写应用程序，界面如图</a:t>
            </a:r>
            <a:r>
              <a:rPr lang="en-US" altLang="zh-CN"/>
              <a:t>8.8</a:t>
            </a:r>
            <a:r>
              <a:rPr lang="zh-CN" altLang="en-US"/>
              <a:t>所示，首先在文本框中输入一个新文件名称，单击“存储文件”按钮时，使用</a:t>
            </a:r>
            <a:r>
              <a:rPr lang="en-US" altLang="zh-CN"/>
              <a:t>Hashtable</a:t>
            </a:r>
            <a:r>
              <a:rPr lang="zh-CN" altLang="en-US"/>
              <a:t>对象存储以下键</a:t>
            </a:r>
            <a:r>
              <a:rPr lang="en-US" altLang="zh-CN"/>
              <a:t>-</a:t>
            </a:r>
            <a:r>
              <a:rPr lang="zh-CN" altLang="en-US"/>
              <a:t>值对</a:t>
            </a:r>
          </a:p>
          <a:p>
            <a:pPr eaLnBrk="1" hangingPunct="1">
              <a:lnSpc>
                <a:spcPct val="160000"/>
              </a:lnSpc>
              <a:spcBef>
                <a:spcPct val="50000"/>
              </a:spcBef>
            </a:pPr>
            <a:r>
              <a:rPr lang="zh-CN" altLang="en-US"/>
              <a:t>           语文 </a:t>
            </a:r>
            <a:r>
              <a:rPr lang="en-US" altLang="zh-CN"/>
              <a:t>89</a:t>
            </a:r>
            <a:r>
              <a:rPr lang="zh-CN" altLang="en-US"/>
              <a:t>；数学 </a:t>
            </a:r>
            <a:r>
              <a:rPr lang="en-US" altLang="zh-CN"/>
              <a:t>98</a:t>
            </a:r>
            <a:r>
              <a:rPr lang="zh-CN" altLang="en-US"/>
              <a:t>；英语 </a:t>
            </a:r>
            <a:r>
              <a:rPr lang="en-US" altLang="zh-CN"/>
              <a:t>90</a:t>
            </a:r>
          </a:p>
          <a:p>
            <a:pPr eaLnBrk="1" hangingPunct="1">
              <a:lnSpc>
                <a:spcPct val="160000"/>
              </a:lnSpc>
              <a:spcBef>
                <a:spcPct val="50000"/>
              </a:spcBef>
            </a:pPr>
            <a:r>
              <a:rPr lang="zh-CN" altLang="en-US"/>
              <a:t>并将此</a:t>
            </a:r>
            <a:r>
              <a:rPr lang="en-US" altLang="zh-CN"/>
              <a:t>Hashtable</a:t>
            </a:r>
            <a:r>
              <a:rPr lang="zh-CN" altLang="en-US"/>
              <a:t>对象写入“文件名”标识的新文件中，然后单击“打开文件”按钮，完成以下操作：打开文件，读出对象，在文本区域中顺序输出分数。</a:t>
            </a:r>
          </a:p>
        </p:txBody>
      </p:sp>
      <p:sp>
        <p:nvSpPr>
          <p:cNvPr id="664579" name="AutoShape 3">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p:transition>
</p:sld>
</file>

<file path=ppt/slides/slide5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02" name="Text Box 2"/>
          <p:cNvSpPr txBox="1">
            <a:spLocks noChangeArrowheads="1"/>
          </p:cNvSpPr>
          <p:nvPr/>
        </p:nvSpPr>
        <p:spPr bwMode="auto">
          <a:xfrm>
            <a:off x="2016125" y="1066800"/>
            <a:ext cx="51117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4000">
                <a:latin typeface="华文行楷" pitchFamily="2" charset="-122"/>
                <a:ea typeface="华文行楷" pitchFamily="2" charset="-122"/>
              </a:rPr>
              <a:t>第</a:t>
            </a:r>
            <a:r>
              <a:rPr lang="en-US" altLang="zh-CN" sz="4000">
                <a:latin typeface="华文行楷" pitchFamily="2" charset="-122"/>
                <a:ea typeface="华文行楷" pitchFamily="2" charset="-122"/>
              </a:rPr>
              <a:t>9</a:t>
            </a:r>
            <a:r>
              <a:rPr lang="zh-CN" altLang="en-US" sz="4000">
                <a:latin typeface="华文行楷" pitchFamily="2" charset="-122"/>
                <a:ea typeface="华文行楷" pitchFamily="2" charset="-122"/>
              </a:rPr>
              <a:t>章  </a:t>
            </a:r>
            <a:r>
              <a:rPr lang="en-US" altLang="zh-CN" sz="4000">
                <a:latin typeface="华文行楷" pitchFamily="2" charset="-122"/>
                <a:ea typeface="华文行楷" pitchFamily="2" charset="-122"/>
              </a:rPr>
              <a:t>Java</a:t>
            </a:r>
            <a:r>
              <a:rPr lang="zh-CN" altLang="en-US" sz="4000">
                <a:latin typeface="华文行楷" pitchFamily="2" charset="-122"/>
                <a:ea typeface="华文行楷" pitchFamily="2" charset="-122"/>
              </a:rPr>
              <a:t>数据库技术 </a:t>
            </a:r>
          </a:p>
        </p:txBody>
      </p:sp>
      <p:sp>
        <p:nvSpPr>
          <p:cNvPr id="665603" name="Text Box 3"/>
          <p:cNvSpPr txBox="1">
            <a:spLocks noChangeArrowheads="1"/>
          </p:cNvSpPr>
          <p:nvPr/>
        </p:nvSpPr>
        <p:spPr bwMode="auto">
          <a:xfrm>
            <a:off x="3471863" y="2133600"/>
            <a:ext cx="2206625"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b="1">
                <a:hlinkClick r:id="rId2" action="ppaction://hlinksldjump"/>
              </a:rPr>
              <a:t>9.1  JDBC</a:t>
            </a:r>
            <a:r>
              <a:rPr lang="zh-CN" altLang="en-US" b="1">
                <a:hlinkClick r:id="rId2" action="ppaction://hlinksldjump"/>
              </a:rPr>
              <a:t>概述</a:t>
            </a:r>
            <a:endParaRPr lang="zh-CN" altLang="en-US" b="1"/>
          </a:p>
          <a:p>
            <a:pPr eaLnBrk="1" hangingPunct="1">
              <a:lnSpc>
                <a:spcPct val="200000"/>
              </a:lnSpc>
            </a:pPr>
            <a:r>
              <a:rPr lang="en-US" altLang="zh-CN" b="1">
                <a:hlinkClick r:id="rId3" action="ppaction://hlinksldjump"/>
              </a:rPr>
              <a:t>9.2  </a:t>
            </a:r>
            <a:r>
              <a:rPr lang="zh-CN" altLang="en-US" b="1">
                <a:hlinkClick r:id="rId3" action="ppaction://hlinksldjump"/>
              </a:rPr>
              <a:t>使用</a:t>
            </a:r>
            <a:r>
              <a:rPr lang="en-US" altLang="zh-CN" b="1">
                <a:hlinkClick r:id="rId3" action="ppaction://hlinksldjump"/>
              </a:rPr>
              <a:t>JDBC </a:t>
            </a:r>
            <a:endParaRPr lang="en-US" altLang="zh-CN" b="1"/>
          </a:p>
          <a:p>
            <a:pPr eaLnBrk="1" hangingPunct="1">
              <a:lnSpc>
                <a:spcPct val="200000"/>
              </a:lnSpc>
            </a:pPr>
            <a:r>
              <a:rPr lang="en-US" altLang="zh-CN" b="1">
                <a:hlinkClick r:id="rId4" action="ppaction://hlinksldjump"/>
              </a:rPr>
              <a:t>9.3  </a:t>
            </a:r>
            <a:r>
              <a:rPr lang="zh-CN" altLang="en-US" b="1">
                <a:hlinkClick r:id="rId4" action="ppaction://hlinksldjump"/>
              </a:rPr>
              <a:t>实例 </a:t>
            </a:r>
            <a:endParaRPr lang="zh-CN" altLang="en-US" b="1"/>
          </a:p>
          <a:p>
            <a:pPr eaLnBrk="1" hangingPunct="1">
              <a:lnSpc>
                <a:spcPct val="200000"/>
              </a:lnSpc>
            </a:pPr>
            <a:r>
              <a:rPr lang="zh-CN" altLang="en-US" b="1">
                <a:ea typeface="黑体" panose="02010609060101010101" pitchFamily="49" charset="-122"/>
                <a:hlinkClick r:id="rId5" action="ppaction://hlinksldjump"/>
              </a:rPr>
              <a:t>习  题</a:t>
            </a:r>
            <a:r>
              <a:rPr lang="zh-CN" altLang="en-US" b="1">
                <a:hlinkClick r:id="rId5" action="ppaction://hlinksldjump"/>
              </a:rPr>
              <a:t> </a:t>
            </a:r>
            <a:endParaRPr lang="zh-CN" altLang="en-US" b="1"/>
          </a:p>
        </p:txBody>
      </p:sp>
      <p:pic>
        <p:nvPicPr>
          <p:cNvPr id="665604" name="Picture 4" descr="E:\课件素材\GIF动画插件1\GIF014.GIF">
            <a:hlinkClick r:id="rId6" action="ppaction://hlinkpres?slideindex=2&amp;slidetitle=PowerPoint 演示文稿"/>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8058150" y="6286500"/>
            <a:ext cx="10858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5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6626" name="Text Box 2"/>
          <p:cNvSpPr txBox="1">
            <a:spLocks noChangeArrowheads="1"/>
          </p:cNvSpPr>
          <p:nvPr/>
        </p:nvSpPr>
        <p:spPr bwMode="auto">
          <a:xfrm>
            <a:off x="3192463" y="715963"/>
            <a:ext cx="27574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9.1  JDBC</a:t>
            </a:r>
            <a:r>
              <a:rPr lang="zh-CN" altLang="en-US" sz="3200" b="1"/>
              <a:t>概述</a:t>
            </a:r>
          </a:p>
        </p:txBody>
      </p:sp>
      <p:sp>
        <p:nvSpPr>
          <p:cNvPr id="666627" name="Text Box 3"/>
          <p:cNvSpPr txBox="1">
            <a:spLocks noChangeArrowheads="1"/>
          </p:cNvSpPr>
          <p:nvPr/>
        </p:nvSpPr>
        <p:spPr bwMode="auto">
          <a:xfrm>
            <a:off x="152400" y="1712913"/>
            <a:ext cx="8763000" cy="392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JDBC(Java Database Connection</a:t>
            </a:r>
            <a:r>
              <a:rPr lang="zh-CN" altLang="en-US"/>
              <a:t>，</a:t>
            </a:r>
            <a:r>
              <a:rPr lang="en-US" altLang="zh-CN"/>
              <a:t>Java</a:t>
            </a:r>
            <a:r>
              <a:rPr lang="zh-CN" altLang="en-US"/>
              <a:t>数据库连接</a:t>
            </a:r>
            <a:r>
              <a:rPr lang="en-US" altLang="zh-CN"/>
              <a:t>)</a:t>
            </a:r>
            <a:r>
              <a:rPr lang="zh-CN" altLang="en-US"/>
              <a:t>是一种用于执行</a:t>
            </a:r>
            <a:r>
              <a:rPr lang="en-US" altLang="zh-CN"/>
              <a:t>SQL</a:t>
            </a:r>
            <a:r>
              <a:rPr lang="zh-CN" altLang="en-US"/>
              <a:t>语句的</a:t>
            </a:r>
            <a:r>
              <a:rPr lang="en-US" altLang="zh-CN"/>
              <a:t>JavaAPI(</a:t>
            </a:r>
            <a:r>
              <a:rPr lang="zh-CN" altLang="en-US"/>
              <a:t>应用程序设计接口</a:t>
            </a:r>
            <a:r>
              <a:rPr lang="en-US" altLang="zh-CN"/>
              <a:t>)</a:t>
            </a:r>
            <a:r>
              <a:rPr lang="zh-CN" altLang="en-US"/>
              <a:t>，它由一些</a:t>
            </a:r>
            <a:r>
              <a:rPr lang="en-US" altLang="zh-CN"/>
              <a:t>Java</a:t>
            </a:r>
            <a:r>
              <a:rPr lang="zh-CN" altLang="en-US"/>
              <a:t>语言写的类和界面组成。</a:t>
            </a:r>
            <a:r>
              <a:rPr lang="en-US" altLang="zh-CN"/>
              <a:t>JDBC</a:t>
            </a:r>
            <a:r>
              <a:rPr lang="zh-CN" altLang="en-US"/>
              <a:t>提供了一种标准的应用程序设计接口，使得开发人员使用</a:t>
            </a:r>
            <a:r>
              <a:rPr lang="en-US" altLang="zh-CN"/>
              <a:t>Java</a:t>
            </a:r>
            <a:r>
              <a:rPr lang="zh-CN" altLang="en-US"/>
              <a:t>语言开发完整的数据库应用程序变得极为简单。通过</a:t>
            </a:r>
            <a:r>
              <a:rPr lang="en-US" altLang="zh-CN"/>
              <a:t>JDBC</a:t>
            </a:r>
            <a:r>
              <a:rPr lang="zh-CN" altLang="en-US"/>
              <a:t>，开发人员几乎可以将</a:t>
            </a:r>
            <a:r>
              <a:rPr lang="en-US" altLang="zh-CN"/>
              <a:t>SQL</a:t>
            </a:r>
            <a:r>
              <a:rPr lang="zh-CN" altLang="en-US"/>
              <a:t>语句传递给任何一种数据库，而无需为各种数据库编写单独的访问程序。</a:t>
            </a:r>
            <a:r>
              <a:rPr lang="en-US" altLang="zh-CN"/>
              <a:t>JDBC</a:t>
            </a:r>
            <a:r>
              <a:rPr lang="zh-CN" altLang="en-US"/>
              <a:t>可以自动将</a:t>
            </a:r>
            <a:r>
              <a:rPr lang="en-US" altLang="zh-CN"/>
              <a:t>SQL</a:t>
            </a:r>
            <a:r>
              <a:rPr lang="zh-CN" altLang="en-US"/>
              <a:t>语句传递给相应的数据库管理系统。</a:t>
            </a:r>
          </a:p>
        </p:txBody>
      </p:sp>
    </p:spTree>
  </p:cSld>
  <p:clrMapOvr>
    <a:masterClrMapping/>
  </p:clrMapOvr>
  <p:transition>
    <p:zoom/>
  </p:transition>
</p:sld>
</file>

<file path=ppt/slides/slide5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7650" name="Text Box 2"/>
          <p:cNvSpPr txBox="1">
            <a:spLocks noChangeArrowheads="1"/>
          </p:cNvSpPr>
          <p:nvPr/>
        </p:nvSpPr>
        <p:spPr bwMode="auto">
          <a:xfrm>
            <a:off x="304800" y="533400"/>
            <a:ext cx="8610600" cy="57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JDBC</a:t>
            </a:r>
            <a:r>
              <a:rPr lang="zh-CN" altLang="en-US"/>
              <a:t>扩展了</a:t>
            </a:r>
            <a:r>
              <a:rPr lang="en-US" altLang="zh-CN"/>
              <a:t>Java</a:t>
            </a:r>
            <a:r>
              <a:rPr lang="zh-CN" altLang="en-US"/>
              <a:t>的功能，例如在</a:t>
            </a:r>
            <a:r>
              <a:rPr lang="en-US" altLang="zh-CN"/>
              <a:t>Applet</a:t>
            </a:r>
            <a:r>
              <a:rPr lang="zh-CN" altLang="en-US"/>
              <a:t>中应用</a:t>
            </a:r>
            <a:r>
              <a:rPr lang="en-US" altLang="zh-CN"/>
              <a:t>JDBC</a:t>
            </a:r>
            <a:r>
              <a:rPr lang="zh-CN" altLang="en-US"/>
              <a:t>，可以实现与远程数据库的连接，实现不同平台数据库之间的对话。简单地说，</a:t>
            </a:r>
            <a:r>
              <a:rPr lang="en-US" altLang="zh-CN"/>
              <a:t>JDBC</a:t>
            </a:r>
            <a:r>
              <a:rPr lang="zh-CN" altLang="en-US"/>
              <a:t>完成下面三个操作：</a:t>
            </a:r>
          </a:p>
          <a:p>
            <a:pPr eaLnBrk="1" hangingPunct="1">
              <a:lnSpc>
                <a:spcPct val="130000"/>
              </a:lnSpc>
              <a:spcBef>
                <a:spcPct val="50000"/>
              </a:spcBef>
            </a:pPr>
            <a:r>
              <a:rPr lang="zh-CN" altLang="en-US"/>
              <a:t>       </a:t>
            </a:r>
            <a:r>
              <a:rPr lang="en-US" altLang="zh-CN"/>
              <a:t>(1) </a:t>
            </a:r>
            <a:r>
              <a:rPr lang="zh-CN" altLang="en-US"/>
              <a:t>与一个数据库建立连接。</a:t>
            </a:r>
          </a:p>
          <a:p>
            <a:pPr eaLnBrk="1" hangingPunct="1">
              <a:lnSpc>
                <a:spcPct val="130000"/>
              </a:lnSpc>
              <a:spcBef>
                <a:spcPct val="50000"/>
              </a:spcBef>
            </a:pPr>
            <a:r>
              <a:rPr lang="zh-CN" altLang="en-US"/>
              <a:t>       </a:t>
            </a:r>
            <a:r>
              <a:rPr lang="en-US" altLang="zh-CN"/>
              <a:t>Connection con = DriverManager.getConnection("jdbc:odbc:CallCenter","sa","");</a:t>
            </a:r>
          </a:p>
          <a:p>
            <a:pPr eaLnBrk="1" hangingPunct="1">
              <a:lnSpc>
                <a:spcPct val="130000"/>
              </a:lnSpc>
              <a:spcBef>
                <a:spcPct val="50000"/>
              </a:spcBef>
            </a:pPr>
            <a:r>
              <a:rPr lang="en-US" altLang="zh-CN"/>
              <a:t>        (2) </a:t>
            </a:r>
            <a:r>
              <a:rPr lang="zh-CN" altLang="en-US"/>
              <a:t>向数据库发送</a:t>
            </a:r>
            <a:r>
              <a:rPr lang="en-US" altLang="zh-CN"/>
              <a:t>SQL</a:t>
            </a:r>
            <a:r>
              <a:rPr lang="zh-CN" altLang="en-US"/>
              <a:t>语句。</a:t>
            </a:r>
          </a:p>
          <a:p>
            <a:pPr eaLnBrk="1" hangingPunct="1">
              <a:lnSpc>
                <a:spcPct val="130000"/>
              </a:lnSpc>
              <a:spcBef>
                <a:spcPct val="50000"/>
              </a:spcBef>
            </a:pPr>
            <a:r>
              <a:rPr lang="zh-CN" altLang="en-US"/>
              <a:t>        </a:t>
            </a:r>
            <a:r>
              <a:rPr lang="en-US" altLang="zh-CN"/>
              <a:t>stmt = con.createStatement();</a:t>
            </a:r>
          </a:p>
          <a:p>
            <a:pPr eaLnBrk="1" hangingPunct="1">
              <a:lnSpc>
                <a:spcPct val="130000"/>
              </a:lnSpc>
              <a:spcBef>
                <a:spcPct val="50000"/>
              </a:spcBef>
            </a:pPr>
            <a:r>
              <a:rPr lang="en-US" altLang="zh-CN"/>
              <a:t>rs = stmt.executeQuery("SELECT CID,CPin from tCustomer WHERE CID='z1'");   </a:t>
            </a:r>
          </a:p>
        </p:txBody>
      </p:sp>
    </p:spTree>
  </p:cSld>
  <p:clrMapOvr>
    <a:masterClrMapping/>
  </p:clrMapOvr>
  <p:transition>
    <p:zoom/>
  </p:transition>
</p:sld>
</file>

<file path=ppt/slides/slide5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8674" name="Text Box 2"/>
          <p:cNvSpPr txBox="1">
            <a:spLocks noChangeArrowheads="1"/>
          </p:cNvSpPr>
          <p:nvPr/>
        </p:nvSpPr>
        <p:spPr bwMode="auto">
          <a:xfrm>
            <a:off x="1371600" y="604838"/>
            <a:ext cx="5426075"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60000"/>
              </a:lnSpc>
            </a:pPr>
            <a:r>
              <a:rPr lang="en-US" altLang="zh-CN"/>
              <a:t>(3) </a:t>
            </a:r>
            <a:r>
              <a:rPr lang="zh-CN" altLang="en-US"/>
              <a:t>处理数据库返回的结果。</a:t>
            </a:r>
          </a:p>
          <a:p>
            <a:pPr eaLnBrk="1" hangingPunct="1">
              <a:lnSpc>
                <a:spcPct val="160000"/>
              </a:lnSpc>
            </a:pPr>
            <a:r>
              <a:rPr lang="en-US" altLang="zh-CN"/>
              <a:t>while(rs.next())</a:t>
            </a:r>
          </a:p>
          <a:p>
            <a:pPr eaLnBrk="1" hangingPunct="1">
              <a:lnSpc>
                <a:spcPct val="160000"/>
              </a:lnSpc>
            </a:pPr>
            <a:r>
              <a:rPr lang="en-US" altLang="zh-CN"/>
              <a:t>{</a:t>
            </a:r>
          </a:p>
          <a:p>
            <a:pPr eaLnBrk="1" hangingPunct="1">
              <a:lnSpc>
                <a:spcPct val="160000"/>
              </a:lnSpc>
            </a:pPr>
            <a:r>
              <a:rPr lang="en-US" altLang="zh-CN"/>
              <a:t>	String theInt = rs.getString("CID");</a:t>
            </a:r>
          </a:p>
          <a:p>
            <a:pPr eaLnBrk="1" hangingPunct="1">
              <a:lnSpc>
                <a:spcPct val="160000"/>
              </a:lnSpc>
            </a:pPr>
            <a:r>
              <a:rPr lang="en-US" altLang="zh-CN"/>
              <a:t>	String str = rs.getString("CPin");</a:t>
            </a:r>
          </a:p>
          <a:p>
            <a:pPr eaLnBrk="1" hangingPunct="1">
              <a:lnSpc>
                <a:spcPct val="160000"/>
              </a:lnSpc>
            </a:pPr>
            <a:r>
              <a:rPr lang="en-US" altLang="zh-CN"/>
              <a:t>     	...</a:t>
            </a:r>
          </a:p>
          <a:p>
            <a:pPr eaLnBrk="1" hangingPunct="1">
              <a:lnSpc>
                <a:spcPct val="160000"/>
              </a:lnSpc>
            </a:pPr>
            <a:r>
              <a:rPr lang="en-US" altLang="zh-CN"/>
              <a:t>}</a:t>
            </a:r>
          </a:p>
        </p:txBody>
      </p:sp>
      <p:sp>
        <p:nvSpPr>
          <p:cNvPr id="668675" name="AutoShape 3">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p:transition>
</p:sld>
</file>

<file path=ppt/slides/slide5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9698" name="Rectangle 2"/>
          <p:cNvSpPr>
            <a:spLocks noChangeArrowheads="1"/>
          </p:cNvSpPr>
          <p:nvPr/>
        </p:nvSpPr>
        <p:spPr bwMode="auto">
          <a:xfrm>
            <a:off x="3141663" y="609600"/>
            <a:ext cx="28590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9.2  </a:t>
            </a:r>
            <a:r>
              <a:rPr lang="zh-CN" altLang="en-US" sz="3200" b="1"/>
              <a:t>使 用</a:t>
            </a:r>
            <a:r>
              <a:rPr lang="en-US" altLang="zh-CN" sz="3200" b="1"/>
              <a:t>JDBC</a:t>
            </a:r>
          </a:p>
        </p:txBody>
      </p:sp>
      <p:sp>
        <p:nvSpPr>
          <p:cNvPr id="669699" name="Text Box 3"/>
          <p:cNvSpPr txBox="1">
            <a:spLocks noChangeArrowheads="1"/>
          </p:cNvSpPr>
          <p:nvPr/>
        </p:nvSpPr>
        <p:spPr bwMode="auto">
          <a:xfrm>
            <a:off x="304800" y="1219200"/>
            <a:ext cx="8610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50000"/>
              </a:spcBef>
            </a:pPr>
            <a:r>
              <a:rPr lang="en-US" altLang="zh-CN"/>
              <a:t>        JDBC</a:t>
            </a:r>
            <a:r>
              <a:rPr lang="zh-CN" altLang="en-US"/>
              <a:t>的接口分为两个层次：一个是面向程序开发人员的</a:t>
            </a:r>
            <a:r>
              <a:rPr lang="en-US" altLang="zh-CN"/>
              <a:t>JDBC API</a:t>
            </a:r>
            <a:r>
              <a:rPr lang="zh-CN" altLang="en-US"/>
              <a:t>；另外一个是底层的</a:t>
            </a:r>
            <a:r>
              <a:rPr lang="en-US" altLang="zh-CN"/>
              <a:t>JDBC Driver API</a:t>
            </a:r>
            <a:r>
              <a:rPr lang="zh-CN" altLang="en-US"/>
              <a:t>。</a:t>
            </a:r>
            <a:r>
              <a:rPr lang="en-US" altLang="zh-CN"/>
              <a:t>JDBC API </a:t>
            </a:r>
            <a:r>
              <a:rPr lang="zh-CN" altLang="en-US"/>
              <a:t>被描述成为一组抽象的</a:t>
            </a:r>
            <a:r>
              <a:rPr lang="en-US" altLang="zh-CN"/>
              <a:t>Java</a:t>
            </a:r>
            <a:r>
              <a:rPr lang="zh-CN" altLang="en-US"/>
              <a:t>接口，应用程序可以对某个数据库打开连接，执行</a:t>
            </a:r>
            <a:r>
              <a:rPr lang="en-US" altLang="zh-CN"/>
              <a:t>SQL</a:t>
            </a:r>
            <a:r>
              <a:rPr lang="zh-CN" altLang="en-US"/>
              <a:t>语句并且处理结果。最重要的接口如下：</a:t>
            </a:r>
          </a:p>
          <a:p>
            <a:pPr eaLnBrk="1" hangingPunct="1">
              <a:lnSpc>
                <a:spcPct val="115000"/>
              </a:lnSpc>
              <a:spcBef>
                <a:spcPct val="50000"/>
              </a:spcBef>
            </a:pPr>
            <a:r>
              <a:rPr lang="zh-CN" altLang="en-US"/>
              <a:t>        </a:t>
            </a:r>
            <a:r>
              <a:rPr lang="en-US" altLang="zh-CN"/>
              <a:t>java.sql.DriverManager</a:t>
            </a:r>
            <a:r>
              <a:rPr lang="zh-CN" altLang="en-US"/>
              <a:t>：处理驱动的调入并且对产生新的数据库连接提供支持。</a:t>
            </a:r>
          </a:p>
          <a:p>
            <a:pPr eaLnBrk="1" hangingPunct="1">
              <a:lnSpc>
                <a:spcPct val="115000"/>
              </a:lnSpc>
              <a:spcBef>
                <a:spcPct val="50000"/>
              </a:spcBef>
            </a:pPr>
            <a:r>
              <a:rPr lang="zh-CN" altLang="en-US"/>
              <a:t>        </a:t>
            </a:r>
            <a:r>
              <a:rPr lang="en-US" altLang="zh-CN"/>
              <a:t>java.sql.Connection</a:t>
            </a:r>
            <a:r>
              <a:rPr lang="zh-CN" altLang="en-US"/>
              <a:t>：代表对特定数据库的连接。</a:t>
            </a:r>
          </a:p>
          <a:p>
            <a:pPr eaLnBrk="1" hangingPunct="1">
              <a:lnSpc>
                <a:spcPct val="115000"/>
              </a:lnSpc>
              <a:spcBef>
                <a:spcPct val="50000"/>
              </a:spcBef>
            </a:pPr>
            <a:r>
              <a:rPr lang="zh-CN" altLang="en-US"/>
              <a:t>        </a:t>
            </a:r>
            <a:r>
              <a:rPr lang="en-US" altLang="zh-CN"/>
              <a:t>java.sql.Statement</a:t>
            </a:r>
            <a:r>
              <a:rPr lang="zh-CN" altLang="en-US"/>
              <a:t>：代表一个特定的容器，以对一个特定的数据库执行</a:t>
            </a:r>
            <a:r>
              <a:rPr lang="en-US" altLang="zh-CN"/>
              <a:t>SQL</a:t>
            </a:r>
            <a:r>
              <a:rPr lang="zh-CN" altLang="en-US"/>
              <a:t>语句。</a:t>
            </a:r>
          </a:p>
          <a:p>
            <a:pPr eaLnBrk="1" hangingPunct="1">
              <a:lnSpc>
                <a:spcPct val="115000"/>
              </a:lnSpc>
              <a:spcBef>
                <a:spcPct val="50000"/>
              </a:spcBef>
            </a:pPr>
            <a:r>
              <a:rPr lang="zh-CN" altLang="en-US"/>
              <a:t>        </a:t>
            </a:r>
            <a:r>
              <a:rPr lang="en-US" altLang="zh-CN"/>
              <a:t>java.sql.ResultSet</a:t>
            </a:r>
            <a:r>
              <a:rPr lang="zh-CN" altLang="en-US"/>
              <a:t>：控制对一个特定语句的行数据的存取。</a:t>
            </a:r>
          </a:p>
        </p:txBody>
      </p:sp>
    </p:spTree>
  </p:cSld>
  <p:clrMapOvr>
    <a:masterClrMapping/>
  </p:clrMapOvr>
  <p:transition>
    <p:zoom/>
  </p:transition>
</p:sld>
</file>

<file path=ppt/slides/slide5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0722" name="Text Box 2"/>
          <p:cNvSpPr txBox="1">
            <a:spLocks noChangeArrowheads="1"/>
          </p:cNvSpPr>
          <p:nvPr/>
        </p:nvSpPr>
        <p:spPr bwMode="auto">
          <a:xfrm>
            <a:off x="228600" y="681038"/>
            <a:ext cx="8763000" cy="472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50000"/>
              </a:spcBef>
            </a:pPr>
            <a:r>
              <a:rPr lang="en-US" altLang="zh-CN"/>
              <a:t>        </a:t>
            </a:r>
            <a:r>
              <a:rPr lang="zh-CN" altLang="en-US"/>
              <a:t>其中</a:t>
            </a:r>
            <a:r>
              <a:rPr lang="en-US" altLang="zh-CN"/>
              <a:t>java.sql.Statement</a:t>
            </a:r>
            <a:r>
              <a:rPr lang="zh-CN" altLang="en-US"/>
              <a:t>又有两个子类型：</a:t>
            </a:r>
          </a:p>
          <a:p>
            <a:pPr eaLnBrk="1" hangingPunct="1">
              <a:lnSpc>
                <a:spcPct val="140000"/>
              </a:lnSpc>
              <a:spcBef>
                <a:spcPct val="50000"/>
              </a:spcBef>
            </a:pPr>
            <a:r>
              <a:rPr lang="zh-CN" altLang="en-US"/>
              <a:t>       </a:t>
            </a:r>
            <a:r>
              <a:rPr lang="en-US" altLang="zh-CN"/>
              <a:t>(1)  java.sql.PreparedStatement</a:t>
            </a:r>
            <a:r>
              <a:rPr lang="zh-CN" altLang="en-US"/>
              <a:t>：用于执行预编译的</a:t>
            </a:r>
            <a:r>
              <a:rPr lang="en-US" altLang="zh-CN"/>
              <a:t>SQL</a:t>
            </a:r>
            <a:r>
              <a:rPr lang="zh-CN" altLang="en-US"/>
              <a:t>语句。</a:t>
            </a:r>
          </a:p>
          <a:p>
            <a:pPr eaLnBrk="1" hangingPunct="1">
              <a:lnSpc>
                <a:spcPct val="140000"/>
              </a:lnSpc>
              <a:spcBef>
                <a:spcPct val="50000"/>
              </a:spcBef>
            </a:pPr>
            <a:r>
              <a:rPr lang="zh-CN" altLang="en-US"/>
              <a:t>       </a:t>
            </a:r>
            <a:r>
              <a:rPr lang="en-US" altLang="zh-CN"/>
              <a:t>(2)  java.sql.CallableStatement</a:t>
            </a:r>
            <a:r>
              <a:rPr lang="zh-CN" altLang="en-US"/>
              <a:t>：用于执行对一个数据库内嵌过程的调用。</a:t>
            </a:r>
          </a:p>
          <a:p>
            <a:pPr eaLnBrk="1" hangingPunct="1">
              <a:lnSpc>
                <a:spcPct val="140000"/>
              </a:lnSpc>
              <a:spcBef>
                <a:spcPct val="50000"/>
              </a:spcBef>
            </a:pPr>
            <a:r>
              <a:rPr lang="zh-CN" altLang="en-US"/>
              <a:t>        </a:t>
            </a:r>
            <a:r>
              <a:rPr lang="en-US" altLang="zh-CN"/>
              <a:t>JDBC Driver API</a:t>
            </a:r>
            <a:r>
              <a:rPr lang="zh-CN" altLang="en-US"/>
              <a:t>是指</a:t>
            </a:r>
            <a:r>
              <a:rPr lang="en-US" altLang="zh-CN"/>
              <a:t>java.sql.Driver</a:t>
            </a:r>
            <a:r>
              <a:rPr lang="zh-CN" altLang="en-US"/>
              <a:t>接口，封装了不同数据库的驱动程序</a:t>
            </a:r>
            <a:r>
              <a:rPr lang="en-US" altLang="zh-CN"/>
              <a:t>(</a:t>
            </a:r>
            <a:r>
              <a:rPr lang="zh-CN" altLang="en-US"/>
              <a:t>像</a:t>
            </a:r>
            <a:r>
              <a:rPr lang="en-US" altLang="zh-CN"/>
              <a:t>Access</a:t>
            </a:r>
            <a:r>
              <a:rPr lang="zh-CN" altLang="en-US"/>
              <a:t>、</a:t>
            </a:r>
            <a:r>
              <a:rPr lang="en-US" altLang="zh-CN"/>
              <a:t>Foxpro</a:t>
            </a:r>
            <a:r>
              <a:rPr lang="zh-CN" altLang="en-US"/>
              <a:t>、</a:t>
            </a:r>
            <a:r>
              <a:rPr lang="en-US" altLang="zh-CN"/>
              <a:t>SQL Server</a:t>
            </a:r>
            <a:r>
              <a:rPr lang="zh-CN" altLang="en-US"/>
              <a:t>等</a:t>
            </a:r>
            <a:r>
              <a:rPr lang="en-US" altLang="zh-CN"/>
              <a:t>)</a:t>
            </a:r>
            <a:r>
              <a:rPr lang="zh-CN" altLang="en-US"/>
              <a:t>。由于它是数据库底层处理，所以必须提供对</a:t>
            </a:r>
            <a:r>
              <a:rPr lang="en-US" altLang="zh-CN"/>
              <a:t>java.sql.Connection</a:t>
            </a:r>
            <a:r>
              <a:rPr lang="zh-CN" altLang="en-US"/>
              <a:t>、</a:t>
            </a:r>
            <a:r>
              <a:rPr lang="en-US" altLang="zh-CN"/>
              <a:t>java.sql. Statement</a:t>
            </a:r>
            <a:r>
              <a:rPr lang="zh-CN" altLang="en-US"/>
              <a:t>、</a:t>
            </a:r>
            <a:r>
              <a:rPr lang="en-US" altLang="zh-CN"/>
              <a:t>java.sql.PreparedStatement</a:t>
            </a:r>
            <a:r>
              <a:rPr lang="zh-CN" altLang="en-US"/>
              <a:t>和</a:t>
            </a:r>
            <a:r>
              <a:rPr lang="en-US" altLang="zh-CN"/>
              <a:t>java.sql.ResultSet</a:t>
            </a:r>
            <a:r>
              <a:rPr lang="zh-CN" altLang="en-US"/>
              <a:t>的实现。</a:t>
            </a:r>
          </a:p>
        </p:txBody>
      </p:sp>
    </p:spTree>
  </p:cSld>
  <p:clrMapOvr>
    <a:masterClrMapping/>
  </p:clrMapOvr>
  <p:transition>
    <p:zoom/>
  </p:transition>
</p:sld>
</file>

<file path=ppt/slides/slide5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1746" name="Text Box 2"/>
          <p:cNvSpPr txBox="1">
            <a:spLocks noChangeArrowheads="1"/>
          </p:cNvSpPr>
          <p:nvPr/>
        </p:nvSpPr>
        <p:spPr bwMode="auto">
          <a:xfrm>
            <a:off x="304800" y="609600"/>
            <a:ext cx="85344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如果目标</a:t>
            </a:r>
            <a:r>
              <a:rPr lang="en-US" altLang="zh-CN"/>
              <a:t>DBMS</a:t>
            </a:r>
            <a:r>
              <a:rPr lang="zh-CN" altLang="en-US"/>
              <a:t>提供有</a:t>
            </a:r>
            <a:r>
              <a:rPr lang="en-US" altLang="zh-CN"/>
              <a:t>OUT</a:t>
            </a:r>
            <a:r>
              <a:rPr lang="zh-CN" altLang="en-US"/>
              <a:t>参数的内嵌过程，那么还必须提供</a:t>
            </a:r>
            <a:r>
              <a:rPr lang="en-US" altLang="zh-CN"/>
              <a:t>java.sql.CallableStatement </a:t>
            </a:r>
            <a:r>
              <a:rPr lang="zh-CN" altLang="en-US"/>
              <a:t>接口。在</a:t>
            </a:r>
            <a:r>
              <a:rPr lang="en-US" altLang="zh-CN"/>
              <a:t>java.sql.Driver</a:t>
            </a:r>
            <a:r>
              <a:rPr lang="zh-CN" altLang="en-US"/>
              <a:t>接口中每个数据库驱动程序必须提供一个类，使得系统可以由 </a:t>
            </a:r>
            <a:r>
              <a:rPr lang="en-US" altLang="zh-CN"/>
              <a:t>java.sql.DriverManager</a:t>
            </a:r>
            <a:r>
              <a:rPr lang="zh-CN" altLang="en-US"/>
              <a:t>来管理。一个比较好用的驱动程序是在</a:t>
            </a:r>
            <a:r>
              <a:rPr lang="en-US" altLang="zh-CN"/>
              <a:t>ODBC</a:t>
            </a:r>
            <a:r>
              <a:rPr lang="zh-CN" altLang="en-US"/>
              <a:t>之上提供对</a:t>
            </a:r>
            <a:r>
              <a:rPr lang="en-US" altLang="zh-CN"/>
              <a:t>JDBC</a:t>
            </a:r>
            <a:r>
              <a:rPr lang="zh-CN" altLang="en-US"/>
              <a:t>的实现，从而提供与</a:t>
            </a:r>
            <a:r>
              <a:rPr lang="en-US" altLang="zh-CN"/>
              <a:t>ODBC</a:t>
            </a:r>
            <a:r>
              <a:rPr lang="zh-CN" altLang="en-US"/>
              <a:t>接口的</a:t>
            </a:r>
            <a:r>
              <a:rPr lang="en-US" altLang="zh-CN"/>
              <a:t>JDBC-ODBC </a:t>
            </a:r>
            <a:r>
              <a:rPr lang="zh-CN" altLang="en-US"/>
              <a:t>桥。所谓</a:t>
            </a:r>
            <a:r>
              <a:rPr lang="en-US" altLang="zh-CN"/>
              <a:t>JDBC-ODBC</a:t>
            </a:r>
            <a:r>
              <a:rPr lang="zh-CN" altLang="en-US"/>
              <a:t>桥，是一个</a:t>
            </a:r>
            <a:r>
              <a:rPr lang="en-US" altLang="zh-CN"/>
              <a:t>JDBC</a:t>
            </a:r>
            <a:r>
              <a:rPr lang="zh-CN" altLang="en-US"/>
              <a:t>驱动程序，通过将</a:t>
            </a:r>
            <a:r>
              <a:rPr lang="en-US" altLang="zh-CN"/>
              <a:t>JDBC</a:t>
            </a:r>
            <a:r>
              <a:rPr lang="zh-CN" altLang="en-US"/>
              <a:t>操作转换为</a:t>
            </a:r>
            <a:r>
              <a:rPr lang="en-US" altLang="zh-CN"/>
              <a:t>ODBC</a:t>
            </a:r>
            <a:r>
              <a:rPr lang="zh-CN" altLang="en-US"/>
              <a:t>操作来实现</a:t>
            </a:r>
            <a:r>
              <a:rPr lang="en-US" altLang="zh-CN"/>
              <a:t>JDBC</a:t>
            </a:r>
            <a:r>
              <a:rPr lang="zh-CN" altLang="en-US"/>
              <a:t>操作。它由</a:t>
            </a:r>
            <a:r>
              <a:rPr lang="en-US" altLang="zh-CN"/>
              <a:t>sun.jdbc.odbc</a:t>
            </a:r>
            <a:r>
              <a:rPr lang="zh-CN" altLang="en-US"/>
              <a:t>包实现，包含一个用来访问</a:t>
            </a:r>
            <a:r>
              <a:rPr lang="en-US" altLang="zh-CN"/>
              <a:t>ODBC</a:t>
            </a:r>
            <a:r>
              <a:rPr lang="zh-CN" altLang="en-US"/>
              <a:t>的本地库，对所有</a:t>
            </a:r>
            <a:r>
              <a:rPr lang="en-US" altLang="zh-CN"/>
              <a:t>ODBC</a:t>
            </a:r>
            <a:r>
              <a:rPr lang="zh-CN" altLang="en-US"/>
              <a:t>可用的数据库实现</a:t>
            </a:r>
            <a:r>
              <a:rPr lang="en-US" altLang="zh-CN"/>
              <a:t>JDBC</a:t>
            </a:r>
            <a:r>
              <a:rPr lang="zh-CN" altLang="en-US"/>
              <a:t>。 </a:t>
            </a:r>
          </a:p>
        </p:txBody>
      </p:sp>
    </p:spTree>
  </p:cSld>
  <p:clrMapOvr>
    <a:masterClrMapping/>
  </p:clrMapOvr>
  <p:transition>
    <p:zoom/>
  </p:transition>
</p:sld>
</file>

<file path=ppt/slides/slide5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2770" name="Text Box 2"/>
          <p:cNvSpPr txBox="1">
            <a:spLocks noChangeArrowheads="1"/>
          </p:cNvSpPr>
          <p:nvPr/>
        </p:nvSpPr>
        <p:spPr bwMode="auto">
          <a:xfrm>
            <a:off x="381000" y="762000"/>
            <a:ext cx="8458200" cy="319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通过</a:t>
            </a:r>
            <a:r>
              <a:rPr lang="en-US" altLang="zh-CN"/>
              <a:t>ODBC</a:t>
            </a:r>
            <a:r>
              <a:rPr lang="zh-CN" altLang="en-US"/>
              <a:t>子协议，可以使用下面一行代码进行显示加载。</a:t>
            </a:r>
          </a:p>
          <a:p>
            <a:pPr eaLnBrk="1" hangingPunct="1">
              <a:lnSpc>
                <a:spcPct val="150000"/>
              </a:lnSpc>
              <a:spcBef>
                <a:spcPct val="50000"/>
              </a:spcBef>
            </a:pPr>
            <a:r>
              <a:rPr lang="zh-CN" altLang="en-US"/>
              <a:t>        </a:t>
            </a:r>
            <a:r>
              <a:rPr lang="en-US" altLang="zh-CN"/>
              <a:t>Class.forName("sun.jdbc.odbc.JdbcOdbcDriver");</a:t>
            </a:r>
          </a:p>
          <a:p>
            <a:pPr eaLnBrk="1" hangingPunct="1">
              <a:lnSpc>
                <a:spcPct val="150000"/>
              </a:lnSpc>
              <a:spcBef>
                <a:spcPct val="50000"/>
              </a:spcBef>
            </a:pPr>
            <a:r>
              <a:rPr lang="en-US" altLang="zh-CN"/>
              <a:t>        </a:t>
            </a:r>
            <a:r>
              <a:rPr lang="zh-CN" altLang="en-US"/>
              <a:t>加载时，</a:t>
            </a:r>
            <a:r>
              <a:rPr lang="en-US" altLang="zh-CN"/>
              <a:t>ODBC</a:t>
            </a:r>
            <a:r>
              <a:rPr lang="zh-CN" altLang="en-US"/>
              <a:t>驱动程序将创建自己的实例，同时在</a:t>
            </a:r>
            <a:r>
              <a:rPr lang="en-US" altLang="zh-CN"/>
              <a:t>JDBC</a:t>
            </a:r>
            <a:r>
              <a:rPr lang="zh-CN" altLang="en-US"/>
              <a:t>驱动程序管理器中进行注册。由于</a:t>
            </a:r>
            <a:r>
              <a:rPr lang="en-US" altLang="zh-CN"/>
              <a:t>JDBC</a:t>
            </a:r>
            <a:r>
              <a:rPr lang="zh-CN" altLang="en-US"/>
              <a:t>放在</a:t>
            </a:r>
            <a:r>
              <a:rPr lang="en-US" altLang="zh-CN"/>
              <a:t>ODBC</a:t>
            </a:r>
            <a:r>
              <a:rPr lang="zh-CN" altLang="en-US"/>
              <a:t>之后，所以实现起来简单且高效。</a:t>
            </a:r>
          </a:p>
        </p:txBody>
      </p:sp>
    </p:spTree>
  </p:cSld>
  <p:clrMapOvr>
    <a:masterClrMapping/>
  </p:clrMapOvr>
  <p:transition>
    <p:zoom/>
  </p:transition>
</p:sld>
</file>

<file path=ppt/slides/slide5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3794" name="Text Box 2"/>
          <p:cNvSpPr txBox="1">
            <a:spLocks noChangeArrowheads="1"/>
          </p:cNvSpPr>
          <p:nvPr/>
        </p:nvSpPr>
        <p:spPr bwMode="auto">
          <a:xfrm>
            <a:off x="381000" y="647700"/>
            <a:ext cx="85344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9.2.1  Driver</a:t>
            </a:r>
          </a:p>
          <a:p>
            <a:pPr eaLnBrk="1" hangingPunct="1">
              <a:lnSpc>
                <a:spcPct val="150000"/>
              </a:lnSpc>
              <a:spcBef>
                <a:spcPct val="50000"/>
              </a:spcBef>
            </a:pPr>
            <a:r>
              <a:rPr lang="en-US" altLang="zh-CN"/>
              <a:t>         Driver</a:t>
            </a:r>
            <a:r>
              <a:rPr lang="zh-CN" altLang="en-US"/>
              <a:t>接口是每个驱动器类都需要完成的。</a:t>
            </a:r>
            <a:r>
              <a:rPr lang="en-US" altLang="zh-CN"/>
              <a:t>JavaSQL</a:t>
            </a:r>
            <a:r>
              <a:rPr lang="zh-CN" altLang="en-US"/>
              <a:t>框架允许有多个数据库驱动器，每个驱动器应该提供一个类来实现驱动器接口，而驱动器的装载通过</a:t>
            </a:r>
            <a:r>
              <a:rPr lang="en-US" altLang="zh-CN"/>
              <a:t>DriverManager</a:t>
            </a:r>
            <a:r>
              <a:rPr lang="zh-CN" altLang="en-US"/>
              <a:t>实例实现。</a:t>
            </a:r>
          </a:p>
          <a:p>
            <a:pPr eaLnBrk="1" hangingPunct="1">
              <a:lnSpc>
                <a:spcPct val="150000"/>
              </a:lnSpc>
              <a:spcBef>
                <a:spcPct val="50000"/>
              </a:spcBef>
            </a:pPr>
            <a:r>
              <a:rPr lang="zh-CN" altLang="en-US"/>
              <a:t>        </a:t>
            </a:r>
            <a:r>
              <a:rPr lang="en-US" altLang="zh-CN"/>
              <a:t>DriverManager</a:t>
            </a:r>
            <a:r>
              <a:rPr lang="zh-CN" altLang="en-US"/>
              <a:t>将装载尽量多的驱动器，对每个给定的连接请求，将所有的驱动器依次连接到目标数据库上。当驱动器类装载后，</a:t>
            </a:r>
            <a:r>
              <a:rPr lang="en-US" altLang="zh-CN"/>
              <a:t>Driver</a:t>
            </a:r>
            <a:r>
              <a:rPr lang="zh-CN" altLang="en-US"/>
              <a:t>应该创建一个实例，然后注册到</a:t>
            </a:r>
            <a:r>
              <a:rPr lang="en-US" altLang="zh-CN"/>
              <a:t>DriverManager</a:t>
            </a:r>
            <a:r>
              <a:rPr lang="zh-CN" altLang="en-US"/>
              <a:t>上。</a:t>
            </a:r>
          </a:p>
        </p:txBody>
      </p:sp>
    </p:spTree>
  </p:cSld>
  <p:clrMapOvr>
    <a:masterClrMapping/>
  </p:clrMapOvr>
  <p:transition>
    <p:zoom/>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6306" name="Text Box 2"/>
          <p:cNvSpPr txBox="1">
            <a:spLocks noChangeArrowheads="1"/>
          </p:cNvSpPr>
          <p:nvPr/>
        </p:nvSpPr>
        <p:spPr bwMode="auto">
          <a:xfrm>
            <a:off x="1495425" y="685800"/>
            <a:ext cx="6429375"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60000"/>
              </a:lnSpc>
            </a:pPr>
            <a:r>
              <a:rPr lang="en-US" altLang="zh-CN"/>
              <a:t>System.out.println("******</a:t>
            </a:r>
            <a:r>
              <a:rPr lang="zh-CN" altLang="en-US"/>
              <a:t>局部变量******</a:t>
            </a:r>
            <a:r>
              <a:rPr lang="en-US" altLang="zh-CN"/>
              <a:t>");</a:t>
            </a:r>
          </a:p>
          <a:p>
            <a:pPr eaLnBrk="1" hangingPunct="1">
              <a:lnSpc>
                <a:spcPct val="160000"/>
              </a:lnSpc>
            </a:pPr>
            <a:r>
              <a:rPr lang="en-US" altLang="zh-CN"/>
              <a:t>System.out.println("</a:t>
            </a:r>
            <a:r>
              <a:rPr lang="zh-CN" altLang="en-US"/>
              <a:t>短整型变量</a:t>
            </a:r>
            <a:r>
              <a:rPr lang="en-US" altLang="zh-CN"/>
              <a:t>s2 = " + s2);</a:t>
            </a:r>
          </a:p>
          <a:p>
            <a:pPr eaLnBrk="1" hangingPunct="1">
              <a:lnSpc>
                <a:spcPct val="160000"/>
              </a:lnSpc>
            </a:pPr>
            <a:r>
              <a:rPr lang="en-US" altLang="zh-CN"/>
              <a:t>System.out.println("</a:t>
            </a:r>
            <a:r>
              <a:rPr lang="zh-CN" altLang="en-US"/>
              <a:t>整型变量</a:t>
            </a:r>
            <a:r>
              <a:rPr lang="en-US" altLang="zh-CN"/>
              <a:t>i2 = " + i2);</a:t>
            </a:r>
          </a:p>
          <a:p>
            <a:pPr eaLnBrk="1" hangingPunct="1">
              <a:lnSpc>
                <a:spcPct val="160000"/>
              </a:lnSpc>
            </a:pPr>
            <a:r>
              <a:rPr lang="en-US" altLang="zh-CN"/>
              <a:t>System.out.println("</a:t>
            </a:r>
            <a:r>
              <a:rPr lang="zh-CN" altLang="en-US"/>
              <a:t>长整型变量</a:t>
            </a:r>
            <a:r>
              <a:rPr lang="en-US" altLang="zh-CN"/>
              <a:t>l2 = " + l2);</a:t>
            </a:r>
          </a:p>
          <a:p>
            <a:pPr eaLnBrk="1" hangingPunct="1">
              <a:lnSpc>
                <a:spcPct val="160000"/>
              </a:lnSpc>
            </a:pPr>
            <a:r>
              <a:rPr lang="en-US" altLang="zh-CN"/>
              <a:t>System.out.println("</a:t>
            </a:r>
            <a:r>
              <a:rPr lang="zh-CN" altLang="en-US"/>
              <a:t>字符变量</a:t>
            </a:r>
            <a:r>
              <a:rPr lang="en-US" altLang="zh-CN"/>
              <a:t>ch2 = " + ch2);</a:t>
            </a:r>
          </a:p>
          <a:p>
            <a:pPr eaLnBrk="1" hangingPunct="1">
              <a:lnSpc>
                <a:spcPct val="160000"/>
              </a:lnSpc>
            </a:pPr>
            <a:r>
              <a:rPr lang="en-US" altLang="zh-CN"/>
              <a:t>System.out.println("</a:t>
            </a:r>
            <a:r>
              <a:rPr lang="zh-CN" altLang="en-US"/>
              <a:t>浮点数类型</a:t>
            </a:r>
            <a:r>
              <a:rPr lang="en-US" altLang="zh-CN"/>
              <a:t>f2 = " + f2);</a:t>
            </a:r>
          </a:p>
          <a:p>
            <a:pPr eaLnBrk="1" hangingPunct="1">
              <a:lnSpc>
                <a:spcPct val="160000"/>
              </a:lnSpc>
            </a:pPr>
            <a:r>
              <a:rPr lang="en-US" altLang="zh-CN"/>
              <a:t>System.out.println("</a:t>
            </a:r>
            <a:r>
              <a:rPr lang="zh-CN" altLang="en-US"/>
              <a:t>双精度型变量</a:t>
            </a:r>
            <a:r>
              <a:rPr lang="en-US" altLang="zh-CN"/>
              <a:t>d2 = " + d2);</a:t>
            </a:r>
          </a:p>
          <a:p>
            <a:pPr eaLnBrk="1" hangingPunct="1">
              <a:lnSpc>
                <a:spcPct val="160000"/>
              </a:lnSpc>
            </a:pPr>
            <a:r>
              <a:rPr lang="en-US" altLang="zh-CN"/>
              <a:t>System.out.println("</a:t>
            </a:r>
            <a:r>
              <a:rPr lang="zh-CN" altLang="en-US"/>
              <a:t>布尔型变量</a:t>
            </a:r>
            <a:r>
              <a:rPr lang="en-US" altLang="zh-CN"/>
              <a:t>b2 = " + b2);         </a:t>
            </a:r>
          </a:p>
          <a:p>
            <a:pPr eaLnBrk="1" hangingPunct="1">
              <a:lnSpc>
                <a:spcPct val="160000"/>
              </a:lnSpc>
            </a:pPr>
            <a:r>
              <a:rPr lang="en-US" altLang="zh-CN"/>
              <a:t>//</a:t>
            </a:r>
            <a:r>
              <a:rPr lang="zh-CN" altLang="en-US"/>
              <a:t>调用方法修改全局变量的值</a:t>
            </a:r>
          </a:p>
        </p:txBody>
      </p:sp>
    </p:spTree>
  </p:cSld>
  <p:clrMapOvr>
    <a:masterClrMapping/>
  </p:clrMapOvr>
  <p:transition>
    <p:zoom dir="in"/>
  </p:transition>
</p:sld>
</file>

<file path=ppt/slides/slide5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4818" name="Text Box 2"/>
          <p:cNvSpPr txBox="1">
            <a:spLocks noChangeArrowheads="1"/>
          </p:cNvSpPr>
          <p:nvPr/>
        </p:nvSpPr>
        <p:spPr bwMode="auto">
          <a:xfrm>
            <a:off x="304800" y="609600"/>
            <a:ext cx="8610600"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9.2.2  DriverManager</a:t>
            </a:r>
          </a:p>
          <a:p>
            <a:pPr eaLnBrk="1" hangingPunct="1">
              <a:lnSpc>
                <a:spcPct val="150000"/>
              </a:lnSpc>
              <a:spcBef>
                <a:spcPct val="50000"/>
              </a:spcBef>
            </a:pPr>
            <a:r>
              <a:rPr lang="en-US" altLang="zh-CN"/>
              <a:t>        DriverManager</a:t>
            </a:r>
            <a:r>
              <a:rPr lang="zh-CN" altLang="en-US"/>
              <a:t>管理一系列</a:t>
            </a:r>
            <a:r>
              <a:rPr lang="en-US" altLang="zh-CN"/>
              <a:t>JDBC</a:t>
            </a:r>
            <a:r>
              <a:rPr lang="zh-CN" altLang="en-US"/>
              <a:t>驱动器的基本服务。应用程序可以显式加载</a:t>
            </a:r>
            <a:r>
              <a:rPr lang="en-US" altLang="zh-CN"/>
              <a:t>JDBC</a:t>
            </a:r>
            <a:r>
              <a:rPr lang="zh-CN" altLang="en-US"/>
              <a:t>驱动器。例如下面代码显式加载</a:t>
            </a:r>
            <a:r>
              <a:rPr lang="en-US" altLang="zh-CN"/>
              <a:t>my.sql.Driver</a:t>
            </a:r>
            <a:r>
              <a:rPr lang="zh-CN" altLang="en-US"/>
              <a:t>。</a:t>
            </a:r>
          </a:p>
          <a:p>
            <a:pPr eaLnBrk="1" hangingPunct="1">
              <a:lnSpc>
                <a:spcPct val="150000"/>
              </a:lnSpc>
              <a:spcBef>
                <a:spcPct val="50000"/>
              </a:spcBef>
            </a:pPr>
            <a:r>
              <a:rPr lang="zh-CN" altLang="en-US"/>
              <a:t>               </a:t>
            </a:r>
            <a:r>
              <a:rPr lang="en-US" altLang="zh-CN"/>
              <a:t>Class.forName("my.sql.Driver");</a:t>
            </a:r>
          </a:p>
          <a:p>
            <a:pPr eaLnBrk="1" hangingPunct="1">
              <a:lnSpc>
                <a:spcPct val="150000"/>
              </a:lnSpc>
              <a:spcBef>
                <a:spcPct val="50000"/>
              </a:spcBef>
            </a:pPr>
            <a:r>
              <a:rPr lang="en-US" altLang="zh-CN"/>
              <a:t>        </a:t>
            </a:r>
            <a:r>
              <a:rPr lang="zh-CN" altLang="en-US"/>
              <a:t>显式加载</a:t>
            </a:r>
            <a:r>
              <a:rPr lang="en-US" altLang="zh-CN"/>
              <a:t>JDBC-ODBC</a:t>
            </a:r>
            <a:r>
              <a:rPr lang="zh-CN" altLang="en-US"/>
              <a:t>桥：</a:t>
            </a:r>
          </a:p>
          <a:p>
            <a:pPr eaLnBrk="1" hangingPunct="1">
              <a:lnSpc>
                <a:spcPct val="150000"/>
              </a:lnSpc>
              <a:spcBef>
                <a:spcPct val="50000"/>
              </a:spcBef>
            </a:pPr>
            <a:r>
              <a:rPr lang="zh-CN" altLang="en-US"/>
              <a:t>                </a:t>
            </a:r>
            <a:r>
              <a:rPr lang="en-US" altLang="zh-CN"/>
              <a:t>Class.forName("sun.jdbc.odbc.JdbcOdbcDriver");</a:t>
            </a:r>
          </a:p>
        </p:txBody>
      </p:sp>
    </p:spTree>
  </p:cSld>
  <p:clrMapOvr>
    <a:masterClrMapping/>
  </p:clrMapOvr>
  <p:transition>
    <p:zoom/>
  </p:transition>
</p:sld>
</file>

<file path=ppt/slides/slide5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42" name="Text Box 2"/>
          <p:cNvSpPr txBox="1">
            <a:spLocks noChangeArrowheads="1"/>
          </p:cNvSpPr>
          <p:nvPr/>
        </p:nvSpPr>
        <p:spPr bwMode="auto">
          <a:xfrm>
            <a:off x="228600" y="533400"/>
            <a:ext cx="86868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50000"/>
              </a:spcBef>
            </a:pPr>
            <a:r>
              <a:rPr lang="zh-CN" altLang="en-US"/>
              <a:t>它的较为重要的方法有：</a:t>
            </a:r>
          </a:p>
          <a:p>
            <a:pPr eaLnBrk="1" hangingPunct="1">
              <a:lnSpc>
                <a:spcPct val="115000"/>
              </a:lnSpc>
              <a:spcBef>
                <a:spcPct val="50000"/>
              </a:spcBef>
            </a:pPr>
            <a:r>
              <a:rPr lang="zh-CN" altLang="en-US"/>
              <a:t>           </a:t>
            </a:r>
            <a:r>
              <a:rPr lang="en-US" altLang="zh-CN"/>
              <a:t>public static Connection getConnection(String url) throws SQLException</a:t>
            </a:r>
          </a:p>
          <a:p>
            <a:pPr eaLnBrk="1" hangingPunct="1">
              <a:lnSpc>
                <a:spcPct val="115000"/>
              </a:lnSpc>
              <a:spcBef>
                <a:spcPct val="50000"/>
              </a:spcBef>
            </a:pPr>
            <a:r>
              <a:rPr lang="en-US" altLang="zh-CN"/>
              <a:t>           public static Connection getConnection(String url, Properties info) throws SQLException</a:t>
            </a:r>
          </a:p>
          <a:p>
            <a:pPr eaLnBrk="1" hangingPunct="1">
              <a:lnSpc>
                <a:spcPct val="115000"/>
              </a:lnSpc>
              <a:spcBef>
                <a:spcPct val="50000"/>
              </a:spcBef>
            </a:pPr>
            <a:r>
              <a:rPr lang="en-US" altLang="zh-CN"/>
              <a:t>          public static Connection getConnection(String url, String user, String password) throws </a:t>
            </a:r>
          </a:p>
          <a:p>
            <a:pPr eaLnBrk="1" hangingPunct="1">
              <a:lnSpc>
                <a:spcPct val="115000"/>
              </a:lnSpc>
              <a:spcBef>
                <a:spcPct val="50000"/>
              </a:spcBef>
            </a:pPr>
            <a:r>
              <a:rPr lang="en-US" altLang="zh-CN"/>
              <a:t>          SQLException</a:t>
            </a:r>
          </a:p>
          <a:p>
            <a:pPr eaLnBrk="1" hangingPunct="1">
              <a:lnSpc>
                <a:spcPct val="115000"/>
              </a:lnSpc>
              <a:spcBef>
                <a:spcPct val="50000"/>
              </a:spcBef>
            </a:pPr>
            <a:r>
              <a:rPr lang="en-US" altLang="zh-CN"/>
              <a:t>        </a:t>
            </a:r>
            <a:r>
              <a:rPr lang="zh-CN" altLang="en-US"/>
              <a:t>这些方法的功能都是建立一个到给定数据库</a:t>
            </a:r>
            <a:r>
              <a:rPr lang="en-US" altLang="zh-CN"/>
              <a:t>url</a:t>
            </a:r>
            <a:r>
              <a:rPr lang="zh-CN" altLang="en-US"/>
              <a:t>的连接。</a:t>
            </a:r>
            <a:r>
              <a:rPr lang="en-US" altLang="zh-CN"/>
              <a:t>DriverManager</a:t>
            </a:r>
            <a:r>
              <a:rPr lang="zh-CN" altLang="en-US"/>
              <a:t>试图从注册的</a:t>
            </a:r>
            <a:r>
              <a:rPr lang="en-US" altLang="zh-CN"/>
              <a:t>JDBC</a:t>
            </a:r>
            <a:r>
              <a:rPr lang="zh-CN" altLang="en-US"/>
              <a:t>驱动器序列中选择合适的驱动器，返回到</a:t>
            </a:r>
            <a:r>
              <a:rPr lang="en-US" altLang="zh-CN"/>
              <a:t>url</a:t>
            </a:r>
            <a:r>
              <a:rPr lang="zh-CN" altLang="en-US"/>
              <a:t>的连接。</a:t>
            </a:r>
          </a:p>
        </p:txBody>
      </p:sp>
    </p:spTree>
  </p:cSld>
  <p:clrMapOvr>
    <a:masterClrMapping/>
  </p:clrMapOvr>
  <p:transition>
    <p:zoom/>
  </p:transition>
</p:sld>
</file>

<file path=ppt/slides/slide5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6866" name="Text Box 2"/>
          <p:cNvSpPr txBox="1">
            <a:spLocks noChangeArrowheads="1"/>
          </p:cNvSpPr>
          <p:nvPr/>
        </p:nvSpPr>
        <p:spPr bwMode="auto">
          <a:xfrm>
            <a:off x="304800" y="457200"/>
            <a:ext cx="8610600" cy="58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zh-CN" altLang="en-US"/>
              <a:t>其中：</a:t>
            </a:r>
          </a:p>
          <a:p>
            <a:pPr eaLnBrk="1" hangingPunct="1">
              <a:lnSpc>
                <a:spcPct val="130000"/>
              </a:lnSpc>
              <a:spcBef>
                <a:spcPct val="50000"/>
              </a:spcBef>
            </a:pPr>
            <a:r>
              <a:rPr lang="zh-CN" altLang="en-US"/>
              <a:t>       </a:t>
            </a:r>
            <a:r>
              <a:rPr lang="en-US" altLang="zh-CN"/>
              <a:t>(1)  url</a:t>
            </a:r>
            <a:r>
              <a:rPr lang="zh-CN" altLang="en-US"/>
              <a:t>为数据库</a:t>
            </a:r>
            <a:r>
              <a:rPr lang="en-US" altLang="zh-CN"/>
              <a:t>url</a:t>
            </a:r>
            <a:r>
              <a:rPr lang="zh-CN" altLang="en-US"/>
              <a:t>，格式为 </a:t>
            </a:r>
            <a:r>
              <a:rPr lang="en-US" altLang="zh-CN"/>
              <a:t>jdbc:subprotocol:subname</a:t>
            </a:r>
            <a:r>
              <a:rPr lang="zh-CN" altLang="en-US"/>
              <a:t>。</a:t>
            </a:r>
          </a:p>
          <a:p>
            <a:pPr eaLnBrk="1" hangingPunct="1">
              <a:lnSpc>
                <a:spcPct val="130000"/>
              </a:lnSpc>
              <a:spcBef>
                <a:spcPct val="50000"/>
              </a:spcBef>
            </a:pPr>
            <a:r>
              <a:rPr lang="zh-CN" altLang="en-US"/>
              <a:t>       </a:t>
            </a:r>
            <a:r>
              <a:rPr lang="en-US" altLang="zh-CN"/>
              <a:t>(2)  info</a:t>
            </a:r>
            <a:r>
              <a:rPr lang="zh-CN" altLang="en-US"/>
              <a:t>以“标记</a:t>
            </a:r>
            <a:r>
              <a:rPr lang="en-US" altLang="zh-CN"/>
              <a:t>/</a:t>
            </a:r>
            <a:r>
              <a:rPr lang="zh-CN" altLang="en-US"/>
              <a:t>数值对”作为连接参数，至少应该包括</a:t>
            </a:r>
            <a:r>
              <a:rPr lang="en-US" altLang="zh-CN"/>
              <a:t>user</a:t>
            </a:r>
            <a:r>
              <a:rPr lang="zh-CN" altLang="en-US"/>
              <a:t>和</a:t>
            </a:r>
            <a:r>
              <a:rPr lang="en-US" altLang="zh-CN"/>
              <a:t>password</a:t>
            </a:r>
            <a:r>
              <a:rPr lang="zh-CN" altLang="en-US"/>
              <a:t>属性对。</a:t>
            </a:r>
          </a:p>
          <a:p>
            <a:pPr eaLnBrk="1" hangingPunct="1">
              <a:lnSpc>
                <a:spcPct val="130000"/>
              </a:lnSpc>
              <a:spcBef>
                <a:spcPct val="50000"/>
              </a:spcBef>
            </a:pPr>
            <a:r>
              <a:rPr lang="zh-CN" altLang="en-US"/>
              <a:t>       </a:t>
            </a:r>
            <a:r>
              <a:rPr lang="en-US" altLang="zh-CN"/>
              <a:t>(3)  user</a:t>
            </a:r>
            <a:r>
              <a:rPr lang="zh-CN" altLang="en-US"/>
              <a:t>指数据库用户</a:t>
            </a:r>
            <a:r>
              <a:rPr lang="en-US" altLang="zh-CN"/>
              <a:t>(</a:t>
            </a:r>
            <a:r>
              <a:rPr lang="zh-CN" altLang="en-US"/>
              <a:t>连接以什么身份建立</a:t>
            </a:r>
            <a:r>
              <a:rPr lang="en-US" altLang="zh-CN"/>
              <a:t>)</a:t>
            </a:r>
            <a:r>
              <a:rPr lang="zh-CN" altLang="en-US"/>
              <a:t>。</a:t>
            </a:r>
          </a:p>
          <a:p>
            <a:pPr eaLnBrk="1" hangingPunct="1">
              <a:lnSpc>
                <a:spcPct val="130000"/>
              </a:lnSpc>
              <a:spcBef>
                <a:spcPct val="50000"/>
              </a:spcBef>
            </a:pPr>
            <a:r>
              <a:rPr lang="zh-CN" altLang="en-US"/>
              <a:t>       </a:t>
            </a:r>
            <a:r>
              <a:rPr lang="en-US" altLang="zh-CN"/>
              <a:t>(4)  password </a:t>
            </a:r>
            <a:r>
              <a:rPr lang="zh-CN" altLang="en-US"/>
              <a:t>是用户的密码。</a:t>
            </a:r>
          </a:p>
          <a:p>
            <a:pPr eaLnBrk="1" hangingPunct="1">
              <a:lnSpc>
                <a:spcPct val="130000"/>
              </a:lnSpc>
              <a:spcBef>
                <a:spcPct val="50000"/>
              </a:spcBef>
            </a:pPr>
            <a:r>
              <a:rPr lang="zh-CN" altLang="en-US"/>
              <a:t>       例如：使用</a:t>
            </a:r>
            <a:r>
              <a:rPr lang="en-US" altLang="zh-CN"/>
              <a:t>JDBC-ODBC</a:t>
            </a:r>
            <a:r>
              <a:rPr lang="zh-CN" altLang="en-US"/>
              <a:t>桥建立到</a:t>
            </a:r>
            <a:r>
              <a:rPr lang="en-US" altLang="zh-CN"/>
              <a:t>ODBC</a:t>
            </a:r>
            <a:r>
              <a:rPr lang="zh-CN" altLang="en-US"/>
              <a:t>配置的数据库</a:t>
            </a:r>
            <a:r>
              <a:rPr lang="en-US" altLang="zh-CN"/>
              <a:t>CallCenter</a:t>
            </a:r>
            <a:r>
              <a:rPr lang="zh-CN" altLang="en-US"/>
              <a:t>的连接，访问</a:t>
            </a:r>
            <a:r>
              <a:rPr lang="en-US" altLang="zh-CN"/>
              <a:t>CallCenter</a:t>
            </a:r>
            <a:r>
              <a:rPr lang="zh-CN" altLang="en-US"/>
              <a:t>数据库的用户名为</a:t>
            </a:r>
            <a:r>
              <a:rPr lang="en-US" altLang="zh-CN"/>
              <a:t>sa</a:t>
            </a:r>
            <a:r>
              <a:rPr lang="zh-CN" altLang="en-US"/>
              <a:t>，密码无。语句行如下：</a:t>
            </a:r>
          </a:p>
          <a:p>
            <a:pPr eaLnBrk="1" hangingPunct="1">
              <a:lnSpc>
                <a:spcPct val="130000"/>
              </a:lnSpc>
              <a:spcBef>
                <a:spcPct val="50000"/>
              </a:spcBef>
            </a:pPr>
            <a:r>
              <a:rPr lang="en-US" altLang="zh-CN" sz="2000"/>
              <a:t>Connection con = DriverManager.getConnection("jdbc:odbc:CallCenter","sa","");  </a:t>
            </a:r>
          </a:p>
        </p:txBody>
      </p:sp>
    </p:spTree>
  </p:cSld>
  <p:clrMapOvr>
    <a:masterClrMapping/>
  </p:clrMapOvr>
  <p:transition>
    <p:zoom/>
  </p:transition>
</p:sld>
</file>

<file path=ppt/slides/slide5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7890" name="Text Box 2"/>
          <p:cNvSpPr txBox="1">
            <a:spLocks noChangeArrowheads="1"/>
          </p:cNvSpPr>
          <p:nvPr/>
        </p:nvSpPr>
        <p:spPr bwMode="auto">
          <a:xfrm>
            <a:off x="304800" y="609600"/>
            <a:ext cx="8610600" cy="549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8000"/>
              </a:lnSpc>
              <a:spcBef>
                <a:spcPct val="50000"/>
              </a:spcBef>
            </a:pPr>
            <a:r>
              <a:rPr lang="en-US" altLang="zh-CN" b="1"/>
              <a:t>9.2.3  Connection</a:t>
            </a:r>
          </a:p>
          <a:p>
            <a:pPr eaLnBrk="1" hangingPunct="1">
              <a:lnSpc>
                <a:spcPct val="148000"/>
              </a:lnSpc>
              <a:spcBef>
                <a:spcPct val="50000"/>
              </a:spcBef>
            </a:pPr>
            <a:r>
              <a:rPr lang="en-US" altLang="zh-CN"/>
              <a:t>         </a:t>
            </a:r>
            <a:r>
              <a:rPr lang="zh-CN" altLang="en-US"/>
              <a:t>一个</a:t>
            </a:r>
            <a:r>
              <a:rPr lang="en-US" altLang="zh-CN"/>
              <a:t>Connection(</a:t>
            </a:r>
            <a:r>
              <a:rPr lang="zh-CN" altLang="en-US"/>
              <a:t>连接</a:t>
            </a:r>
            <a:r>
              <a:rPr lang="en-US" altLang="zh-CN"/>
              <a:t>)</a:t>
            </a:r>
            <a:r>
              <a:rPr lang="zh-CN" altLang="en-US"/>
              <a:t>就是一个与特定数据库的会话。在连接的上下文环境中才可以执行</a:t>
            </a:r>
            <a:r>
              <a:rPr lang="en-US" altLang="zh-CN"/>
              <a:t>SQL</a:t>
            </a:r>
            <a:r>
              <a:rPr lang="zh-CN" altLang="en-US"/>
              <a:t>语句和返回结果。</a:t>
            </a:r>
            <a:r>
              <a:rPr lang="en-US" altLang="zh-CN"/>
              <a:t>Connection</a:t>
            </a:r>
            <a:r>
              <a:rPr lang="zh-CN" altLang="en-US"/>
              <a:t>对象的数据库可以提供描述它的表、</a:t>
            </a:r>
            <a:r>
              <a:rPr lang="en-US" altLang="zh-CN"/>
              <a:t>SQL</a:t>
            </a:r>
            <a:r>
              <a:rPr lang="zh-CN" altLang="en-US"/>
              <a:t>语法和存储过程等的信息。它较为重要的方法有：</a:t>
            </a:r>
          </a:p>
          <a:p>
            <a:pPr eaLnBrk="1" hangingPunct="1">
              <a:lnSpc>
                <a:spcPct val="148000"/>
              </a:lnSpc>
              <a:spcBef>
                <a:spcPct val="50000"/>
              </a:spcBef>
            </a:pPr>
            <a:r>
              <a:rPr lang="zh-CN" altLang="en-US"/>
              <a:t>        </a:t>
            </a:r>
            <a:r>
              <a:rPr lang="en-US" altLang="zh-CN"/>
              <a:t>public Statement createStatement() throws SQLException</a:t>
            </a:r>
          </a:p>
          <a:p>
            <a:pPr eaLnBrk="1" hangingPunct="1">
              <a:lnSpc>
                <a:spcPct val="148000"/>
              </a:lnSpc>
              <a:spcBef>
                <a:spcPct val="50000"/>
              </a:spcBef>
            </a:pPr>
            <a:r>
              <a:rPr lang="en-US" altLang="zh-CN"/>
              <a:t>        </a:t>
            </a:r>
            <a:r>
              <a:rPr lang="zh-CN" altLang="en-US"/>
              <a:t>创建一个</a:t>
            </a:r>
            <a:r>
              <a:rPr lang="en-US" altLang="zh-CN"/>
              <a:t>Statement</a:t>
            </a:r>
            <a:r>
              <a:rPr lang="zh-CN" altLang="en-US"/>
              <a:t>对象，用于发送</a:t>
            </a:r>
            <a:r>
              <a:rPr lang="en-US" altLang="zh-CN"/>
              <a:t>SQL</a:t>
            </a:r>
            <a:r>
              <a:rPr lang="zh-CN" altLang="en-US"/>
              <a:t>语句到数据库。没有参数的</a:t>
            </a:r>
            <a:r>
              <a:rPr lang="en-US" altLang="zh-CN"/>
              <a:t>SQL</a:t>
            </a:r>
            <a:r>
              <a:rPr lang="zh-CN" altLang="en-US"/>
              <a:t>语句通常使用</a:t>
            </a:r>
            <a:r>
              <a:rPr lang="en-US" altLang="zh-CN"/>
              <a:t>Statement</a:t>
            </a:r>
            <a:r>
              <a:rPr lang="zh-CN" altLang="en-US"/>
              <a:t>对象执行。如果希望多次执行，使用</a:t>
            </a:r>
            <a:r>
              <a:rPr lang="en-US" altLang="zh-CN"/>
              <a:t>PreparedStatement</a:t>
            </a:r>
            <a:r>
              <a:rPr lang="zh-CN" altLang="en-US"/>
              <a:t>更为高效。 </a:t>
            </a:r>
          </a:p>
        </p:txBody>
      </p:sp>
    </p:spTree>
  </p:cSld>
  <p:clrMapOvr>
    <a:masterClrMapping/>
  </p:clrMapOvr>
  <p:transition>
    <p:zoom/>
  </p:transition>
</p:sld>
</file>

<file path=ppt/slides/slide5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8914" name="Text Box 2"/>
          <p:cNvSpPr txBox="1">
            <a:spLocks noChangeArrowheads="1"/>
          </p:cNvSpPr>
          <p:nvPr/>
        </p:nvSpPr>
        <p:spPr bwMode="auto">
          <a:xfrm>
            <a:off x="381000" y="685800"/>
            <a:ext cx="8534400" cy="495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8000"/>
              </a:lnSpc>
              <a:spcBef>
                <a:spcPct val="50000"/>
              </a:spcBef>
            </a:pPr>
            <a:r>
              <a:rPr lang="en-US" altLang="zh-CN"/>
              <a:t>        public PreparedStatement prepareStatement(String sql) throws SQLException</a:t>
            </a:r>
          </a:p>
          <a:p>
            <a:pPr eaLnBrk="1" hangingPunct="1">
              <a:lnSpc>
                <a:spcPct val="148000"/>
              </a:lnSpc>
              <a:spcBef>
                <a:spcPct val="50000"/>
              </a:spcBef>
            </a:pPr>
            <a:r>
              <a:rPr lang="en-US" altLang="zh-CN"/>
              <a:t>        </a:t>
            </a:r>
            <a:r>
              <a:rPr lang="zh-CN" altLang="en-US"/>
              <a:t>创建一个</a:t>
            </a:r>
            <a:r>
              <a:rPr lang="en-US" altLang="zh-CN"/>
              <a:t>PreparedStatement</a:t>
            </a:r>
            <a:r>
              <a:rPr lang="zh-CN" altLang="en-US"/>
              <a:t>对象，发送参数化</a:t>
            </a:r>
            <a:r>
              <a:rPr lang="en-US" altLang="zh-CN"/>
              <a:t>SQL</a:t>
            </a:r>
            <a:r>
              <a:rPr lang="zh-CN" altLang="en-US"/>
              <a:t>语句</a:t>
            </a:r>
            <a:r>
              <a:rPr lang="en-US" altLang="zh-CN"/>
              <a:t>sql</a:t>
            </a:r>
            <a:r>
              <a:rPr lang="zh-CN" altLang="en-US"/>
              <a:t>到数据库。</a:t>
            </a:r>
          </a:p>
          <a:p>
            <a:pPr eaLnBrk="1" hangingPunct="1">
              <a:lnSpc>
                <a:spcPct val="148000"/>
              </a:lnSpc>
              <a:spcBef>
                <a:spcPct val="50000"/>
              </a:spcBef>
            </a:pPr>
            <a:r>
              <a:rPr lang="zh-CN" altLang="en-US"/>
              <a:t>        </a:t>
            </a:r>
            <a:r>
              <a:rPr lang="en-US" altLang="zh-CN"/>
              <a:t>SQL</a:t>
            </a:r>
            <a:r>
              <a:rPr lang="zh-CN" altLang="en-US"/>
              <a:t>语句可以预先编译并存储到</a:t>
            </a:r>
            <a:r>
              <a:rPr lang="en-US" altLang="zh-CN"/>
              <a:t>PreparedStatement</a:t>
            </a:r>
            <a:r>
              <a:rPr lang="zh-CN" altLang="en-US"/>
              <a:t>语句中。这个对象可以用来高效地多次执行语句。</a:t>
            </a:r>
          </a:p>
          <a:p>
            <a:pPr eaLnBrk="1" hangingPunct="1">
              <a:lnSpc>
                <a:spcPct val="148000"/>
              </a:lnSpc>
              <a:spcBef>
                <a:spcPct val="50000"/>
              </a:spcBef>
            </a:pPr>
            <a:r>
              <a:rPr lang="zh-CN" altLang="en-US"/>
              <a:t>        其中：参数</a:t>
            </a:r>
            <a:r>
              <a:rPr lang="en-US" altLang="zh-CN"/>
              <a:t>sql</a:t>
            </a:r>
            <a:r>
              <a:rPr lang="zh-CN" altLang="en-US"/>
              <a:t>是包含多个“</a:t>
            </a:r>
            <a:r>
              <a:rPr lang="en-US" altLang="zh-CN"/>
              <a:t>?”</a:t>
            </a:r>
            <a:r>
              <a:rPr lang="zh-CN" altLang="en-US"/>
              <a:t>参数的</a:t>
            </a:r>
            <a:r>
              <a:rPr lang="en-US" altLang="zh-CN"/>
              <a:t>SQL</a:t>
            </a:r>
            <a:r>
              <a:rPr lang="zh-CN" altLang="en-US"/>
              <a:t>语句，“？”表示输入参数由用户进行设置。 </a:t>
            </a:r>
          </a:p>
        </p:txBody>
      </p:sp>
    </p:spTree>
  </p:cSld>
  <p:clrMapOvr>
    <a:masterClrMapping/>
  </p:clrMapOvr>
  <p:transition>
    <p:zoom/>
  </p:transition>
</p:sld>
</file>

<file path=ppt/slides/slide5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9938" name="Text Box 2"/>
          <p:cNvSpPr txBox="1">
            <a:spLocks noChangeArrowheads="1"/>
          </p:cNvSpPr>
          <p:nvPr/>
        </p:nvSpPr>
        <p:spPr bwMode="auto">
          <a:xfrm>
            <a:off x="304800" y="609600"/>
            <a:ext cx="86106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例如：</a:t>
            </a:r>
          </a:p>
          <a:p>
            <a:pPr eaLnBrk="1" hangingPunct="1">
              <a:lnSpc>
                <a:spcPct val="150000"/>
              </a:lnSpc>
              <a:spcBef>
                <a:spcPct val="50000"/>
              </a:spcBef>
            </a:pPr>
            <a:r>
              <a:rPr lang="zh-CN" altLang="en-US"/>
              <a:t>        创建</a:t>
            </a:r>
            <a:r>
              <a:rPr lang="en-US" altLang="zh-CN"/>
              <a:t>Statement</a:t>
            </a:r>
            <a:r>
              <a:rPr lang="zh-CN" altLang="en-US"/>
              <a:t>对象语句如下：</a:t>
            </a:r>
          </a:p>
          <a:p>
            <a:pPr eaLnBrk="1" hangingPunct="1">
              <a:lnSpc>
                <a:spcPct val="150000"/>
              </a:lnSpc>
              <a:spcBef>
                <a:spcPct val="50000"/>
              </a:spcBef>
            </a:pPr>
            <a:r>
              <a:rPr lang="zh-CN" altLang="en-US"/>
              <a:t>        </a:t>
            </a:r>
            <a:r>
              <a:rPr lang="en-US" altLang="zh-CN"/>
              <a:t>stmt = con.createStatement();</a:t>
            </a:r>
          </a:p>
          <a:p>
            <a:pPr eaLnBrk="1" hangingPunct="1">
              <a:lnSpc>
                <a:spcPct val="150000"/>
              </a:lnSpc>
              <a:spcBef>
                <a:spcPct val="50000"/>
              </a:spcBef>
            </a:pPr>
            <a:r>
              <a:rPr lang="en-US" altLang="zh-CN"/>
              <a:t>        </a:t>
            </a:r>
            <a:r>
              <a:rPr lang="zh-CN" altLang="en-US"/>
              <a:t>创建</a:t>
            </a:r>
            <a:r>
              <a:rPr lang="en-US" altLang="zh-CN"/>
              <a:t>PreparedStatement</a:t>
            </a:r>
            <a:r>
              <a:rPr lang="zh-CN" altLang="en-US"/>
              <a:t>对象语句如下：</a:t>
            </a:r>
          </a:p>
          <a:p>
            <a:pPr eaLnBrk="1" hangingPunct="1">
              <a:lnSpc>
                <a:spcPct val="150000"/>
              </a:lnSpc>
              <a:spcBef>
                <a:spcPct val="50000"/>
              </a:spcBef>
            </a:pPr>
            <a:r>
              <a:rPr lang="zh-CN" altLang="en-US"/>
              <a:t>        </a:t>
            </a:r>
            <a:r>
              <a:rPr lang="en-US" altLang="zh-CN"/>
              <a:t>pstmt = con.prepareStatement("UPDATE Xuesheng SET </a:t>
            </a:r>
            <a:r>
              <a:rPr lang="zh-CN" altLang="en-US"/>
              <a:t>班级 </a:t>
            </a:r>
            <a:r>
              <a:rPr lang="en-US" altLang="zh-CN"/>
              <a:t>= ? WHERE </a:t>
            </a:r>
            <a:r>
              <a:rPr lang="zh-CN" altLang="en-US"/>
              <a:t>班级 </a:t>
            </a:r>
            <a:r>
              <a:rPr lang="en-US" altLang="zh-CN"/>
              <a:t>= ?");</a:t>
            </a:r>
          </a:p>
        </p:txBody>
      </p:sp>
    </p:spTree>
  </p:cSld>
  <p:clrMapOvr>
    <a:masterClrMapping/>
  </p:clrMapOvr>
  <p:transition>
    <p:zoom/>
  </p:transition>
</p:sld>
</file>

<file path=ppt/slides/slide5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0962" name="Text Box 2"/>
          <p:cNvSpPr txBox="1">
            <a:spLocks noChangeArrowheads="1"/>
          </p:cNvSpPr>
          <p:nvPr/>
        </p:nvSpPr>
        <p:spPr bwMode="auto">
          <a:xfrm>
            <a:off x="304800" y="609600"/>
            <a:ext cx="8534400" cy="466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b="1"/>
              <a:t>9.2.4  Statement</a:t>
            </a:r>
          </a:p>
          <a:p>
            <a:pPr eaLnBrk="1" hangingPunct="1">
              <a:lnSpc>
                <a:spcPct val="138000"/>
              </a:lnSpc>
              <a:spcBef>
                <a:spcPct val="50000"/>
              </a:spcBef>
            </a:pPr>
            <a:r>
              <a:rPr lang="en-US" altLang="zh-CN"/>
              <a:t>        Statement</a:t>
            </a:r>
            <a:r>
              <a:rPr lang="zh-CN" altLang="en-US"/>
              <a:t>对象用于执行一个静态的</a:t>
            </a:r>
            <a:r>
              <a:rPr lang="en-US" altLang="zh-CN"/>
              <a:t>SQL</a:t>
            </a:r>
            <a:r>
              <a:rPr lang="zh-CN" altLang="en-US"/>
              <a:t>语句并返回它产生的结果。在缺省情况下，任一时刻每个</a:t>
            </a:r>
            <a:r>
              <a:rPr lang="en-US" altLang="zh-CN"/>
              <a:t>Statement</a:t>
            </a:r>
            <a:r>
              <a:rPr lang="zh-CN" altLang="en-US"/>
              <a:t>对象只产生一个</a:t>
            </a:r>
            <a:r>
              <a:rPr lang="en-US" altLang="zh-CN"/>
              <a:t>ResultSet</a:t>
            </a:r>
            <a:r>
              <a:rPr lang="zh-CN" altLang="en-US"/>
              <a:t>集。对数据库希望有不同操作得到结果集时，需要创建不同的</a:t>
            </a:r>
            <a:r>
              <a:rPr lang="en-US" altLang="zh-CN"/>
              <a:t>Statement</a:t>
            </a:r>
            <a:r>
              <a:rPr lang="zh-CN" altLang="en-US"/>
              <a:t>对象。它的较为重要的方法有：</a:t>
            </a:r>
          </a:p>
          <a:p>
            <a:pPr eaLnBrk="1" hangingPunct="1">
              <a:lnSpc>
                <a:spcPct val="138000"/>
              </a:lnSpc>
              <a:spcBef>
                <a:spcPct val="50000"/>
              </a:spcBef>
            </a:pPr>
            <a:r>
              <a:rPr lang="zh-CN" altLang="en-US"/>
              <a:t>         </a:t>
            </a:r>
            <a:r>
              <a:rPr lang="en-US" altLang="zh-CN"/>
              <a:t>public ResultSet executeQuery(String sql) throws SQLException</a:t>
            </a:r>
          </a:p>
          <a:p>
            <a:pPr eaLnBrk="1" hangingPunct="1">
              <a:lnSpc>
                <a:spcPct val="138000"/>
              </a:lnSpc>
              <a:spcBef>
                <a:spcPct val="50000"/>
              </a:spcBef>
            </a:pPr>
            <a:r>
              <a:rPr lang="en-US" altLang="zh-CN"/>
              <a:t>         </a:t>
            </a:r>
            <a:r>
              <a:rPr lang="zh-CN" altLang="en-US"/>
              <a:t>执行给定的</a:t>
            </a:r>
            <a:r>
              <a:rPr lang="en-US" altLang="zh-CN"/>
              <a:t>sql</a:t>
            </a:r>
            <a:r>
              <a:rPr lang="zh-CN" altLang="en-US"/>
              <a:t>语句，返回一个</a:t>
            </a:r>
            <a:r>
              <a:rPr lang="en-US" altLang="zh-CN"/>
              <a:t>ResultSet</a:t>
            </a:r>
            <a:r>
              <a:rPr lang="zh-CN" altLang="en-US"/>
              <a:t>对象。 </a:t>
            </a:r>
          </a:p>
        </p:txBody>
      </p:sp>
    </p:spTree>
  </p:cSld>
  <p:clrMapOvr>
    <a:masterClrMapping/>
  </p:clrMapOvr>
  <p:transition>
    <p:zoom/>
  </p:transition>
</p:sld>
</file>

<file path=ppt/slides/slide5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1986" name="Text Box 2"/>
          <p:cNvSpPr txBox="1">
            <a:spLocks noChangeArrowheads="1"/>
          </p:cNvSpPr>
          <p:nvPr/>
        </p:nvSpPr>
        <p:spPr bwMode="auto">
          <a:xfrm>
            <a:off x="228600" y="533400"/>
            <a:ext cx="8763000"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pPr>
            <a:r>
              <a:rPr lang="en-US" altLang="zh-CN"/>
              <a:t>        public int executeUpdate(String sql) throws SQLException</a:t>
            </a:r>
          </a:p>
          <a:p>
            <a:pPr eaLnBrk="1" hangingPunct="1">
              <a:lnSpc>
                <a:spcPct val="125000"/>
              </a:lnSpc>
              <a:spcBef>
                <a:spcPct val="50000"/>
              </a:spcBef>
            </a:pPr>
            <a:r>
              <a:rPr lang="en-US" altLang="zh-CN"/>
              <a:t>        </a:t>
            </a:r>
            <a:r>
              <a:rPr lang="zh-CN" altLang="en-US"/>
              <a:t>执行给定的</a:t>
            </a:r>
            <a:r>
              <a:rPr lang="en-US" altLang="zh-CN"/>
              <a:t>sql</a:t>
            </a:r>
            <a:r>
              <a:rPr lang="zh-CN" altLang="en-US"/>
              <a:t>语句，可以是插入</a:t>
            </a:r>
            <a:r>
              <a:rPr lang="en-US" altLang="zh-CN"/>
              <a:t>(INSERT)</a:t>
            </a:r>
            <a:r>
              <a:rPr lang="zh-CN" altLang="en-US"/>
              <a:t>、更新</a:t>
            </a:r>
            <a:r>
              <a:rPr lang="en-US" altLang="zh-CN"/>
              <a:t>(UPDATE)</a:t>
            </a:r>
            <a:r>
              <a:rPr lang="zh-CN" altLang="en-US"/>
              <a:t>或者删除</a:t>
            </a:r>
            <a:r>
              <a:rPr lang="en-US" altLang="zh-CN"/>
              <a:t>(DELETE)</a:t>
            </a:r>
            <a:r>
              <a:rPr lang="zh-CN" altLang="en-US"/>
              <a:t>等，也可以是一个空语句，执行</a:t>
            </a:r>
            <a:r>
              <a:rPr lang="en-US" altLang="zh-CN"/>
              <a:t>DDL</a:t>
            </a:r>
            <a:r>
              <a:rPr lang="zh-CN" altLang="en-US"/>
              <a:t>语句。返回值是操作的记录个数。</a:t>
            </a:r>
          </a:p>
          <a:p>
            <a:pPr eaLnBrk="1" hangingPunct="1">
              <a:lnSpc>
                <a:spcPct val="125000"/>
              </a:lnSpc>
              <a:spcBef>
                <a:spcPct val="50000"/>
              </a:spcBef>
            </a:pPr>
            <a:r>
              <a:rPr lang="zh-CN" altLang="en-US"/>
              <a:t>         </a:t>
            </a:r>
            <a:r>
              <a:rPr lang="en-US" altLang="zh-CN"/>
              <a:t>public ResultSet getResultSet() throws SQLException</a:t>
            </a:r>
          </a:p>
          <a:p>
            <a:pPr eaLnBrk="1" hangingPunct="1">
              <a:lnSpc>
                <a:spcPct val="125000"/>
              </a:lnSpc>
              <a:spcBef>
                <a:spcPct val="50000"/>
              </a:spcBef>
            </a:pPr>
            <a:r>
              <a:rPr lang="en-US" altLang="zh-CN"/>
              <a:t>     </a:t>
            </a:r>
            <a:r>
              <a:rPr lang="zh-CN" altLang="en-US"/>
              <a:t>以</a:t>
            </a:r>
            <a:r>
              <a:rPr lang="en-US" altLang="zh-CN"/>
              <a:t>ResultSet</a:t>
            </a:r>
            <a:r>
              <a:rPr lang="zh-CN" altLang="en-US"/>
              <a:t>对象格式返回当前结果集，每个结果集只调用一次。</a:t>
            </a:r>
          </a:p>
          <a:p>
            <a:pPr eaLnBrk="1" hangingPunct="1">
              <a:lnSpc>
                <a:spcPct val="125000"/>
              </a:lnSpc>
              <a:spcBef>
                <a:spcPct val="50000"/>
              </a:spcBef>
            </a:pPr>
            <a:r>
              <a:rPr lang="zh-CN" altLang="en-US"/>
              <a:t>     例如：</a:t>
            </a:r>
          </a:p>
          <a:p>
            <a:pPr eaLnBrk="1" hangingPunct="1">
              <a:lnSpc>
                <a:spcPct val="125000"/>
              </a:lnSpc>
              <a:spcBef>
                <a:spcPct val="50000"/>
              </a:spcBef>
            </a:pPr>
            <a:r>
              <a:rPr lang="zh-CN" altLang="en-US"/>
              <a:t>    从表</a:t>
            </a:r>
            <a:r>
              <a:rPr lang="en-US" altLang="zh-CN"/>
              <a:t>tCustomer</a:t>
            </a:r>
            <a:r>
              <a:rPr lang="zh-CN" altLang="en-US"/>
              <a:t>中返回</a:t>
            </a:r>
            <a:r>
              <a:rPr lang="en-US" altLang="zh-CN"/>
              <a:t>CID</a:t>
            </a:r>
            <a:r>
              <a:rPr lang="zh-CN" altLang="en-US"/>
              <a:t>为</a:t>
            </a:r>
            <a:r>
              <a:rPr lang="en-US" altLang="zh-CN"/>
              <a:t>z1</a:t>
            </a:r>
            <a:r>
              <a:rPr lang="zh-CN" altLang="en-US"/>
              <a:t>的记录的</a:t>
            </a:r>
            <a:r>
              <a:rPr lang="en-US" altLang="zh-CN"/>
              <a:t>CID(</a:t>
            </a:r>
            <a:r>
              <a:rPr lang="zh-CN" altLang="en-US"/>
              <a:t>客户</a:t>
            </a:r>
            <a:r>
              <a:rPr lang="en-US" altLang="zh-CN"/>
              <a:t>ID)</a:t>
            </a:r>
            <a:r>
              <a:rPr lang="zh-CN" altLang="en-US"/>
              <a:t>和</a:t>
            </a:r>
            <a:r>
              <a:rPr lang="en-US" altLang="zh-CN"/>
              <a:t>CPin(</a:t>
            </a:r>
            <a:r>
              <a:rPr lang="zh-CN" altLang="en-US"/>
              <a:t>密码</a:t>
            </a:r>
            <a:r>
              <a:rPr lang="en-US" altLang="zh-CN"/>
              <a:t>)</a:t>
            </a:r>
            <a:r>
              <a:rPr lang="zh-CN" altLang="en-US"/>
              <a:t>列，语句行为：</a:t>
            </a:r>
          </a:p>
          <a:p>
            <a:pPr eaLnBrk="1" hangingPunct="1">
              <a:lnSpc>
                <a:spcPct val="125000"/>
              </a:lnSpc>
              <a:spcBef>
                <a:spcPct val="50000"/>
              </a:spcBef>
            </a:pPr>
            <a:r>
              <a:rPr lang="en-US" altLang="zh-CN" sz="2000"/>
              <a:t>rs = stmt.executeQuery("SELECT CID,CPin from tCustomer WHERE CID= 'z1' ");</a:t>
            </a:r>
          </a:p>
        </p:txBody>
      </p:sp>
    </p:spTree>
  </p:cSld>
  <p:clrMapOvr>
    <a:masterClrMapping/>
  </p:clrMapOvr>
  <p:transition>
    <p:zoom/>
  </p:transition>
</p:sld>
</file>

<file path=ppt/slides/slide5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3010" name="Text Box 2"/>
          <p:cNvSpPr txBox="1">
            <a:spLocks noChangeArrowheads="1"/>
          </p:cNvSpPr>
          <p:nvPr/>
        </p:nvSpPr>
        <p:spPr bwMode="auto">
          <a:xfrm>
            <a:off x="304800" y="533400"/>
            <a:ext cx="8610600" cy="531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60000"/>
              </a:lnSpc>
              <a:spcBef>
                <a:spcPct val="50000"/>
              </a:spcBef>
            </a:pPr>
            <a:r>
              <a:rPr lang="en-US" altLang="zh-CN" b="1"/>
              <a:t>9.2.5  PreparedStatement</a:t>
            </a:r>
          </a:p>
          <a:p>
            <a:pPr eaLnBrk="1" hangingPunct="1">
              <a:lnSpc>
                <a:spcPct val="160000"/>
              </a:lnSpc>
              <a:spcBef>
                <a:spcPct val="50000"/>
              </a:spcBef>
            </a:pPr>
            <a:r>
              <a:rPr lang="en-US" altLang="zh-CN"/>
              <a:t>        PreparedStatement</a:t>
            </a:r>
            <a:r>
              <a:rPr lang="zh-CN" altLang="en-US"/>
              <a:t>代表预编译的</a:t>
            </a:r>
            <a:r>
              <a:rPr lang="en-US" altLang="zh-CN"/>
              <a:t>SQL</a:t>
            </a:r>
            <a:r>
              <a:rPr lang="zh-CN" altLang="en-US"/>
              <a:t>语句的对象。一个</a:t>
            </a:r>
            <a:r>
              <a:rPr lang="en-US" altLang="zh-CN"/>
              <a:t>SQL</a:t>
            </a:r>
            <a:r>
              <a:rPr lang="zh-CN" altLang="en-US"/>
              <a:t>语句预编译后存储到</a:t>
            </a:r>
            <a:r>
              <a:rPr lang="en-US" altLang="zh-CN"/>
              <a:t>PreparedStatement</a:t>
            </a:r>
            <a:r>
              <a:rPr lang="zh-CN" altLang="en-US"/>
              <a:t>对象中，这个对象用来多次执行语句。</a:t>
            </a:r>
            <a:r>
              <a:rPr lang="en-US" altLang="zh-CN"/>
              <a:t>PreparedStatement</a:t>
            </a:r>
            <a:r>
              <a:rPr lang="zh-CN" altLang="en-US"/>
              <a:t>继承于</a:t>
            </a:r>
            <a:r>
              <a:rPr lang="en-US" altLang="zh-CN"/>
              <a:t>Statement</a:t>
            </a:r>
            <a:r>
              <a:rPr lang="zh-CN" altLang="en-US"/>
              <a:t>，扩展了</a:t>
            </a:r>
            <a:r>
              <a:rPr lang="en-US" altLang="zh-CN"/>
              <a:t>Statement</a:t>
            </a:r>
            <a:r>
              <a:rPr lang="zh-CN" altLang="en-US"/>
              <a:t>的用途，提高了</a:t>
            </a:r>
            <a:r>
              <a:rPr lang="en-US" altLang="zh-CN"/>
              <a:t>Statement</a:t>
            </a:r>
            <a:r>
              <a:rPr lang="zh-CN" altLang="en-US"/>
              <a:t>的执行效率。它与</a:t>
            </a:r>
            <a:r>
              <a:rPr lang="en-US" altLang="zh-CN"/>
              <a:t>Statement</a:t>
            </a:r>
            <a:r>
              <a:rPr lang="zh-CN" altLang="en-US"/>
              <a:t>对象有两点不同：</a:t>
            </a:r>
          </a:p>
          <a:p>
            <a:pPr lvl="2" eaLnBrk="1" hangingPunct="1">
              <a:lnSpc>
                <a:spcPct val="160000"/>
              </a:lnSpc>
              <a:spcBef>
                <a:spcPct val="50000"/>
              </a:spcBef>
            </a:pPr>
            <a:r>
              <a:rPr lang="en-US" altLang="zh-CN"/>
              <a:t>(1) </a:t>
            </a:r>
            <a:r>
              <a:rPr lang="zh-CN" altLang="en-US"/>
              <a:t>同一个对象可以多次使用。</a:t>
            </a:r>
          </a:p>
          <a:p>
            <a:pPr lvl="2" eaLnBrk="1" hangingPunct="1">
              <a:lnSpc>
                <a:spcPct val="160000"/>
              </a:lnSpc>
              <a:spcBef>
                <a:spcPct val="50000"/>
              </a:spcBef>
            </a:pPr>
            <a:r>
              <a:rPr lang="en-US" altLang="zh-CN"/>
              <a:t>(2) </a:t>
            </a:r>
            <a:r>
              <a:rPr lang="zh-CN" altLang="en-US"/>
              <a:t>它的</a:t>
            </a:r>
            <a:r>
              <a:rPr lang="en-US" altLang="zh-CN"/>
              <a:t>SQL</a:t>
            </a:r>
            <a:r>
              <a:rPr lang="zh-CN" altLang="en-US"/>
              <a:t>语句可以带输入</a:t>
            </a:r>
            <a:r>
              <a:rPr lang="en-US" altLang="zh-CN"/>
              <a:t>(IN)</a:t>
            </a:r>
            <a:r>
              <a:rPr lang="zh-CN" altLang="en-US"/>
              <a:t>参数。</a:t>
            </a:r>
          </a:p>
        </p:txBody>
      </p:sp>
    </p:spTree>
  </p:cSld>
  <p:clrMapOvr>
    <a:masterClrMapping/>
  </p:clrMapOvr>
  <p:transition>
    <p:zoom/>
  </p:transition>
</p:sld>
</file>

<file path=ppt/slides/slide5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4034" name="Text Box 2"/>
          <p:cNvSpPr txBox="1">
            <a:spLocks noChangeArrowheads="1"/>
          </p:cNvSpPr>
          <p:nvPr/>
        </p:nvSpPr>
        <p:spPr bwMode="auto">
          <a:xfrm>
            <a:off x="457200" y="762000"/>
            <a:ext cx="8305800" cy="392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PreparedStatement</a:t>
            </a:r>
            <a:r>
              <a:rPr lang="zh-CN" altLang="en-US"/>
              <a:t>在程序语句中的输入参数使用占位符“</a:t>
            </a:r>
            <a:r>
              <a:rPr lang="en-US" altLang="zh-CN"/>
              <a:t>?”</a:t>
            </a:r>
            <a:r>
              <a:rPr lang="zh-CN" altLang="en-US"/>
              <a:t>来实现。必须使用类提供的设置方法设置语句中占位符的具体值，才能执行语句。如下面的程序段，根据</a:t>
            </a:r>
            <a:r>
              <a:rPr lang="en-US" altLang="zh-CN"/>
              <a:t>ID</a:t>
            </a:r>
            <a:r>
              <a:rPr lang="zh-CN" altLang="en-US"/>
              <a:t>的取值更新</a:t>
            </a:r>
            <a:r>
              <a:rPr lang="en-US" altLang="zh-CN"/>
              <a:t>EMPLOYEES</a:t>
            </a:r>
            <a:r>
              <a:rPr lang="zh-CN" altLang="en-US"/>
              <a:t>表中</a:t>
            </a:r>
            <a:r>
              <a:rPr lang="en-US" altLang="zh-CN"/>
              <a:t>SALARY</a:t>
            </a:r>
            <a:r>
              <a:rPr lang="zh-CN" altLang="en-US"/>
              <a:t>字段的取值，将第一个占位符代表的参数设置为</a:t>
            </a:r>
            <a:r>
              <a:rPr lang="en-US" altLang="zh-CN"/>
              <a:t>10000.00</a:t>
            </a:r>
            <a:r>
              <a:rPr lang="zh-CN" altLang="en-US"/>
              <a:t>，将第二个占位符代表的参数设置为</a:t>
            </a:r>
            <a:r>
              <a:rPr lang="en-US" altLang="zh-CN"/>
              <a:t>111</a:t>
            </a:r>
            <a:r>
              <a:rPr lang="zh-CN" altLang="en-US"/>
              <a:t>，语句执行的结果是</a:t>
            </a:r>
            <a:r>
              <a:rPr lang="en-US" altLang="zh-CN"/>
              <a:t>EMPLOYEES</a:t>
            </a:r>
            <a:r>
              <a:rPr lang="zh-CN" altLang="en-US"/>
              <a:t>表中</a:t>
            </a:r>
            <a:r>
              <a:rPr lang="en-US" altLang="zh-CN"/>
              <a:t>ID</a:t>
            </a:r>
            <a:r>
              <a:rPr lang="zh-CN" altLang="en-US"/>
              <a:t>为</a:t>
            </a:r>
            <a:r>
              <a:rPr lang="en-US" altLang="zh-CN"/>
              <a:t>111</a:t>
            </a:r>
            <a:r>
              <a:rPr lang="zh-CN" altLang="en-US"/>
              <a:t>的记录的</a:t>
            </a:r>
            <a:r>
              <a:rPr lang="en-US" altLang="zh-CN"/>
              <a:t>SALARY</a:t>
            </a:r>
            <a:r>
              <a:rPr lang="zh-CN" altLang="en-US"/>
              <a:t>取值为</a:t>
            </a:r>
            <a:r>
              <a:rPr lang="en-US" altLang="zh-CN"/>
              <a:t>10000.00</a:t>
            </a:r>
            <a:r>
              <a:rPr lang="zh-CN" altLang="en-US"/>
              <a:t>。</a:t>
            </a:r>
          </a:p>
        </p:txBody>
      </p:sp>
    </p:spTree>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7394" name="Text Box 4"/>
          <p:cNvSpPr txBox="1">
            <a:spLocks noChangeArrowheads="1"/>
          </p:cNvSpPr>
          <p:nvPr/>
        </p:nvSpPr>
        <p:spPr bwMode="auto">
          <a:xfrm>
            <a:off x="381000" y="838200"/>
            <a:ext cx="8534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5000"/>
              </a:lnSpc>
              <a:spcBef>
                <a:spcPct val="50000"/>
              </a:spcBef>
            </a:pPr>
            <a:r>
              <a:rPr lang="en-US" altLang="zh-CN"/>
              <a:t>        </a:t>
            </a:r>
            <a:r>
              <a:rPr lang="zh-CN" altLang="en-US"/>
              <a:t>而在</a:t>
            </a:r>
            <a:r>
              <a:rPr lang="en-US" altLang="zh-CN"/>
              <a:t>Java</a:t>
            </a:r>
            <a:r>
              <a:rPr lang="zh-CN" altLang="en-US"/>
              <a:t>语言中，</a:t>
            </a:r>
            <a:r>
              <a:rPr lang="en-US" altLang="zh-CN"/>
              <a:t>Java</a:t>
            </a:r>
            <a:r>
              <a:rPr lang="zh-CN" altLang="en-US"/>
              <a:t>自带的虚拟机很好地实现了跨平台性。</a:t>
            </a:r>
            <a:r>
              <a:rPr lang="en-US" altLang="zh-CN"/>
              <a:t>Java</a:t>
            </a:r>
            <a:r>
              <a:rPr lang="zh-CN" altLang="en-US"/>
              <a:t>源程序代码经过编译后生成二进制的字节码是与平台无关的，但是可被</a:t>
            </a:r>
            <a:r>
              <a:rPr lang="en-US" altLang="zh-CN"/>
              <a:t>Java</a:t>
            </a:r>
            <a:r>
              <a:rPr lang="zh-CN" altLang="en-US"/>
              <a:t>虚拟机识别的一种机器码指令。</a:t>
            </a:r>
            <a:r>
              <a:rPr lang="en-US" altLang="zh-CN"/>
              <a:t>Java</a:t>
            </a:r>
            <a:r>
              <a:rPr lang="zh-CN" altLang="en-US"/>
              <a:t>虚拟机提供了一个字节码到底层硬件平台及操作系统的屏障，使得</a:t>
            </a:r>
            <a:r>
              <a:rPr lang="en-US" altLang="zh-CN"/>
              <a:t>Java</a:t>
            </a:r>
            <a:r>
              <a:rPr lang="zh-CN" altLang="en-US"/>
              <a:t>语言具备跨平台性。</a:t>
            </a:r>
          </a:p>
        </p:txBody>
      </p:sp>
    </p:spTree>
  </p:cSld>
  <p:clrMapOvr>
    <a:masterClrMapping/>
  </p:clrMapOvr>
  <p:transition>
    <p:blinds/>
  </p:transition>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7330" name="Text Box 2"/>
          <p:cNvSpPr txBox="1">
            <a:spLocks noChangeArrowheads="1"/>
          </p:cNvSpPr>
          <p:nvPr/>
        </p:nvSpPr>
        <p:spPr bwMode="auto">
          <a:xfrm>
            <a:off x="1343025" y="533400"/>
            <a:ext cx="6505575" cy="562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lnSpc>
                <a:spcPct val="138000"/>
              </a:lnSpc>
            </a:pPr>
            <a:r>
              <a:rPr lang="en-US" altLang="zh-CN"/>
              <a:t>change();</a:t>
            </a:r>
          </a:p>
          <a:p>
            <a:pPr lvl="1" eaLnBrk="1" hangingPunct="1">
              <a:lnSpc>
                <a:spcPct val="138000"/>
              </a:lnSpc>
            </a:pPr>
            <a:r>
              <a:rPr lang="en-US" altLang="zh-CN"/>
              <a:t>//</a:t>
            </a:r>
            <a:r>
              <a:rPr lang="zh-CN" altLang="en-US"/>
              <a:t>输出全局变量的值</a:t>
            </a:r>
          </a:p>
          <a:p>
            <a:pPr lvl="1" eaLnBrk="1" hangingPunct="1">
              <a:lnSpc>
                <a:spcPct val="138000"/>
              </a:lnSpc>
            </a:pPr>
            <a:r>
              <a:rPr lang="en-US" altLang="zh-CN"/>
              <a:t>System.out.println("******</a:t>
            </a:r>
            <a:r>
              <a:rPr lang="zh-CN" altLang="en-US"/>
              <a:t>全局变量******</a:t>
            </a:r>
            <a:r>
              <a:rPr lang="en-US" altLang="zh-CN"/>
              <a:t>");</a:t>
            </a:r>
          </a:p>
          <a:p>
            <a:pPr lvl="1" eaLnBrk="1" hangingPunct="1">
              <a:lnSpc>
                <a:spcPct val="138000"/>
              </a:lnSpc>
            </a:pPr>
            <a:r>
              <a:rPr lang="en-US" altLang="zh-CN"/>
              <a:t>System.out.println("</a:t>
            </a:r>
            <a:r>
              <a:rPr lang="zh-CN" altLang="en-US"/>
              <a:t>短整型变量</a:t>
            </a:r>
            <a:r>
              <a:rPr lang="en-US" altLang="zh-CN"/>
              <a:t>s1 = " + s1);</a:t>
            </a:r>
          </a:p>
          <a:p>
            <a:pPr lvl="1" eaLnBrk="1" hangingPunct="1">
              <a:lnSpc>
                <a:spcPct val="138000"/>
              </a:lnSpc>
            </a:pPr>
            <a:r>
              <a:rPr lang="en-US" altLang="zh-CN"/>
              <a:t>System.out.println("</a:t>
            </a:r>
            <a:r>
              <a:rPr lang="zh-CN" altLang="en-US"/>
              <a:t>整型变量</a:t>
            </a:r>
            <a:r>
              <a:rPr lang="en-US" altLang="zh-CN"/>
              <a:t>i1 = " + i1);</a:t>
            </a:r>
          </a:p>
          <a:p>
            <a:pPr lvl="1" eaLnBrk="1" hangingPunct="1">
              <a:lnSpc>
                <a:spcPct val="138000"/>
              </a:lnSpc>
            </a:pPr>
            <a:r>
              <a:rPr lang="en-US" altLang="zh-CN"/>
              <a:t>System.out.println("</a:t>
            </a:r>
            <a:r>
              <a:rPr lang="zh-CN" altLang="en-US"/>
              <a:t>长整型变量</a:t>
            </a:r>
            <a:r>
              <a:rPr lang="en-US" altLang="zh-CN"/>
              <a:t>l1 = " + l1);</a:t>
            </a:r>
          </a:p>
          <a:p>
            <a:pPr lvl="1" eaLnBrk="1" hangingPunct="1">
              <a:lnSpc>
                <a:spcPct val="138000"/>
              </a:lnSpc>
            </a:pPr>
            <a:r>
              <a:rPr lang="en-US" altLang="zh-CN"/>
              <a:t>System.out.println("</a:t>
            </a:r>
            <a:r>
              <a:rPr lang="zh-CN" altLang="en-US"/>
              <a:t>字符变量</a:t>
            </a:r>
            <a:r>
              <a:rPr lang="en-US" altLang="zh-CN"/>
              <a:t>ch1 = " + ch1);</a:t>
            </a:r>
          </a:p>
          <a:p>
            <a:pPr lvl="1" eaLnBrk="1" hangingPunct="1">
              <a:lnSpc>
                <a:spcPct val="138000"/>
              </a:lnSpc>
            </a:pPr>
            <a:r>
              <a:rPr lang="en-US" altLang="zh-CN"/>
              <a:t>System.out.println("</a:t>
            </a:r>
            <a:r>
              <a:rPr lang="zh-CN" altLang="en-US"/>
              <a:t>浮点数类型</a:t>
            </a:r>
            <a:r>
              <a:rPr lang="en-US" altLang="zh-CN"/>
              <a:t>f1 = " + f1);</a:t>
            </a:r>
          </a:p>
          <a:p>
            <a:pPr lvl="1" eaLnBrk="1" hangingPunct="1">
              <a:lnSpc>
                <a:spcPct val="138000"/>
              </a:lnSpc>
            </a:pPr>
            <a:r>
              <a:rPr lang="en-US" altLang="zh-CN"/>
              <a:t>System.out.println("</a:t>
            </a:r>
            <a:r>
              <a:rPr lang="zh-CN" altLang="en-US"/>
              <a:t>双精度型变量</a:t>
            </a:r>
            <a:r>
              <a:rPr lang="en-US" altLang="zh-CN"/>
              <a:t>d1 = " + d1);</a:t>
            </a:r>
          </a:p>
          <a:p>
            <a:pPr lvl="1" eaLnBrk="1" hangingPunct="1">
              <a:lnSpc>
                <a:spcPct val="138000"/>
              </a:lnSpc>
            </a:pPr>
            <a:r>
              <a:rPr lang="en-US" altLang="zh-CN"/>
              <a:t>System.out.println("</a:t>
            </a:r>
            <a:r>
              <a:rPr lang="zh-CN" altLang="en-US"/>
              <a:t>布尔型变量</a:t>
            </a:r>
            <a:r>
              <a:rPr lang="en-US" altLang="zh-CN"/>
              <a:t>b1 = " + b1);</a:t>
            </a:r>
          </a:p>
          <a:p>
            <a:pPr eaLnBrk="1" hangingPunct="1">
              <a:lnSpc>
                <a:spcPct val="138000"/>
              </a:lnSpc>
            </a:pPr>
            <a:r>
              <a:rPr lang="en-US" altLang="zh-CN"/>
              <a:t>}</a:t>
            </a:r>
          </a:p>
        </p:txBody>
      </p:sp>
    </p:spTree>
  </p:cSld>
  <p:clrMapOvr>
    <a:masterClrMapping/>
  </p:clrMapOvr>
  <p:transition>
    <p:zoom dir="in"/>
  </p:transition>
</p:sld>
</file>

<file path=ppt/slides/slide6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5058" name="Text Box 2"/>
          <p:cNvSpPr txBox="1">
            <a:spLocks noChangeArrowheads="1"/>
          </p:cNvSpPr>
          <p:nvPr/>
        </p:nvSpPr>
        <p:spPr bwMode="auto">
          <a:xfrm>
            <a:off x="228600" y="533400"/>
            <a:ext cx="8686800" cy="547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200"/>
              <a:t>          PreparedStatement pstmt = con.prepareStatement("UPDATE EMPLOYEES</a:t>
            </a:r>
          </a:p>
          <a:p>
            <a:pPr eaLnBrk="1" hangingPunct="1">
              <a:spcBef>
                <a:spcPct val="50000"/>
              </a:spcBef>
            </a:pPr>
            <a:r>
              <a:rPr lang="en-US" altLang="zh-CN" sz="2200"/>
              <a:t>                                                SET SALARY = ? WHERE ID = ?");</a:t>
            </a:r>
          </a:p>
          <a:p>
            <a:pPr lvl="1" eaLnBrk="1" hangingPunct="1">
              <a:spcBef>
                <a:spcPct val="50000"/>
              </a:spcBef>
            </a:pPr>
            <a:r>
              <a:rPr lang="en-US" altLang="zh-CN" sz="2200"/>
              <a:t>   pstmt.setBigDecimal(1, 10000.00)</a:t>
            </a:r>
          </a:p>
          <a:p>
            <a:pPr lvl="1" eaLnBrk="1" hangingPunct="1">
              <a:spcBef>
                <a:spcPct val="50000"/>
              </a:spcBef>
            </a:pPr>
            <a:r>
              <a:rPr lang="en-US" altLang="zh-CN" sz="2200"/>
              <a:t>   pstmt.setInt(2, 111);</a:t>
            </a:r>
          </a:p>
          <a:p>
            <a:pPr lvl="1" eaLnBrk="1" hangingPunct="1">
              <a:spcBef>
                <a:spcPct val="50000"/>
              </a:spcBef>
            </a:pPr>
            <a:r>
              <a:rPr lang="en-US" altLang="zh-CN" sz="2200"/>
              <a:t>   pstmt.executeUpdate();</a:t>
            </a:r>
          </a:p>
          <a:p>
            <a:pPr eaLnBrk="1" hangingPunct="1">
              <a:spcBef>
                <a:spcPct val="50000"/>
              </a:spcBef>
            </a:pPr>
            <a:r>
              <a:rPr lang="en-US" altLang="zh-CN"/>
              <a:t>        </a:t>
            </a:r>
            <a:r>
              <a:rPr lang="zh-CN" altLang="en-US"/>
              <a:t>类</a:t>
            </a:r>
            <a:r>
              <a:rPr lang="en-US" altLang="zh-CN"/>
              <a:t>PreparedStatement</a:t>
            </a:r>
            <a:r>
              <a:rPr lang="zh-CN" altLang="en-US"/>
              <a:t>提供的常用方法如下：</a:t>
            </a:r>
          </a:p>
          <a:p>
            <a:pPr eaLnBrk="1" hangingPunct="1">
              <a:spcBef>
                <a:spcPct val="50000"/>
              </a:spcBef>
            </a:pPr>
            <a:r>
              <a:rPr lang="zh-CN" altLang="en-US"/>
              <a:t>         </a:t>
            </a:r>
            <a:r>
              <a:rPr lang="en-US" altLang="zh-CN"/>
              <a:t>public boolean execute() throws SQLException</a:t>
            </a:r>
          </a:p>
          <a:p>
            <a:pPr eaLnBrk="1" hangingPunct="1">
              <a:lnSpc>
                <a:spcPct val="130000"/>
              </a:lnSpc>
              <a:spcBef>
                <a:spcPct val="50000"/>
              </a:spcBef>
            </a:pPr>
            <a:r>
              <a:rPr lang="en-US" altLang="zh-CN"/>
              <a:t>         </a:t>
            </a:r>
            <a:r>
              <a:rPr lang="zh-CN" altLang="en-US"/>
              <a:t>执行</a:t>
            </a:r>
            <a:r>
              <a:rPr lang="en-US" altLang="zh-CN"/>
              <a:t>PreparedStatement</a:t>
            </a:r>
            <a:r>
              <a:rPr lang="zh-CN" altLang="en-US"/>
              <a:t>对象中的任一类型的</a:t>
            </a:r>
            <a:r>
              <a:rPr lang="en-US" altLang="zh-CN"/>
              <a:t>SQL</a:t>
            </a:r>
            <a:r>
              <a:rPr lang="zh-CN" altLang="en-US"/>
              <a:t>语句。如果返回</a:t>
            </a:r>
            <a:r>
              <a:rPr lang="en-US" altLang="zh-CN"/>
              <a:t>true</a:t>
            </a:r>
            <a:r>
              <a:rPr lang="zh-CN" altLang="en-US"/>
              <a:t>，则调用</a:t>
            </a:r>
            <a:r>
              <a:rPr lang="en-US" altLang="zh-CN"/>
              <a:t>getResultSet</a:t>
            </a:r>
            <a:r>
              <a:rPr lang="zh-CN" altLang="en-US"/>
              <a:t>方法取得</a:t>
            </a:r>
            <a:r>
              <a:rPr lang="en-US" altLang="zh-CN"/>
              <a:t>ResultSet</a:t>
            </a:r>
            <a:r>
              <a:rPr lang="zh-CN" altLang="en-US"/>
              <a:t>集；如果返回</a:t>
            </a:r>
            <a:r>
              <a:rPr lang="en-US" altLang="zh-CN"/>
              <a:t>false</a:t>
            </a:r>
            <a:r>
              <a:rPr lang="zh-CN" altLang="en-US"/>
              <a:t>，则调用</a:t>
            </a:r>
            <a:r>
              <a:rPr lang="en-US" altLang="zh-CN"/>
              <a:t>getUpdateCount</a:t>
            </a:r>
            <a:r>
              <a:rPr lang="zh-CN" altLang="en-US"/>
              <a:t>方法获得更新数。</a:t>
            </a:r>
          </a:p>
        </p:txBody>
      </p:sp>
    </p:spTree>
  </p:cSld>
  <p:clrMapOvr>
    <a:masterClrMapping/>
  </p:clrMapOvr>
  <p:transition>
    <p:zoom/>
  </p:transition>
</p:sld>
</file>

<file path=ppt/slides/slide6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082" name="Text Box 2"/>
          <p:cNvSpPr txBox="1">
            <a:spLocks noChangeArrowheads="1"/>
          </p:cNvSpPr>
          <p:nvPr/>
        </p:nvSpPr>
        <p:spPr bwMode="auto">
          <a:xfrm>
            <a:off x="381000" y="762000"/>
            <a:ext cx="8534400" cy="392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public ResultSet executeQuery() throws SQLException</a:t>
            </a:r>
          </a:p>
          <a:p>
            <a:pPr eaLnBrk="1" hangingPunct="1">
              <a:lnSpc>
                <a:spcPct val="150000"/>
              </a:lnSpc>
              <a:spcBef>
                <a:spcPct val="50000"/>
              </a:spcBef>
            </a:pPr>
            <a:r>
              <a:rPr lang="en-US" altLang="zh-CN"/>
              <a:t>       </a:t>
            </a:r>
            <a:r>
              <a:rPr lang="zh-CN" altLang="en-US"/>
              <a:t>执行</a:t>
            </a:r>
            <a:r>
              <a:rPr lang="en-US" altLang="zh-CN"/>
              <a:t>SQL</a:t>
            </a:r>
            <a:r>
              <a:rPr lang="zh-CN" altLang="en-US"/>
              <a:t>查询，并返回查询产生的结果集。 </a:t>
            </a:r>
          </a:p>
          <a:p>
            <a:pPr eaLnBrk="1" hangingPunct="1">
              <a:lnSpc>
                <a:spcPct val="150000"/>
              </a:lnSpc>
              <a:spcBef>
                <a:spcPct val="50000"/>
              </a:spcBef>
            </a:pPr>
            <a:r>
              <a:rPr lang="zh-CN" altLang="en-US"/>
              <a:t>        </a:t>
            </a:r>
            <a:r>
              <a:rPr lang="en-US" altLang="zh-CN"/>
              <a:t>public int executeUpdate() throws SQLException</a:t>
            </a:r>
          </a:p>
          <a:p>
            <a:pPr eaLnBrk="1" hangingPunct="1">
              <a:lnSpc>
                <a:spcPct val="150000"/>
              </a:lnSpc>
              <a:spcBef>
                <a:spcPct val="50000"/>
              </a:spcBef>
            </a:pPr>
            <a:r>
              <a:rPr lang="en-US" altLang="zh-CN"/>
              <a:t>        </a:t>
            </a:r>
            <a:r>
              <a:rPr lang="zh-CN" altLang="en-US"/>
              <a:t>执行对象中的</a:t>
            </a:r>
            <a:r>
              <a:rPr lang="en-US" altLang="zh-CN"/>
              <a:t>SQL</a:t>
            </a:r>
            <a:r>
              <a:rPr lang="zh-CN" altLang="en-US"/>
              <a:t>语句。如果是一些更新操作，如插入</a:t>
            </a:r>
            <a:r>
              <a:rPr lang="en-US" altLang="zh-CN"/>
              <a:t>(INSERT)</a:t>
            </a:r>
            <a:r>
              <a:rPr lang="zh-CN" altLang="en-US"/>
              <a:t>、修改</a:t>
            </a:r>
            <a:r>
              <a:rPr lang="en-US" altLang="zh-CN"/>
              <a:t>(UPDATE)</a:t>
            </a:r>
            <a:r>
              <a:rPr lang="zh-CN" altLang="en-US"/>
              <a:t>和删除</a:t>
            </a:r>
            <a:r>
              <a:rPr lang="en-US" altLang="zh-CN"/>
              <a:t>(DELETE )</a:t>
            </a:r>
            <a:r>
              <a:rPr lang="zh-CN" altLang="en-US"/>
              <a:t>等，则返回操作的个数。</a:t>
            </a:r>
          </a:p>
        </p:txBody>
      </p:sp>
    </p:spTree>
  </p:cSld>
  <p:clrMapOvr>
    <a:masterClrMapping/>
  </p:clrMapOvr>
  <p:transition>
    <p:zoom/>
  </p:transition>
</p:sld>
</file>

<file path=ppt/slides/slide6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7106" name="Text Box 2"/>
          <p:cNvSpPr txBox="1">
            <a:spLocks noChangeArrowheads="1"/>
          </p:cNvSpPr>
          <p:nvPr/>
        </p:nvSpPr>
        <p:spPr bwMode="auto">
          <a:xfrm>
            <a:off x="533400" y="609600"/>
            <a:ext cx="8610600"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50000"/>
              </a:spcBef>
            </a:pPr>
            <a:r>
              <a:rPr lang="zh-CN" altLang="en-US"/>
              <a:t>常用的设置方法为：</a:t>
            </a:r>
          </a:p>
          <a:p>
            <a:pPr eaLnBrk="1" hangingPunct="1">
              <a:lnSpc>
                <a:spcPct val="115000"/>
              </a:lnSpc>
              <a:spcBef>
                <a:spcPct val="50000"/>
              </a:spcBef>
            </a:pPr>
            <a:r>
              <a:rPr lang="en-US" altLang="zh-CN"/>
              <a:t>public void setBigDecimal(int parameterIndex, BigDecimal x) throws SQLException </a:t>
            </a:r>
          </a:p>
          <a:p>
            <a:pPr eaLnBrk="1" hangingPunct="1">
              <a:lnSpc>
                <a:spcPct val="115000"/>
              </a:lnSpc>
              <a:spcBef>
                <a:spcPct val="50000"/>
              </a:spcBef>
            </a:pPr>
            <a:r>
              <a:rPr lang="zh-CN" altLang="en-US"/>
              <a:t>在第</a:t>
            </a:r>
            <a:r>
              <a:rPr lang="en-US" altLang="zh-CN"/>
              <a:t>parameterIndex</a:t>
            </a:r>
            <a:r>
              <a:rPr lang="zh-CN" altLang="en-US"/>
              <a:t>位置设置</a:t>
            </a:r>
            <a:r>
              <a:rPr lang="en-US" altLang="zh-CN"/>
              <a:t>BigDecimal</a:t>
            </a:r>
            <a:r>
              <a:rPr lang="zh-CN" altLang="en-US"/>
              <a:t>型</a:t>
            </a:r>
            <a:r>
              <a:rPr lang="en-US" altLang="zh-CN"/>
              <a:t>x</a:t>
            </a:r>
            <a:r>
              <a:rPr lang="zh-CN" altLang="en-US"/>
              <a:t>。</a:t>
            </a:r>
          </a:p>
          <a:p>
            <a:pPr eaLnBrk="1" hangingPunct="1">
              <a:lnSpc>
                <a:spcPct val="115000"/>
              </a:lnSpc>
              <a:spcBef>
                <a:spcPct val="50000"/>
              </a:spcBef>
            </a:pPr>
            <a:r>
              <a:rPr lang="en-US" altLang="zh-CN"/>
              <a:t>public void setBoolean(int parameterIndex, boolean x) throws SQLException </a:t>
            </a:r>
          </a:p>
          <a:p>
            <a:pPr eaLnBrk="1" hangingPunct="1">
              <a:lnSpc>
                <a:spcPct val="115000"/>
              </a:lnSpc>
              <a:spcBef>
                <a:spcPct val="50000"/>
              </a:spcBef>
            </a:pPr>
            <a:r>
              <a:rPr lang="zh-CN" altLang="en-US"/>
              <a:t>在第</a:t>
            </a:r>
            <a:r>
              <a:rPr lang="en-US" altLang="zh-CN"/>
              <a:t>parameterIndex</a:t>
            </a:r>
            <a:r>
              <a:rPr lang="zh-CN" altLang="en-US"/>
              <a:t>位置设置布尔型</a:t>
            </a:r>
            <a:r>
              <a:rPr lang="en-US" altLang="zh-CN"/>
              <a:t>x</a:t>
            </a:r>
            <a:r>
              <a:rPr lang="zh-CN" altLang="en-US"/>
              <a:t>。</a:t>
            </a:r>
          </a:p>
          <a:p>
            <a:pPr eaLnBrk="1" hangingPunct="1">
              <a:lnSpc>
                <a:spcPct val="115000"/>
              </a:lnSpc>
              <a:spcBef>
                <a:spcPct val="50000"/>
              </a:spcBef>
            </a:pPr>
            <a:r>
              <a:rPr lang="en-US" altLang="zh-CN"/>
              <a:t>public void setByte(int parameterIndex, byte x) throws SQLException</a:t>
            </a:r>
          </a:p>
          <a:p>
            <a:pPr eaLnBrk="1" hangingPunct="1">
              <a:lnSpc>
                <a:spcPct val="115000"/>
              </a:lnSpc>
              <a:spcBef>
                <a:spcPct val="50000"/>
              </a:spcBef>
            </a:pPr>
            <a:r>
              <a:rPr lang="zh-CN" altLang="en-US"/>
              <a:t>在第</a:t>
            </a:r>
            <a:r>
              <a:rPr lang="en-US" altLang="zh-CN"/>
              <a:t>parameterIndex</a:t>
            </a:r>
            <a:r>
              <a:rPr lang="zh-CN" altLang="en-US"/>
              <a:t>位置设置字节型</a:t>
            </a:r>
            <a:r>
              <a:rPr lang="en-US" altLang="zh-CN"/>
              <a:t>x</a:t>
            </a:r>
            <a:r>
              <a:rPr lang="zh-CN" altLang="en-US"/>
              <a:t>。</a:t>
            </a:r>
          </a:p>
        </p:txBody>
      </p:sp>
    </p:spTree>
  </p:cSld>
  <p:clrMapOvr>
    <a:masterClrMapping/>
  </p:clrMapOvr>
  <p:transition>
    <p:zoom/>
  </p:transition>
</p:sld>
</file>

<file path=ppt/slides/slide6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8130" name="Text Box 2"/>
          <p:cNvSpPr txBox="1">
            <a:spLocks noChangeArrowheads="1"/>
          </p:cNvSpPr>
          <p:nvPr/>
        </p:nvSpPr>
        <p:spPr bwMode="auto">
          <a:xfrm>
            <a:off x="304800" y="533400"/>
            <a:ext cx="861060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pPr>
            <a:r>
              <a:rPr lang="en-US" altLang="zh-CN"/>
              <a:t>public void setBytes(int parameterIndex, byte[] x) throws SQLException</a:t>
            </a:r>
          </a:p>
          <a:p>
            <a:pPr eaLnBrk="1" hangingPunct="1">
              <a:lnSpc>
                <a:spcPct val="110000"/>
              </a:lnSpc>
              <a:spcBef>
                <a:spcPct val="50000"/>
              </a:spcBef>
            </a:pPr>
            <a:r>
              <a:rPr lang="zh-CN" altLang="en-US"/>
              <a:t>在第</a:t>
            </a:r>
            <a:r>
              <a:rPr lang="en-US" altLang="zh-CN"/>
              <a:t>parameterIndex</a:t>
            </a:r>
            <a:r>
              <a:rPr lang="zh-CN" altLang="en-US"/>
              <a:t>位置设置字节数组型</a:t>
            </a:r>
            <a:r>
              <a:rPr lang="en-US" altLang="zh-CN"/>
              <a:t>x</a:t>
            </a:r>
            <a:r>
              <a:rPr lang="zh-CN" altLang="en-US"/>
              <a:t>。</a:t>
            </a:r>
          </a:p>
          <a:p>
            <a:pPr eaLnBrk="1" hangingPunct="1">
              <a:lnSpc>
                <a:spcPct val="110000"/>
              </a:lnSpc>
              <a:spcBef>
                <a:spcPct val="50000"/>
              </a:spcBef>
            </a:pPr>
            <a:r>
              <a:rPr lang="en-US" altLang="zh-CN"/>
              <a:t>public void setDouble(int parameterIndex, double x) throws SQLException</a:t>
            </a:r>
          </a:p>
          <a:p>
            <a:pPr eaLnBrk="1" hangingPunct="1">
              <a:lnSpc>
                <a:spcPct val="110000"/>
              </a:lnSpc>
              <a:spcBef>
                <a:spcPct val="50000"/>
              </a:spcBef>
            </a:pPr>
            <a:r>
              <a:rPr lang="zh-CN" altLang="en-US"/>
              <a:t>在第</a:t>
            </a:r>
            <a:r>
              <a:rPr lang="en-US" altLang="zh-CN"/>
              <a:t>parameterIndex</a:t>
            </a:r>
            <a:r>
              <a:rPr lang="zh-CN" altLang="en-US"/>
              <a:t>位置设置双精度型</a:t>
            </a:r>
            <a:r>
              <a:rPr lang="en-US" altLang="zh-CN"/>
              <a:t>x</a:t>
            </a:r>
            <a:r>
              <a:rPr lang="zh-CN" altLang="en-US"/>
              <a:t>。</a:t>
            </a:r>
          </a:p>
          <a:p>
            <a:pPr eaLnBrk="1" hangingPunct="1">
              <a:lnSpc>
                <a:spcPct val="110000"/>
              </a:lnSpc>
              <a:spcBef>
                <a:spcPct val="50000"/>
              </a:spcBef>
            </a:pPr>
            <a:r>
              <a:rPr lang="en-US" altLang="zh-CN"/>
              <a:t>public void setFloat(int parameterIndex, float x) throws SQLException </a:t>
            </a:r>
          </a:p>
          <a:p>
            <a:pPr eaLnBrk="1" hangingPunct="1">
              <a:lnSpc>
                <a:spcPct val="110000"/>
              </a:lnSpc>
              <a:spcBef>
                <a:spcPct val="50000"/>
              </a:spcBef>
            </a:pPr>
            <a:r>
              <a:rPr lang="zh-CN" altLang="en-US"/>
              <a:t>在第</a:t>
            </a:r>
            <a:r>
              <a:rPr lang="en-US" altLang="zh-CN"/>
              <a:t>parameterIndex</a:t>
            </a:r>
            <a:r>
              <a:rPr lang="zh-CN" altLang="en-US"/>
              <a:t>位置设置单精度型</a:t>
            </a:r>
            <a:r>
              <a:rPr lang="en-US" altLang="zh-CN"/>
              <a:t>x</a:t>
            </a:r>
            <a:r>
              <a:rPr lang="zh-CN" altLang="en-US"/>
              <a:t>。</a:t>
            </a:r>
          </a:p>
          <a:p>
            <a:pPr eaLnBrk="1" hangingPunct="1">
              <a:lnSpc>
                <a:spcPct val="110000"/>
              </a:lnSpc>
              <a:spcBef>
                <a:spcPct val="50000"/>
              </a:spcBef>
            </a:pPr>
            <a:r>
              <a:rPr lang="en-US" altLang="zh-CN"/>
              <a:t>public void setInt(int parameterIndex, int x) throws SQLException </a:t>
            </a:r>
          </a:p>
          <a:p>
            <a:pPr eaLnBrk="1" hangingPunct="1">
              <a:lnSpc>
                <a:spcPct val="110000"/>
              </a:lnSpc>
              <a:spcBef>
                <a:spcPct val="50000"/>
              </a:spcBef>
            </a:pPr>
            <a:r>
              <a:rPr lang="zh-CN" altLang="en-US"/>
              <a:t>在第</a:t>
            </a:r>
            <a:r>
              <a:rPr lang="en-US" altLang="zh-CN"/>
              <a:t>parameterIndex</a:t>
            </a:r>
            <a:r>
              <a:rPr lang="zh-CN" altLang="en-US"/>
              <a:t>位置设置整型</a:t>
            </a:r>
            <a:r>
              <a:rPr lang="en-US" altLang="zh-CN"/>
              <a:t>x</a:t>
            </a:r>
            <a:r>
              <a:rPr lang="zh-CN" altLang="en-US"/>
              <a:t>。</a:t>
            </a:r>
          </a:p>
        </p:txBody>
      </p:sp>
    </p:spTree>
  </p:cSld>
  <p:clrMapOvr>
    <a:masterClrMapping/>
  </p:clrMapOvr>
  <p:transition>
    <p:zoom/>
  </p:transition>
</p:sld>
</file>

<file path=ppt/slides/slide6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9154" name="Text Box 2"/>
          <p:cNvSpPr txBox="1">
            <a:spLocks noChangeArrowheads="1"/>
          </p:cNvSpPr>
          <p:nvPr/>
        </p:nvSpPr>
        <p:spPr bwMode="auto">
          <a:xfrm>
            <a:off x="685800" y="552450"/>
            <a:ext cx="7772400" cy="57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public void setLong(int parameterIndex, long x) throws SQLException</a:t>
            </a:r>
          </a:p>
          <a:p>
            <a:pPr eaLnBrk="1" hangingPunct="1">
              <a:spcBef>
                <a:spcPct val="50000"/>
              </a:spcBef>
            </a:pPr>
            <a:r>
              <a:rPr lang="zh-CN" altLang="en-US"/>
              <a:t>在第</a:t>
            </a:r>
            <a:r>
              <a:rPr lang="en-US" altLang="zh-CN"/>
              <a:t>parameterIndex</a:t>
            </a:r>
            <a:r>
              <a:rPr lang="zh-CN" altLang="en-US"/>
              <a:t>位置设置长整型</a:t>
            </a:r>
            <a:r>
              <a:rPr lang="en-US" altLang="zh-CN"/>
              <a:t>x</a:t>
            </a:r>
            <a:r>
              <a:rPr lang="zh-CN" altLang="en-US"/>
              <a:t>。</a:t>
            </a:r>
          </a:p>
          <a:p>
            <a:pPr eaLnBrk="1" hangingPunct="1">
              <a:spcBef>
                <a:spcPct val="50000"/>
              </a:spcBef>
            </a:pPr>
            <a:r>
              <a:rPr lang="en-US" altLang="zh-CN"/>
              <a:t>public void setNull(int parameterIndex, int sqlType) throws SQLException </a:t>
            </a:r>
          </a:p>
          <a:p>
            <a:pPr eaLnBrk="1" hangingPunct="1">
              <a:spcBef>
                <a:spcPct val="50000"/>
              </a:spcBef>
            </a:pPr>
            <a:r>
              <a:rPr lang="zh-CN" altLang="en-US"/>
              <a:t>在第</a:t>
            </a:r>
            <a:r>
              <a:rPr lang="en-US" altLang="zh-CN"/>
              <a:t>parameterIndex</a:t>
            </a:r>
            <a:r>
              <a:rPr lang="zh-CN" altLang="en-US"/>
              <a:t>位置设置为空</a:t>
            </a:r>
            <a:r>
              <a:rPr lang="en-US" altLang="zh-CN"/>
              <a:t>x</a:t>
            </a:r>
            <a:r>
              <a:rPr lang="zh-CN" altLang="en-US"/>
              <a:t>。</a:t>
            </a:r>
          </a:p>
          <a:p>
            <a:pPr eaLnBrk="1" hangingPunct="1">
              <a:spcBef>
                <a:spcPct val="50000"/>
              </a:spcBef>
            </a:pPr>
            <a:r>
              <a:rPr lang="en-US" altLang="zh-CN"/>
              <a:t>public void setObject(int parameterIndex, Object x) throws SQLException </a:t>
            </a:r>
          </a:p>
          <a:p>
            <a:pPr eaLnBrk="1" hangingPunct="1">
              <a:spcBef>
                <a:spcPct val="50000"/>
              </a:spcBef>
            </a:pPr>
            <a:r>
              <a:rPr lang="zh-CN" altLang="en-US"/>
              <a:t>在第</a:t>
            </a:r>
            <a:r>
              <a:rPr lang="en-US" altLang="zh-CN"/>
              <a:t>parameterIndex</a:t>
            </a:r>
            <a:r>
              <a:rPr lang="zh-CN" altLang="en-US"/>
              <a:t>位置设置对象</a:t>
            </a:r>
            <a:r>
              <a:rPr lang="en-US" altLang="zh-CN"/>
              <a:t>x</a:t>
            </a:r>
            <a:r>
              <a:rPr lang="zh-CN" altLang="en-US"/>
              <a:t>。</a:t>
            </a:r>
          </a:p>
          <a:p>
            <a:pPr eaLnBrk="1" hangingPunct="1">
              <a:spcBef>
                <a:spcPct val="50000"/>
              </a:spcBef>
            </a:pPr>
            <a:r>
              <a:rPr lang="en-US" altLang="zh-CN"/>
              <a:t>public void setShort(int parameterIndex, short x) throws SQLException </a:t>
            </a:r>
          </a:p>
          <a:p>
            <a:pPr eaLnBrk="1" hangingPunct="1">
              <a:spcBef>
                <a:spcPct val="50000"/>
              </a:spcBef>
            </a:pPr>
            <a:r>
              <a:rPr lang="zh-CN" altLang="en-US"/>
              <a:t>在第</a:t>
            </a:r>
            <a:r>
              <a:rPr lang="en-US" altLang="zh-CN"/>
              <a:t>parameterIndex</a:t>
            </a:r>
            <a:r>
              <a:rPr lang="zh-CN" altLang="en-US"/>
              <a:t>位置设置短整型</a:t>
            </a:r>
            <a:r>
              <a:rPr lang="en-US" altLang="zh-CN"/>
              <a:t>x</a:t>
            </a:r>
            <a:r>
              <a:rPr lang="zh-CN" altLang="en-US"/>
              <a:t>。</a:t>
            </a:r>
          </a:p>
        </p:txBody>
      </p:sp>
    </p:spTree>
  </p:cSld>
  <p:clrMapOvr>
    <a:masterClrMapping/>
  </p:clrMapOvr>
  <p:transition>
    <p:zoom/>
  </p:transition>
</p:sld>
</file>

<file path=ppt/slides/slide6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0178" name="Text Box 2"/>
          <p:cNvSpPr txBox="1">
            <a:spLocks noChangeArrowheads="1"/>
          </p:cNvSpPr>
          <p:nvPr/>
        </p:nvSpPr>
        <p:spPr bwMode="auto">
          <a:xfrm>
            <a:off x="685800" y="574675"/>
            <a:ext cx="8169275"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void setString(int parameterIndex, String x) throws SQLException </a:t>
            </a:r>
          </a:p>
          <a:p>
            <a:pPr eaLnBrk="1" hangingPunct="1">
              <a:lnSpc>
                <a:spcPct val="150000"/>
              </a:lnSpc>
            </a:pPr>
            <a:r>
              <a:rPr lang="zh-CN" altLang="en-US"/>
              <a:t>在第</a:t>
            </a:r>
            <a:r>
              <a:rPr lang="en-US" altLang="zh-CN"/>
              <a:t>parameterIndex</a:t>
            </a:r>
            <a:r>
              <a:rPr lang="zh-CN" altLang="en-US"/>
              <a:t>位置设置字符串型</a:t>
            </a:r>
            <a:r>
              <a:rPr lang="en-US" altLang="zh-CN"/>
              <a:t>x</a:t>
            </a:r>
            <a:r>
              <a:rPr lang="zh-CN" altLang="en-US"/>
              <a:t>。</a:t>
            </a:r>
          </a:p>
          <a:p>
            <a:pPr eaLnBrk="1" hangingPunct="1">
              <a:lnSpc>
                <a:spcPct val="150000"/>
              </a:lnSpc>
            </a:pPr>
            <a:r>
              <a:rPr lang="en-US" altLang="zh-CN"/>
              <a:t>public void setTime(int parameterIndex, Time x) throws SQLException </a:t>
            </a:r>
          </a:p>
          <a:p>
            <a:pPr eaLnBrk="1" hangingPunct="1">
              <a:lnSpc>
                <a:spcPct val="150000"/>
              </a:lnSpc>
            </a:pPr>
            <a:r>
              <a:rPr lang="zh-CN" altLang="en-US"/>
              <a:t>在第</a:t>
            </a:r>
            <a:r>
              <a:rPr lang="en-US" altLang="zh-CN"/>
              <a:t>parameterIndex</a:t>
            </a:r>
            <a:r>
              <a:rPr lang="zh-CN" altLang="en-US"/>
              <a:t>位置设置时间型</a:t>
            </a:r>
            <a:r>
              <a:rPr lang="en-US" altLang="zh-CN"/>
              <a:t>x</a:t>
            </a:r>
            <a:r>
              <a:rPr lang="zh-CN" altLang="en-US"/>
              <a:t>。</a:t>
            </a:r>
          </a:p>
          <a:p>
            <a:pPr eaLnBrk="1" hangingPunct="1">
              <a:lnSpc>
                <a:spcPct val="150000"/>
              </a:lnSpc>
            </a:pPr>
            <a:r>
              <a:rPr lang="en-US" altLang="zh-CN"/>
              <a:t>public void setTimestamp(int parameterIndex, Timestamp x) throws SQLException</a:t>
            </a:r>
          </a:p>
          <a:p>
            <a:pPr eaLnBrk="1" hangingPunct="1">
              <a:lnSpc>
                <a:spcPct val="150000"/>
              </a:lnSpc>
            </a:pPr>
            <a:r>
              <a:rPr lang="zh-CN" altLang="en-US"/>
              <a:t>在第</a:t>
            </a:r>
            <a:r>
              <a:rPr lang="en-US" altLang="zh-CN"/>
              <a:t>parameterIndex</a:t>
            </a:r>
            <a:r>
              <a:rPr lang="zh-CN" altLang="en-US"/>
              <a:t>位置设置时间戳型</a:t>
            </a:r>
            <a:r>
              <a:rPr lang="en-US" altLang="zh-CN"/>
              <a:t>x</a:t>
            </a:r>
            <a:r>
              <a:rPr lang="zh-CN" altLang="en-US"/>
              <a:t>。</a:t>
            </a:r>
          </a:p>
        </p:txBody>
      </p:sp>
    </p:spTree>
  </p:cSld>
  <p:clrMapOvr>
    <a:masterClrMapping/>
  </p:clrMapOvr>
  <p:transition>
    <p:zoom/>
  </p:transition>
</p:sld>
</file>

<file path=ppt/slides/slide6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1202" name="Text Box 2"/>
          <p:cNvSpPr txBox="1">
            <a:spLocks noChangeArrowheads="1"/>
          </p:cNvSpPr>
          <p:nvPr/>
        </p:nvSpPr>
        <p:spPr bwMode="auto">
          <a:xfrm>
            <a:off x="304800" y="609600"/>
            <a:ext cx="86106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9.2.6  ResultSet</a:t>
            </a:r>
          </a:p>
          <a:p>
            <a:pPr eaLnBrk="1" hangingPunct="1">
              <a:lnSpc>
                <a:spcPct val="150000"/>
              </a:lnSpc>
              <a:spcBef>
                <a:spcPct val="50000"/>
              </a:spcBef>
            </a:pPr>
            <a:r>
              <a:rPr lang="en-US" altLang="zh-CN"/>
              <a:t>        Result</a:t>
            </a:r>
            <a:r>
              <a:rPr lang="zh-CN" altLang="en-US"/>
              <a:t>对象是指一张数据表，代表数据库结果集，通常是通过执行查询数据库的语句而产生的。</a:t>
            </a:r>
            <a:r>
              <a:rPr lang="en-US" altLang="zh-CN"/>
              <a:t>ResultSet</a:t>
            </a:r>
            <a:r>
              <a:rPr lang="zh-CN" altLang="en-US"/>
              <a:t>对象持有一个游标，该游标指向当前数据行。初始化时游标定位到第一行之前。</a:t>
            </a:r>
            <a:r>
              <a:rPr lang="en-US" altLang="zh-CN"/>
              <a:t>Next</a:t>
            </a:r>
            <a:r>
              <a:rPr lang="zh-CN" altLang="en-US"/>
              <a:t>方法将游标移动到下一行，当对象行完时，返回错误。通常使用循环来完成每行的遍历。</a:t>
            </a:r>
          </a:p>
          <a:p>
            <a:pPr eaLnBrk="1" hangingPunct="1">
              <a:lnSpc>
                <a:spcPct val="150000"/>
              </a:lnSpc>
              <a:spcBef>
                <a:spcPct val="50000"/>
              </a:spcBef>
            </a:pPr>
            <a:r>
              <a:rPr lang="zh-CN" altLang="en-US"/>
              <a:t>         </a:t>
            </a:r>
            <a:r>
              <a:rPr lang="en-US" altLang="zh-CN"/>
              <a:t>public boolean next() throws SQLException</a:t>
            </a:r>
          </a:p>
          <a:p>
            <a:pPr eaLnBrk="1" hangingPunct="1">
              <a:lnSpc>
                <a:spcPct val="150000"/>
              </a:lnSpc>
              <a:spcBef>
                <a:spcPct val="50000"/>
              </a:spcBef>
            </a:pPr>
            <a:r>
              <a:rPr lang="en-US" altLang="zh-CN"/>
              <a:t>         </a:t>
            </a:r>
            <a:r>
              <a:rPr lang="zh-CN" altLang="en-US"/>
              <a:t>读行，返回</a:t>
            </a:r>
            <a:r>
              <a:rPr lang="en-US" altLang="zh-CN"/>
              <a:t>true</a:t>
            </a:r>
            <a:r>
              <a:rPr lang="zh-CN" altLang="en-US"/>
              <a:t>；行数完，则返回</a:t>
            </a:r>
            <a:r>
              <a:rPr lang="en-US" altLang="zh-CN"/>
              <a:t>false</a:t>
            </a:r>
            <a:r>
              <a:rPr lang="zh-CN" altLang="en-US"/>
              <a:t>。</a:t>
            </a:r>
          </a:p>
        </p:txBody>
      </p:sp>
    </p:spTree>
  </p:cSld>
  <p:clrMapOvr>
    <a:masterClrMapping/>
  </p:clrMapOvr>
  <p:transition>
    <p:zoom/>
  </p:transition>
</p:sld>
</file>

<file path=ppt/slides/slide6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2226" name="Text Box 2"/>
          <p:cNvSpPr txBox="1">
            <a:spLocks noChangeArrowheads="1"/>
          </p:cNvSpPr>
          <p:nvPr/>
        </p:nvSpPr>
        <p:spPr bwMode="auto">
          <a:xfrm>
            <a:off x="381000" y="685800"/>
            <a:ext cx="8534400" cy="513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spcBef>
                <a:spcPct val="50000"/>
              </a:spcBef>
            </a:pPr>
            <a:r>
              <a:rPr lang="en-US" altLang="zh-CN"/>
              <a:t>        </a:t>
            </a:r>
            <a:r>
              <a:rPr lang="zh-CN" altLang="en-US"/>
              <a:t>例如，下面程序段完成对结果集的操作，对所有记录进行遍历并输出其中的字段</a:t>
            </a:r>
            <a:r>
              <a:rPr lang="en-US" altLang="zh-CN"/>
              <a:t>CID</a:t>
            </a:r>
            <a:r>
              <a:rPr lang="zh-CN" altLang="en-US"/>
              <a:t>和</a:t>
            </a:r>
            <a:r>
              <a:rPr lang="en-US" altLang="zh-CN"/>
              <a:t>CPin</a:t>
            </a:r>
            <a:r>
              <a:rPr lang="zh-CN" altLang="en-US"/>
              <a:t>的值。</a:t>
            </a:r>
          </a:p>
          <a:p>
            <a:pPr eaLnBrk="1" hangingPunct="1">
              <a:lnSpc>
                <a:spcPct val="135000"/>
              </a:lnSpc>
              <a:spcBef>
                <a:spcPct val="50000"/>
              </a:spcBef>
            </a:pPr>
            <a:r>
              <a:rPr lang="en-US" altLang="zh-CN"/>
              <a:t>while(rs.next())</a:t>
            </a:r>
          </a:p>
          <a:p>
            <a:pPr eaLnBrk="1" hangingPunct="1">
              <a:lnSpc>
                <a:spcPct val="135000"/>
              </a:lnSpc>
              <a:spcBef>
                <a:spcPct val="50000"/>
              </a:spcBef>
            </a:pPr>
            <a:r>
              <a:rPr lang="en-US" altLang="zh-CN"/>
              <a:t>{</a:t>
            </a:r>
          </a:p>
          <a:p>
            <a:pPr eaLnBrk="1" hangingPunct="1">
              <a:lnSpc>
                <a:spcPct val="135000"/>
              </a:lnSpc>
              <a:spcBef>
                <a:spcPct val="50000"/>
              </a:spcBef>
            </a:pPr>
            <a:r>
              <a:rPr lang="en-US" altLang="zh-CN"/>
              <a:t>	String theInt = rs.getString("CID");</a:t>
            </a:r>
          </a:p>
          <a:p>
            <a:pPr eaLnBrk="1" hangingPunct="1">
              <a:lnSpc>
                <a:spcPct val="135000"/>
              </a:lnSpc>
              <a:spcBef>
                <a:spcPct val="50000"/>
              </a:spcBef>
            </a:pPr>
            <a:r>
              <a:rPr lang="en-US" altLang="zh-CN"/>
              <a:t>	String str = rs.getString("CPin");</a:t>
            </a:r>
          </a:p>
          <a:p>
            <a:pPr eaLnBrk="1" hangingPunct="1">
              <a:lnSpc>
                <a:spcPct val="135000"/>
              </a:lnSpc>
              <a:spcBef>
                <a:spcPct val="50000"/>
              </a:spcBef>
            </a:pPr>
            <a:r>
              <a:rPr lang="en-US" altLang="zh-CN"/>
              <a:t>	System.out.println("CID:  "+theInt+"                CPin:  "+str);</a:t>
            </a:r>
          </a:p>
          <a:p>
            <a:pPr eaLnBrk="1" hangingPunct="1">
              <a:lnSpc>
                <a:spcPct val="135000"/>
              </a:lnSpc>
              <a:spcBef>
                <a:spcPct val="50000"/>
              </a:spcBef>
            </a:pPr>
            <a:r>
              <a:rPr lang="en-US" altLang="zh-CN"/>
              <a:t>}</a:t>
            </a:r>
          </a:p>
        </p:txBody>
      </p:sp>
    </p:spTree>
  </p:cSld>
  <p:clrMapOvr>
    <a:masterClrMapping/>
  </p:clrMapOvr>
  <p:transition>
    <p:zoom/>
  </p:transition>
</p:sld>
</file>

<file path=ppt/slides/slide6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3250" name="Text Box 2"/>
          <p:cNvSpPr txBox="1">
            <a:spLocks noChangeArrowheads="1"/>
          </p:cNvSpPr>
          <p:nvPr/>
        </p:nvSpPr>
        <p:spPr bwMode="auto">
          <a:xfrm>
            <a:off x="304800" y="762000"/>
            <a:ext cx="8534400"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结果集有一些方法用于对返回结果的具体字段进行读取，包括以字段编号为参数和以字段名称为参数的读取，其中以字段编号为参数的读取速度快一些，而以字段名称为参数的读取对用户来说更加方便。</a:t>
            </a:r>
          </a:p>
          <a:p>
            <a:pPr eaLnBrk="1" hangingPunct="1">
              <a:lnSpc>
                <a:spcPct val="150000"/>
              </a:lnSpc>
              <a:spcBef>
                <a:spcPct val="50000"/>
              </a:spcBef>
            </a:pPr>
            <a:r>
              <a:rPr lang="zh-CN" altLang="en-US"/>
              <a:t>        所谓字段编号是指当前结果集中的第一个列字段编号为</a:t>
            </a:r>
            <a:r>
              <a:rPr lang="en-US" altLang="zh-CN"/>
              <a:t>1</a:t>
            </a:r>
            <a:r>
              <a:rPr lang="zh-CN" altLang="en-US"/>
              <a:t>，然后依次加</a:t>
            </a:r>
            <a:r>
              <a:rPr lang="en-US" altLang="zh-CN"/>
              <a:t>1</a:t>
            </a:r>
            <a:r>
              <a:rPr lang="zh-CN" altLang="en-US"/>
              <a:t>对剩余列进行编号；而字段名称是指列标题的名字。</a:t>
            </a:r>
            <a:r>
              <a:rPr lang="en-US" altLang="zh-CN"/>
              <a:t>Get</a:t>
            </a:r>
            <a:r>
              <a:rPr lang="zh-CN" altLang="en-US"/>
              <a:t>字段的类型同上述</a:t>
            </a:r>
            <a:r>
              <a:rPr lang="en-US" altLang="zh-CN"/>
              <a:t>Set</a:t>
            </a:r>
            <a:r>
              <a:rPr lang="zh-CN" altLang="en-US"/>
              <a:t>字段的类型一致。下面是以字段编号为参数的读取方法：</a:t>
            </a:r>
          </a:p>
        </p:txBody>
      </p:sp>
    </p:spTree>
  </p:cSld>
  <p:clrMapOvr>
    <a:masterClrMapping/>
  </p:clrMapOvr>
  <p:transition>
    <p:zoom/>
  </p:transition>
</p:sld>
</file>

<file path=ppt/slides/slide6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4274" name="Text Box 2"/>
          <p:cNvSpPr txBox="1">
            <a:spLocks noChangeArrowheads="1"/>
          </p:cNvSpPr>
          <p:nvPr/>
        </p:nvSpPr>
        <p:spPr bwMode="auto">
          <a:xfrm>
            <a:off x="457200" y="530225"/>
            <a:ext cx="8610600" cy="564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public BigDecimal getBigDecimal(int columnIndex) throws SQLException </a:t>
            </a:r>
          </a:p>
          <a:p>
            <a:pPr eaLnBrk="1" hangingPunct="1">
              <a:lnSpc>
                <a:spcPct val="130000"/>
              </a:lnSpc>
              <a:spcBef>
                <a:spcPct val="50000"/>
              </a:spcBef>
            </a:pPr>
            <a:r>
              <a:rPr lang="en-US" altLang="zh-CN"/>
              <a:t>public boolean getBoolean(int columnIndex) throws SQLException </a:t>
            </a:r>
          </a:p>
          <a:p>
            <a:pPr eaLnBrk="1" hangingPunct="1">
              <a:lnSpc>
                <a:spcPct val="130000"/>
              </a:lnSpc>
              <a:spcBef>
                <a:spcPct val="50000"/>
              </a:spcBef>
            </a:pPr>
            <a:r>
              <a:rPr lang="en-US" altLang="zh-CN"/>
              <a:t>public byte getByte(int columnIndex) throws SQLException</a:t>
            </a:r>
          </a:p>
          <a:p>
            <a:pPr eaLnBrk="1" hangingPunct="1">
              <a:lnSpc>
                <a:spcPct val="130000"/>
              </a:lnSpc>
              <a:spcBef>
                <a:spcPct val="50000"/>
              </a:spcBef>
            </a:pPr>
            <a:r>
              <a:rPr lang="en-US" altLang="zh-CN"/>
              <a:t>public byte[] getBytes(int columnIndex) throws SQLException</a:t>
            </a:r>
          </a:p>
          <a:p>
            <a:pPr eaLnBrk="1" hangingPunct="1">
              <a:lnSpc>
                <a:spcPct val="130000"/>
              </a:lnSpc>
              <a:spcBef>
                <a:spcPct val="50000"/>
              </a:spcBef>
            </a:pPr>
            <a:r>
              <a:rPr lang="en-US" altLang="zh-CN"/>
              <a:t>public double getDouble(int columnIndex) throws SQLException</a:t>
            </a:r>
          </a:p>
          <a:p>
            <a:pPr eaLnBrk="1" hangingPunct="1">
              <a:lnSpc>
                <a:spcPct val="130000"/>
              </a:lnSpc>
              <a:spcBef>
                <a:spcPct val="50000"/>
              </a:spcBef>
            </a:pPr>
            <a:r>
              <a:rPr lang="en-US" altLang="zh-CN"/>
              <a:t>public float getFloat(int columnIndex) throws SQLException </a:t>
            </a:r>
          </a:p>
          <a:p>
            <a:pPr eaLnBrk="1" hangingPunct="1">
              <a:lnSpc>
                <a:spcPct val="130000"/>
              </a:lnSpc>
              <a:spcBef>
                <a:spcPct val="50000"/>
              </a:spcBef>
            </a:pPr>
            <a:r>
              <a:rPr lang="en-US" altLang="zh-CN"/>
              <a:t>public Int getInt(int columnIndex) throws SQLException</a:t>
            </a:r>
          </a:p>
          <a:p>
            <a:pPr eaLnBrk="1" hangingPunct="1">
              <a:lnSpc>
                <a:spcPct val="130000"/>
              </a:lnSpc>
              <a:spcBef>
                <a:spcPct val="50000"/>
              </a:spcBef>
            </a:pPr>
            <a:r>
              <a:rPr lang="en-US" altLang="zh-CN"/>
              <a:t>public Long getLong(int columnIndex) throws SQLException</a:t>
            </a:r>
          </a:p>
        </p:txBody>
      </p:sp>
    </p:spTree>
  </p:cSld>
  <p:clrMapOvr>
    <a:masterClrMapping/>
  </p:clrMapOvr>
  <p:transition>
    <p:zoom/>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8354" name="Text Box 2"/>
          <p:cNvSpPr txBox="1">
            <a:spLocks noChangeArrowheads="1"/>
          </p:cNvSpPr>
          <p:nvPr/>
        </p:nvSpPr>
        <p:spPr bwMode="auto">
          <a:xfrm>
            <a:off x="1787525" y="533400"/>
            <a:ext cx="3927475"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a:t>   //</a:t>
            </a:r>
            <a:r>
              <a:rPr lang="zh-CN" altLang="en-US"/>
              <a:t>方法：修改全局变量的值</a:t>
            </a:r>
          </a:p>
          <a:p>
            <a:pPr eaLnBrk="1" hangingPunct="1">
              <a:lnSpc>
                <a:spcPct val="130000"/>
              </a:lnSpc>
            </a:pPr>
            <a:r>
              <a:rPr lang="zh-CN" altLang="en-US"/>
              <a:t>   </a:t>
            </a:r>
            <a:r>
              <a:rPr lang="en-US" altLang="zh-CN"/>
              <a:t>public static void change()</a:t>
            </a:r>
          </a:p>
          <a:p>
            <a:pPr eaLnBrk="1" hangingPunct="1">
              <a:lnSpc>
                <a:spcPct val="130000"/>
              </a:lnSpc>
            </a:pPr>
            <a:r>
              <a:rPr lang="en-US" altLang="zh-CN"/>
              <a:t>   {</a:t>
            </a:r>
          </a:p>
          <a:p>
            <a:pPr eaLnBrk="1" hangingPunct="1">
              <a:lnSpc>
                <a:spcPct val="130000"/>
              </a:lnSpc>
            </a:pPr>
            <a:r>
              <a:rPr lang="en-US" altLang="zh-CN"/>
              <a:t>	s1 = 125;</a:t>
            </a:r>
          </a:p>
          <a:p>
            <a:pPr eaLnBrk="1" hangingPunct="1">
              <a:lnSpc>
                <a:spcPct val="130000"/>
              </a:lnSpc>
            </a:pPr>
            <a:r>
              <a:rPr lang="en-US" altLang="zh-CN"/>
              <a:t>	i1 = 88;</a:t>
            </a:r>
          </a:p>
          <a:p>
            <a:pPr eaLnBrk="1" hangingPunct="1">
              <a:lnSpc>
                <a:spcPct val="130000"/>
              </a:lnSpc>
            </a:pPr>
            <a:r>
              <a:rPr lang="en-US" altLang="zh-CN"/>
              <a:t>	l1 = 987654321L;</a:t>
            </a:r>
          </a:p>
          <a:p>
            <a:pPr eaLnBrk="1" hangingPunct="1">
              <a:lnSpc>
                <a:spcPct val="130000"/>
              </a:lnSpc>
            </a:pPr>
            <a:r>
              <a:rPr lang="en-US" altLang="zh-CN"/>
              <a:t>	ch1 = 'B';</a:t>
            </a:r>
          </a:p>
          <a:p>
            <a:pPr eaLnBrk="1" hangingPunct="1">
              <a:lnSpc>
                <a:spcPct val="130000"/>
              </a:lnSpc>
            </a:pPr>
            <a:r>
              <a:rPr lang="en-US" altLang="zh-CN"/>
              <a:t>	f1 = 3.2590F;</a:t>
            </a:r>
          </a:p>
          <a:p>
            <a:pPr eaLnBrk="1" hangingPunct="1">
              <a:lnSpc>
                <a:spcPct val="130000"/>
              </a:lnSpc>
            </a:pPr>
            <a:r>
              <a:rPr lang="en-US" altLang="zh-CN"/>
              <a:t>	d1 = -1.04E-5;</a:t>
            </a:r>
          </a:p>
          <a:p>
            <a:pPr eaLnBrk="1" hangingPunct="1">
              <a:lnSpc>
                <a:spcPct val="130000"/>
              </a:lnSpc>
            </a:pPr>
            <a:r>
              <a:rPr lang="en-US" altLang="zh-CN"/>
              <a:t>	b1 = true;</a:t>
            </a:r>
          </a:p>
          <a:p>
            <a:pPr eaLnBrk="1" hangingPunct="1">
              <a:lnSpc>
                <a:spcPct val="130000"/>
              </a:lnSpc>
            </a:pPr>
            <a:r>
              <a:rPr lang="en-US" altLang="zh-CN"/>
              <a:t>    }</a:t>
            </a:r>
          </a:p>
          <a:p>
            <a:pPr eaLnBrk="1" hangingPunct="1">
              <a:lnSpc>
                <a:spcPct val="130000"/>
              </a:lnSpc>
            </a:pPr>
            <a:r>
              <a:rPr lang="en-US" altLang="zh-CN"/>
              <a:t>}</a:t>
            </a:r>
          </a:p>
        </p:txBody>
      </p:sp>
    </p:spTree>
  </p:cSld>
  <p:clrMapOvr>
    <a:masterClrMapping/>
  </p:clrMapOvr>
  <p:transition>
    <p:zoom dir="in"/>
  </p:transition>
</p:sld>
</file>

<file path=ppt/slides/slide6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5298" name="Text Box 2"/>
          <p:cNvSpPr txBox="1">
            <a:spLocks noChangeArrowheads="1"/>
          </p:cNvSpPr>
          <p:nvPr/>
        </p:nvSpPr>
        <p:spPr bwMode="auto">
          <a:xfrm>
            <a:off x="381000" y="762000"/>
            <a:ext cx="8534400"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public Object getObject(int columnIndex) throws SQLException </a:t>
            </a:r>
          </a:p>
          <a:p>
            <a:pPr eaLnBrk="1" hangingPunct="1">
              <a:lnSpc>
                <a:spcPct val="150000"/>
              </a:lnSpc>
              <a:spcBef>
                <a:spcPct val="50000"/>
              </a:spcBef>
            </a:pPr>
            <a:r>
              <a:rPr lang="en-US" altLang="zh-CN"/>
              <a:t>public short getShort(int columnIndex) throws SQLException </a:t>
            </a:r>
          </a:p>
          <a:p>
            <a:pPr eaLnBrk="1" hangingPunct="1">
              <a:lnSpc>
                <a:spcPct val="150000"/>
              </a:lnSpc>
              <a:spcBef>
                <a:spcPct val="50000"/>
              </a:spcBef>
            </a:pPr>
            <a:r>
              <a:rPr lang="en-US" altLang="zh-CN"/>
              <a:t>public String getString(int columnIndex) throws SQLException </a:t>
            </a:r>
          </a:p>
          <a:p>
            <a:pPr eaLnBrk="1" hangingPunct="1">
              <a:lnSpc>
                <a:spcPct val="150000"/>
              </a:lnSpc>
              <a:spcBef>
                <a:spcPct val="50000"/>
              </a:spcBef>
            </a:pPr>
            <a:r>
              <a:rPr lang="en-US" altLang="zh-CN"/>
              <a:t>public java.sql.Time getTime(int parameterIndex, Time x) throws SQLException </a:t>
            </a:r>
          </a:p>
          <a:p>
            <a:pPr eaLnBrk="1" hangingPunct="1">
              <a:lnSpc>
                <a:spcPct val="150000"/>
              </a:lnSpc>
              <a:spcBef>
                <a:spcPct val="50000"/>
              </a:spcBef>
            </a:pPr>
            <a:r>
              <a:rPr lang="en-US" altLang="zh-CN"/>
              <a:t>public java.sql.TimeStamp getTimestamp(int columnIndex) throws SQLException</a:t>
            </a:r>
          </a:p>
        </p:txBody>
      </p:sp>
    </p:spTree>
  </p:cSld>
  <p:clrMapOvr>
    <a:masterClrMapping/>
  </p:clrMapOvr>
  <p:transition>
    <p:zoom/>
  </p:transition>
</p:sld>
</file>

<file path=ppt/slides/slide6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22" name="Text Box 2"/>
          <p:cNvSpPr txBox="1">
            <a:spLocks noChangeArrowheads="1"/>
          </p:cNvSpPr>
          <p:nvPr/>
        </p:nvSpPr>
        <p:spPr bwMode="auto">
          <a:xfrm>
            <a:off x="304800" y="609600"/>
            <a:ext cx="86106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以字段名称为参数的读取方法如下：</a:t>
            </a:r>
          </a:p>
          <a:p>
            <a:pPr eaLnBrk="1" hangingPunct="1">
              <a:spcBef>
                <a:spcPct val="50000"/>
              </a:spcBef>
            </a:pPr>
            <a:r>
              <a:rPr lang="en-US" altLang="zh-CN"/>
              <a:t>public BigDecimal getBigDecimal(String columnName) throws SQLException </a:t>
            </a:r>
          </a:p>
          <a:p>
            <a:pPr eaLnBrk="1" hangingPunct="1">
              <a:spcBef>
                <a:spcPct val="50000"/>
              </a:spcBef>
            </a:pPr>
            <a:r>
              <a:rPr lang="en-US" altLang="zh-CN"/>
              <a:t>public boolean getBoolean(String columnName) throws SQLException </a:t>
            </a:r>
          </a:p>
          <a:p>
            <a:pPr eaLnBrk="1" hangingPunct="1">
              <a:spcBef>
                <a:spcPct val="50000"/>
              </a:spcBef>
            </a:pPr>
            <a:r>
              <a:rPr lang="en-US" altLang="zh-CN"/>
              <a:t>public byte getByte(String columnName) throws SQLException</a:t>
            </a:r>
          </a:p>
          <a:p>
            <a:pPr eaLnBrk="1" hangingPunct="1">
              <a:spcBef>
                <a:spcPct val="50000"/>
              </a:spcBef>
            </a:pPr>
            <a:r>
              <a:rPr lang="en-US" altLang="zh-CN"/>
              <a:t>public byte[] getBytes(String columnName) throws SQLException</a:t>
            </a:r>
          </a:p>
          <a:p>
            <a:pPr eaLnBrk="1" hangingPunct="1">
              <a:spcBef>
                <a:spcPct val="50000"/>
              </a:spcBef>
            </a:pPr>
            <a:r>
              <a:rPr lang="en-US" altLang="zh-CN"/>
              <a:t>public double getDouble(String columnName) throws SQLException</a:t>
            </a:r>
          </a:p>
          <a:p>
            <a:pPr eaLnBrk="1" hangingPunct="1">
              <a:spcBef>
                <a:spcPct val="50000"/>
              </a:spcBef>
            </a:pPr>
            <a:r>
              <a:rPr lang="en-US" altLang="zh-CN"/>
              <a:t>public float getFloat(String columnName) throws SQLException </a:t>
            </a:r>
          </a:p>
          <a:p>
            <a:pPr eaLnBrk="1" hangingPunct="1">
              <a:spcBef>
                <a:spcPct val="50000"/>
              </a:spcBef>
            </a:pPr>
            <a:r>
              <a:rPr lang="en-US" altLang="zh-CN"/>
              <a:t>public Int getInt(String columnName) throws SQLException </a:t>
            </a:r>
          </a:p>
        </p:txBody>
      </p:sp>
    </p:spTree>
  </p:cSld>
  <p:clrMapOvr>
    <a:masterClrMapping/>
  </p:clrMapOvr>
  <p:transition>
    <p:zoom/>
  </p:transition>
</p:sld>
</file>

<file path=ppt/slides/slide6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7346" name="Text Box 2"/>
          <p:cNvSpPr txBox="1">
            <a:spLocks noChangeArrowheads="1"/>
          </p:cNvSpPr>
          <p:nvPr/>
        </p:nvSpPr>
        <p:spPr bwMode="auto">
          <a:xfrm>
            <a:off x="381000" y="609600"/>
            <a:ext cx="8458200"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public Long getLong(String columnName) throws SQLException</a:t>
            </a:r>
          </a:p>
          <a:p>
            <a:pPr eaLnBrk="1" hangingPunct="1">
              <a:lnSpc>
                <a:spcPct val="130000"/>
              </a:lnSpc>
              <a:spcBef>
                <a:spcPct val="50000"/>
              </a:spcBef>
            </a:pPr>
            <a:r>
              <a:rPr lang="en-US" altLang="zh-CN"/>
              <a:t>public Object getObject(String columnName) throws SQLException </a:t>
            </a:r>
          </a:p>
          <a:p>
            <a:pPr eaLnBrk="1" hangingPunct="1">
              <a:lnSpc>
                <a:spcPct val="130000"/>
              </a:lnSpc>
              <a:spcBef>
                <a:spcPct val="50000"/>
              </a:spcBef>
            </a:pPr>
            <a:r>
              <a:rPr lang="en-US" altLang="zh-CN"/>
              <a:t>public short getShort(String columnName) throws SQLException </a:t>
            </a:r>
          </a:p>
          <a:p>
            <a:pPr eaLnBrk="1" hangingPunct="1">
              <a:lnSpc>
                <a:spcPct val="130000"/>
              </a:lnSpc>
              <a:spcBef>
                <a:spcPct val="50000"/>
              </a:spcBef>
            </a:pPr>
            <a:r>
              <a:rPr lang="en-US" altLang="zh-CN"/>
              <a:t>public String getString(String columnName) throws SQLException </a:t>
            </a:r>
          </a:p>
          <a:p>
            <a:pPr eaLnBrk="1" hangingPunct="1">
              <a:lnSpc>
                <a:spcPct val="130000"/>
              </a:lnSpc>
              <a:spcBef>
                <a:spcPct val="50000"/>
              </a:spcBef>
            </a:pPr>
            <a:r>
              <a:rPr lang="en-US" altLang="zh-CN"/>
              <a:t>public java.sql.Time getTime(String columnName) throws SQLException </a:t>
            </a:r>
          </a:p>
          <a:p>
            <a:pPr eaLnBrk="1" hangingPunct="1">
              <a:lnSpc>
                <a:spcPct val="130000"/>
              </a:lnSpc>
              <a:spcBef>
                <a:spcPct val="50000"/>
              </a:spcBef>
            </a:pPr>
            <a:r>
              <a:rPr lang="en-US" altLang="zh-CN"/>
              <a:t>public java.sql.TimeStamp getTimestamp(String columnName) throws SQLException</a:t>
            </a:r>
          </a:p>
        </p:txBody>
      </p:sp>
      <p:sp>
        <p:nvSpPr>
          <p:cNvPr id="697347" name="AutoShape 3">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p:transition>
</p:sld>
</file>

<file path=ppt/slides/slide6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8370" name="Rectangle 2"/>
          <p:cNvSpPr>
            <a:spLocks noChangeArrowheads="1"/>
          </p:cNvSpPr>
          <p:nvPr/>
        </p:nvSpPr>
        <p:spPr bwMode="auto">
          <a:xfrm>
            <a:off x="3613150" y="944563"/>
            <a:ext cx="1917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9.3  </a:t>
            </a:r>
            <a:r>
              <a:rPr lang="zh-CN" altLang="en-US" sz="3200" b="1"/>
              <a:t>实  例</a:t>
            </a:r>
          </a:p>
        </p:txBody>
      </p:sp>
      <p:sp>
        <p:nvSpPr>
          <p:cNvPr id="698371" name="Text Box 3"/>
          <p:cNvSpPr txBox="1">
            <a:spLocks noChangeArrowheads="1"/>
          </p:cNvSpPr>
          <p:nvPr/>
        </p:nvSpPr>
        <p:spPr bwMode="auto">
          <a:xfrm>
            <a:off x="381000" y="2136775"/>
            <a:ext cx="85344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例</a:t>
            </a:r>
            <a:r>
              <a:rPr lang="en-US" altLang="zh-CN"/>
              <a:t>9.1】</a:t>
            </a:r>
            <a:r>
              <a:rPr lang="zh-CN" altLang="en-US"/>
              <a:t>给出一个完整的实例，包括建立所需用户数据库，配置</a:t>
            </a:r>
            <a:r>
              <a:rPr lang="en-US" altLang="zh-CN"/>
              <a:t>ODBC</a:t>
            </a:r>
            <a:r>
              <a:rPr lang="zh-CN" altLang="en-US"/>
              <a:t>数据源，编写访问数据库的程序，查看运行结果。其中访问数据库程序输出班级为“</a:t>
            </a:r>
            <a:r>
              <a:rPr lang="en-US" altLang="zh-CN"/>
              <a:t>025”</a:t>
            </a:r>
            <a:r>
              <a:rPr lang="zh-CN" altLang="en-US"/>
              <a:t>的记录，并将“</a:t>
            </a:r>
            <a:r>
              <a:rPr lang="en-US" altLang="zh-CN"/>
              <a:t>025”</a:t>
            </a:r>
            <a:r>
              <a:rPr lang="zh-CN" altLang="en-US"/>
              <a:t>修改为“计算机”。</a:t>
            </a:r>
          </a:p>
        </p:txBody>
      </p:sp>
    </p:spTree>
  </p:cSld>
  <p:clrMapOvr>
    <a:masterClrMapping/>
  </p:clrMapOvr>
  <p:transition>
    <p:zoom/>
  </p:transition>
</p:sld>
</file>

<file path=ppt/slides/slide6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1619" name="Text Box 2"/>
          <p:cNvSpPr txBox="1">
            <a:spLocks noChangeArrowheads="1"/>
          </p:cNvSpPr>
          <p:nvPr/>
        </p:nvSpPr>
        <p:spPr bwMode="auto">
          <a:xfrm>
            <a:off x="304800" y="457200"/>
            <a:ext cx="861060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b="1"/>
              <a:t>9.3.1  </a:t>
            </a:r>
            <a:r>
              <a:rPr lang="zh-CN" altLang="en-US" b="1"/>
              <a:t>建立用户数据库</a:t>
            </a:r>
          </a:p>
          <a:p>
            <a:pPr eaLnBrk="1" hangingPunct="1">
              <a:lnSpc>
                <a:spcPct val="138000"/>
              </a:lnSpc>
              <a:spcBef>
                <a:spcPct val="50000"/>
              </a:spcBef>
            </a:pPr>
            <a:r>
              <a:rPr lang="zh-CN" altLang="en-US"/>
              <a:t>        建立</a:t>
            </a:r>
            <a:r>
              <a:rPr lang="en-US" altLang="zh-CN"/>
              <a:t>FoxPro</a:t>
            </a:r>
            <a:r>
              <a:rPr lang="zh-CN" altLang="en-US"/>
              <a:t>数据库，数据库名为</a:t>
            </a:r>
            <a:r>
              <a:rPr lang="en-US" altLang="zh-CN"/>
              <a:t>Student.mdb</a:t>
            </a:r>
            <a:r>
              <a:rPr lang="zh-CN" altLang="en-US"/>
              <a:t>，其中一个表为</a:t>
            </a:r>
            <a:r>
              <a:rPr lang="en-US" altLang="zh-CN"/>
              <a:t>Xuesheng.dbf</a:t>
            </a:r>
            <a:r>
              <a:rPr lang="zh-CN" altLang="en-US"/>
              <a:t>，记录如图</a:t>
            </a:r>
            <a:r>
              <a:rPr lang="en-US" altLang="zh-CN"/>
              <a:t>9.1</a:t>
            </a:r>
            <a:r>
              <a:rPr lang="zh-CN" altLang="en-US"/>
              <a:t>所示。</a:t>
            </a:r>
          </a:p>
        </p:txBody>
      </p:sp>
      <p:sp>
        <p:nvSpPr>
          <p:cNvPr id="111620" name="Rectangle 3"/>
          <p:cNvSpPr>
            <a:spLocks noChangeArrowheads="1"/>
          </p:cNvSpPr>
          <p:nvPr/>
        </p:nvSpPr>
        <p:spPr bwMode="auto">
          <a:xfrm>
            <a:off x="2447925" y="5791200"/>
            <a:ext cx="424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9.1  </a:t>
            </a:r>
            <a:r>
              <a:rPr lang="zh-CN" altLang="en-US"/>
              <a:t>表</a:t>
            </a:r>
            <a:r>
              <a:rPr lang="en-US" altLang="zh-CN"/>
              <a:t>Xuesheng.dbf</a:t>
            </a:r>
            <a:r>
              <a:rPr lang="zh-CN" altLang="en-US"/>
              <a:t>中的记录</a:t>
            </a:r>
          </a:p>
        </p:txBody>
      </p:sp>
      <p:graphicFrame>
        <p:nvGraphicFramePr>
          <p:cNvPr id="111618" name="Object 4"/>
          <p:cNvGraphicFramePr>
            <a:graphicFrameLocks noChangeAspect="1"/>
          </p:cNvGraphicFramePr>
          <p:nvPr/>
        </p:nvGraphicFramePr>
        <p:xfrm>
          <a:off x="1714500" y="2362200"/>
          <a:ext cx="5715000" cy="3443288"/>
        </p:xfrm>
        <a:graphic>
          <a:graphicData uri="http://schemas.openxmlformats.org/presentationml/2006/ole">
            <mc:AlternateContent xmlns:mc="http://schemas.openxmlformats.org/markup-compatibility/2006">
              <mc:Choice xmlns:v="urn:schemas-microsoft-com:vml" Requires="v">
                <p:oleObj spid="_x0000_s111621" name="Bitmap Image" r:id="rId3" imgW="3254022" imgH="1973333" progId="Paint.Picture">
                  <p:embed/>
                </p:oleObj>
              </mc:Choice>
              <mc:Fallback>
                <p:oleObj name="Bitmap Image" r:id="rId3" imgW="3254022" imgH="1973333"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0" y="2362200"/>
                        <a:ext cx="5715000" cy="3443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p:transition>
</p:sld>
</file>

<file path=ppt/slides/slide6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43" name="Text Box 2"/>
          <p:cNvSpPr txBox="1">
            <a:spLocks noChangeArrowheads="1"/>
          </p:cNvSpPr>
          <p:nvPr/>
        </p:nvSpPr>
        <p:spPr bwMode="auto">
          <a:xfrm>
            <a:off x="381000" y="304800"/>
            <a:ext cx="8458200" cy="217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b="1"/>
              <a:t>9.3.2  </a:t>
            </a:r>
            <a:r>
              <a:rPr lang="zh-CN" altLang="en-US" b="1"/>
              <a:t>配置</a:t>
            </a:r>
            <a:r>
              <a:rPr lang="en-US" altLang="zh-CN" b="1"/>
              <a:t>ODBC</a:t>
            </a:r>
            <a:r>
              <a:rPr lang="zh-CN" altLang="en-US" b="1"/>
              <a:t>数据源</a:t>
            </a:r>
          </a:p>
          <a:p>
            <a:pPr eaLnBrk="1" hangingPunct="1">
              <a:lnSpc>
                <a:spcPct val="130000"/>
              </a:lnSpc>
              <a:spcBef>
                <a:spcPct val="50000"/>
              </a:spcBef>
            </a:pPr>
            <a:r>
              <a:rPr lang="zh-CN" altLang="en-US"/>
              <a:t>        在</a:t>
            </a:r>
            <a:r>
              <a:rPr lang="en-US" altLang="zh-CN"/>
              <a:t>Windows 2000</a:t>
            </a:r>
            <a:r>
              <a:rPr lang="zh-CN" altLang="en-US"/>
              <a:t>下配置</a:t>
            </a:r>
            <a:r>
              <a:rPr lang="en-US" altLang="zh-CN"/>
              <a:t>ODBC</a:t>
            </a:r>
            <a:r>
              <a:rPr lang="zh-CN" altLang="en-US"/>
              <a:t>数据源，首先找到程序→管理工具→数据源</a:t>
            </a:r>
            <a:r>
              <a:rPr lang="en-US" altLang="zh-CN"/>
              <a:t>(ODBC)</a:t>
            </a:r>
            <a:r>
              <a:rPr lang="zh-CN" altLang="en-US"/>
              <a:t>，</a:t>
            </a:r>
            <a:r>
              <a:rPr lang="en-US" altLang="zh-CN"/>
              <a:t>(</a:t>
            </a:r>
            <a:r>
              <a:rPr lang="zh-CN" altLang="en-US"/>
              <a:t>在</a:t>
            </a:r>
            <a:r>
              <a:rPr lang="en-US" altLang="zh-CN"/>
              <a:t>Windows 98</a:t>
            </a:r>
            <a:r>
              <a:rPr lang="zh-CN" altLang="en-US"/>
              <a:t>下，可在控制面板中找到</a:t>
            </a:r>
            <a:r>
              <a:rPr lang="en-US" altLang="zh-CN"/>
              <a:t>ODBC)</a:t>
            </a:r>
            <a:r>
              <a:rPr lang="zh-CN" altLang="en-US"/>
              <a:t>，调出“</a:t>
            </a:r>
            <a:r>
              <a:rPr lang="en-US" altLang="zh-CN"/>
              <a:t>ODBC</a:t>
            </a:r>
            <a:r>
              <a:rPr lang="zh-CN" altLang="en-US"/>
              <a:t>数据源管理器”，如图</a:t>
            </a:r>
            <a:r>
              <a:rPr lang="en-US" altLang="zh-CN"/>
              <a:t>9.2</a:t>
            </a:r>
            <a:r>
              <a:rPr lang="zh-CN" altLang="en-US"/>
              <a:t>所示。</a:t>
            </a:r>
          </a:p>
        </p:txBody>
      </p:sp>
      <p:sp>
        <p:nvSpPr>
          <p:cNvPr id="112644" name="Rectangle 3"/>
          <p:cNvSpPr>
            <a:spLocks noChangeArrowheads="1"/>
          </p:cNvSpPr>
          <p:nvPr/>
        </p:nvSpPr>
        <p:spPr bwMode="auto">
          <a:xfrm>
            <a:off x="2722563" y="6400800"/>
            <a:ext cx="3698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9.2  ODBC</a:t>
            </a:r>
            <a:r>
              <a:rPr lang="zh-CN" altLang="en-US"/>
              <a:t>数据源管理器</a:t>
            </a:r>
          </a:p>
        </p:txBody>
      </p:sp>
      <p:graphicFrame>
        <p:nvGraphicFramePr>
          <p:cNvPr id="112642" name="Object 4"/>
          <p:cNvGraphicFramePr>
            <a:graphicFrameLocks noChangeAspect="1"/>
          </p:cNvGraphicFramePr>
          <p:nvPr/>
        </p:nvGraphicFramePr>
        <p:xfrm>
          <a:off x="1981200" y="2447925"/>
          <a:ext cx="5295900" cy="3989388"/>
        </p:xfrm>
        <a:graphic>
          <a:graphicData uri="http://schemas.openxmlformats.org/presentationml/2006/ole">
            <mc:AlternateContent xmlns:mc="http://schemas.openxmlformats.org/markup-compatibility/2006">
              <mc:Choice xmlns:v="urn:schemas-microsoft-com:vml" Requires="v">
                <p:oleObj spid="_x0000_s112645" name="Bitmap Image" r:id="rId3" imgW="4625741" imgH="3489524" progId="Paint.Picture">
                  <p:embed/>
                </p:oleObj>
              </mc:Choice>
              <mc:Fallback>
                <p:oleObj name="Bitmap Image" r:id="rId3" imgW="4625741" imgH="3489524"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2447925"/>
                        <a:ext cx="5295900" cy="3989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p:transition>
</p:sld>
</file>

<file path=ppt/slides/slide6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667" name="Text Box 2"/>
          <p:cNvSpPr txBox="1">
            <a:spLocks noChangeArrowheads="1"/>
          </p:cNvSpPr>
          <p:nvPr/>
        </p:nvSpPr>
        <p:spPr bwMode="auto">
          <a:xfrm>
            <a:off x="517525" y="650875"/>
            <a:ext cx="8267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点击“添加”按钮，出现 “创建新数据源” 窗口，如图</a:t>
            </a:r>
            <a:r>
              <a:rPr lang="en-US" altLang="zh-CN"/>
              <a:t>9.3</a:t>
            </a:r>
            <a:r>
              <a:rPr lang="zh-CN" altLang="en-US"/>
              <a:t>所示。</a:t>
            </a:r>
          </a:p>
        </p:txBody>
      </p:sp>
      <p:graphicFrame>
        <p:nvGraphicFramePr>
          <p:cNvPr id="113666" name="Object 3"/>
          <p:cNvGraphicFramePr>
            <a:graphicFrameLocks noChangeAspect="1"/>
          </p:cNvGraphicFramePr>
          <p:nvPr/>
        </p:nvGraphicFramePr>
        <p:xfrm>
          <a:off x="1181100" y="1131888"/>
          <a:ext cx="6781800" cy="4594225"/>
        </p:xfrm>
        <a:graphic>
          <a:graphicData uri="http://schemas.openxmlformats.org/presentationml/2006/ole">
            <mc:AlternateContent xmlns:mc="http://schemas.openxmlformats.org/markup-compatibility/2006">
              <mc:Choice xmlns:v="urn:schemas-microsoft-com:vml" Requires="v">
                <p:oleObj spid="_x0000_s113669" name="Bitmap Image" r:id="rId3" imgW="4732430" imgH="3200677" progId="Paint.Picture">
                  <p:embed/>
                </p:oleObj>
              </mc:Choice>
              <mc:Fallback>
                <p:oleObj name="Bitmap Image" r:id="rId3" imgW="4732430" imgH="3200677"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1100" y="1131888"/>
                        <a:ext cx="6781800" cy="4594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3668" name="Text Box 4"/>
          <p:cNvSpPr txBox="1">
            <a:spLocks noChangeArrowheads="1"/>
          </p:cNvSpPr>
          <p:nvPr/>
        </p:nvSpPr>
        <p:spPr bwMode="auto">
          <a:xfrm>
            <a:off x="2536825" y="5867400"/>
            <a:ext cx="4070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9.3  </a:t>
            </a:r>
            <a:r>
              <a:rPr lang="zh-CN" altLang="en-US"/>
              <a:t>为数据源选择驱动程序</a:t>
            </a:r>
          </a:p>
        </p:txBody>
      </p:sp>
    </p:spTree>
  </p:cSld>
  <p:clrMapOvr>
    <a:masterClrMapping/>
  </p:clrMapOvr>
  <p:transition>
    <p:zoom/>
  </p:transition>
</p:sld>
</file>

<file path=ppt/slides/slide6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4691" name="Text Box 2"/>
          <p:cNvSpPr txBox="1">
            <a:spLocks noChangeArrowheads="1"/>
          </p:cNvSpPr>
          <p:nvPr/>
        </p:nvSpPr>
        <p:spPr bwMode="auto">
          <a:xfrm>
            <a:off x="304800" y="533400"/>
            <a:ext cx="8534400"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zh-CN" altLang="en-US"/>
              <a:t>在图</a:t>
            </a:r>
            <a:r>
              <a:rPr lang="en-US" altLang="zh-CN"/>
              <a:t>9.3</a:t>
            </a:r>
            <a:r>
              <a:rPr lang="zh-CN" altLang="en-US"/>
              <a:t>中选择“</a:t>
            </a:r>
            <a:r>
              <a:rPr lang="en-US" altLang="zh-CN"/>
              <a:t>Microsoft Visual FoxPro Driver”</a:t>
            </a:r>
            <a:r>
              <a:rPr lang="zh-CN" altLang="en-US"/>
              <a:t>选项，然后点击“完成”按钮，进入“</a:t>
            </a:r>
            <a:r>
              <a:rPr lang="en-US" altLang="zh-CN"/>
              <a:t>ODBC Visual FoxPro Setup”</a:t>
            </a:r>
            <a:r>
              <a:rPr lang="zh-CN" altLang="en-US"/>
              <a:t>窗口，如图</a:t>
            </a:r>
            <a:r>
              <a:rPr lang="en-US" altLang="zh-CN"/>
              <a:t>9.4</a:t>
            </a:r>
            <a:r>
              <a:rPr lang="zh-CN" altLang="en-US"/>
              <a:t>所示。</a:t>
            </a:r>
          </a:p>
        </p:txBody>
      </p:sp>
      <p:sp>
        <p:nvSpPr>
          <p:cNvPr id="114692" name="Rectangle 3"/>
          <p:cNvSpPr>
            <a:spLocks noChangeArrowheads="1"/>
          </p:cNvSpPr>
          <p:nvPr/>
        </p:nvSpPr>
        <p:spPr bwMode="auto">
          <a:xfrm>
            <a:off x="2417763" y="5410200"/>
            <a:ext cx="4308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9.4  </a:t>
            </a:r>
            <a:r>
              <a:rPr lang="zh-CN" altLang="en-US"/>
              <a:t>完成</a:t>
            </a:r>
            <a:r>
              <a:rPr lang="en-US" altLang="zh-CN"/>
              <a:t>ODBC</a:t>
            </a:r>
            <a:r>
              <a:rPr lang="zh-CN" altLang="en-US"/>
              <a:t>数据源的配置</a:t>
            </a:r>
          </a:p>
        </p:txBody>
      </p:sp>
      <p:graphicFrame>
        <p:nvGraphicFramePr>
          <p:cNvPr id="114690" name="Object 4"/>
          <p:cNvGraphicFramePr>
            <a:graphicFrameLocks noChangeAspect="1"/>
          </p:cNvGraphicFramePr>
          <p:nvPr/>
        </p:nvGraphicFramePr>
        <p:xfrm>
          <a:off x="609600" y="2057400"/>
          <a:ext cx="7924800" cy="3311525"/>
        </p:xfrm>
        <a:graphic>
          <a:graphicData uri="http://schemas.openxmlformats.org/presentationml/2006/ole">
            <mc:AlternateContent xmlns:mc="http://schemas.openxmlformats.org/markup-compatibility/2006">
              <mc:Choice xmlns:v="urn:schemas-microsoft-com:vml" Requires="v">
                <p:oleObj spid="_x0000_s114693" name="Bitmap Image" r:id="rId3" imgW="4877223" imgH="2042337" progId="Paint.Picture">
                  <p:embed/>
                </p:oleObj>
              </mc:Choice>
              <mc:Fallback>
                <p:oleObj name="Bitmap Image" r:id="rId3" imgW="4877223" imgH="2042337"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057400"/>
                        <a:ext cx="7924800" cy="331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p:transition>
</p:sld>
</file>

<file path=ppt/slides/slide6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9394" name="Text Box 2"/>
          <p:cNvSpPr txBox="1">
            <a:spLocks noChangeArrowheads="1"/>
          </p:cNvSpPr>
          <p:nvPr/>
        </p:nvSpPr>
        <p:spPr bwMode="auto">
          <a:xfrm>
            <a:off x="381000" y="685800"/>
            <a:ext cx="85344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(1) “Data Source Name (</a:t>
            </a:r>
            <a:r>
              <a:rPr lang="zh-CN" altLang="en-US"/>
              <a:t>数据源名</a:t>
            </a:r>
            <a:r>
              <a:rPr lang="en-US" altLang="zh-CN"/>
              <a:t>)”</a:t>
            </a:r>
            <a:r>
              <a:rPr lang="zh-CN" altLang="en-US"/>
              <a:t>：</a:t>
            </a:r>
            <a:r>
              <a:rPr lang="en-US" altLang="zh-CN"/>
              <a:t>ODBC</a:t>
            </a:r>
            <a:r>
              <a:rPr lang="zh-CN" altLang="en-US"/>
              <a:t>提供给应用程序的数据库名字。在图</a:t>
            </a:r>
            <a:r>
              <a:rPr lang="en-US" altLang="zh-CN"/>
              <a:t>9.4</a:t>
            </a:r>
            <a:r>
              <a:rPr lang="zh-CN" altLang="en-US"/>
              <a:t>中填为</a:t>
            </a:r>
            <a:r>
              <a:rPr lang="en-US" altLang="zh-CN"/>
              <a:t>STU</a:t>
            </a:r>
            <a:r>
              <a:rPr lang="zh-CN" altLang="en-US"/>
              <a:t>。</a:t>
            </a:r>
          </a:p>
          <a:p>
            <a:pPr eaLnBrk="1" hangingPunct="1">
              <a:lnSpc>
                <a:spcPct val="130000"/>
              </a:lnSpc>
              <a:spcBef>
                <a:spcPct val="50000"/>
              </a:spcBef>
            </a:pPr>
            <a:r>
              <a:rPr lang="zh-CN" altLang="en-US"/>
              <a:t>        </a:t>
            </a:r>
            <a:r>
              <a:rPr lang="en-US" altLang="zh-CN"/>
              <a:t>(2) “Description (</a:t>
            </a:r>
            <a:r>
              <a:rPr lang="zh-CN" altLang="en-US"/>
              <a:t>描述</a:t>
            </a:r>
            <a:r>
              <a:rPr lang="en-US" altLang="zh-CN"/>
              <a:t>)”</a:t>
            </a:r>
            <a:r>
              <a:rPr lang="zh-CN" altLang="en-US"/>
              <a:t>：用来说明数据库的文字信息，可根据自己的需要填写。在图</a:t>
            </a:r>
            <a:r>
              <a:rPr lang="en-US" altLang="zh-CN"/>
              <a:t>9.4</a:t>
            </a:r>
            <a:r>
              <a:rPr lang="zh-CN" altLang="en-US"/>
              <a:t>中填为“用于</a:t>
            </a:r>
            <a:r>
              <a:rPr lang="en-US" altLang="zh-CN"/>
              <a:t>JAVA</a:t>
            </a:r>
            <a:r>
              <a:rPr lang="zh-CN" altLang="en-US"/>
              <a:t>程序的数据库测试”。</a:t>
            </a:r>
          </a:p>
          <a:p>
            <a:pPr eaLnBrk="1" hangingPunct="1">
              <a:lnSpc>
                <a:spcPct val="130000"/>
              </a:lnSpc>
              <a:spcBef>
                <a:spcPct val="50000"/>
              </a:spcBef>
            </a:pPr>
            <a:r>
              <a:rPr lang="zh-CN" altLang="en-US"/>
              <a:t>        </a:t>
            </a:r>
            <a:r>
              <a:rPr lang="en-US" altLang="zh-CN"/>
              <a:t>(3) “Path (</a:t>
            </a:r>
            <a:r>
              <a:rPr lang="zh-CN" altLang="en-US"/>
              <a:t>路径</a:t>
            </a:r>
            <a:r>
              <a:rPr lang="en-US" altLang="zh-CN"/>
              <a:t>)”</a:t>
            </a:r>
            <a:r>
              <a:rPr lang="zh-CN" altLang="en-US"/>
              <a:t>是</a:t>
            </a:r>
            <a:r>
              <a:rPr lang="en-US" altLang="zh-CN"/>
              <a:t>ODBC</a:t>
            </a:r>
            <a:r>
              <a:rPr lang="zh-CN" altLang="en-US"/>
              <a:t>映射数据库的具体路径，可以直接填写，也可以单击“</a:t>
            </a:r>
            <a:r>
              <a:rPr lang="en-US" altLang="zh-CN"/>
              <a:t>Browse”(</a:t>
            </a:r>
            <a:r>
              <a:rPr lang="zh-CN" altLang="en-US"/>
              <a:t>浏览</a:t>
            </a:r>
            <a:r>
              <a:rPr lang="en-US" altLang="zh-CN"/>
              <a:t>)</a:t>
            </a:r>
            <a:r>
              <a:rPr lang="zh-CN" altLang="en-US"/>
              <a:t>按钮选择一数据库。这里选择的路径为</a:t>
            </a:r>
            <a:r>
              <a:rPr lang="en-US" altLang="zh-CN"/>
              <a:t>E:\_Work\Java\STUDENT.DBC</a:t>
            </a:r>
            <a:r>
              <a:rPr lang="zh-CN" altLang="en-US"/>
              <a:t>。</a:t>
            </a:r>
          </a:p>
          <a:p>
            <a:pPr eaLnBrk="1" hangingPunct="1">
              <a:lnSpc>
                <a:spcPct val="130000"/>
              </a:lnSpc>
              <a:spcBef>
                <a:spcPct val="50000"/>
              </a:spcBef>
            </a:pPr>
            <a:r>
              <a:rPr lang="zh-CN" altLang="en-US"/>
              <a:t>        </a:t>
            </a:r>
            <a:r>
              <a:rPr lang="en-US" altLang="zh-CN"/>
              <a:t>(4) </a:t>
            </a:r>
            <a:r>
              <a:rPr lang="zh-CN" altLang="en-US"/>
              <a:t>点击“</a:t>
            </a:r>
            <a:r>
              <a:rPr lang="en-US" altLang="zh-CN"/>
              <a:t>OK (</a:t>
            </a:r>
            <a:r>
              <a:rPr lang="zh-CN" altLang="en-US"/>
              <a:t>确定</a:t>
            </a:r>
            <a:r>
              <a:rPr lang="en-US" altLang="zh-CN"/>
              <a:t>) ”</a:t>
            </a:r>
            <a:r>
              <a:rPr lang="zh-CN" altLang="en-US"/>
              <a:t>按钮，可以看见“</a:t>
            </a:r>
            <a:r>
              <a:rPr lang="en-US" altLang="zh-CN"/>
              <a:t>ODBC</a:t>
            </a:r>
            <a:r>
              <a:rPr lang="zh-CN" altLang="en-US"/>
              <a:t>数据源管理器”窗口多出一个</a:t>
            </a:r>
            <a:r>
              <a:rPr lang="en-US" altLang="zh-CN"/>
              <a:t>STU</a:t>
            </a:r>
            <a:r>
              <a:rPr lang="zh-CN" altLang="en-US"/>
              <a:t>数据源。</a:t>
            </a:r>
          </a:p>
        </p:txBody>
      </p:sp>
    </p:spTree>
  </p:cSld>
  <p:clrMapOvr>
    <a:masterClrMapping/>
  </p:clrMapOvr>
  <p:transition>
    <p:zoom/>
  </p:transition>
</p:sld>
</file>

<file path=ppt/slides/slide6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0418" name="Text Box 2"/>
          <p:cNvSpPr txBox="1">
            <a:spLocks noChangeArrowheads="1"/>
          </p:cNvSpPr>
          <p:nvPr/>
        </p:nvSpPr>
        <p:spPr bwMode="auto">
          <a:xfrm>
            <a:off x="1492250" y="568325"/>
            <a:ext cx="5213350"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80000"/>
              </a:lnSpc>
            </a:pPr>
            <a:r>
              <a:rPr lang="en-US" altLang="zh-CN" b="1"/>
              <a:t>9.3.3  </a:t>
            </a:r>
            <a:r>
              <a:rPr lang="zh-CN" altLang="en-US" b="1"/>
              <a:t>数据库访问的步骤</a:t>
            </a:r>
          </a:p>
          <a:p>
            <a:pPr lvl="1" eaLnBrk="1" hangingPunct="1">
              <a:lnSpc>
                <a:spcPct val="180000"/>
              </a:lnSpc>
            </a:pPr>
            <a:r>
              <a:rPr lang="zh-CN" altLang="en-US"/>
              <a:t>编写数据库访问程序的步骤如下：</a:t>
            </a:r>
          </a:p>
          <a:p>
            <a:pPr lvl="1" eaLnBrk="1" hangingPunct="1">
              <a:lnSpc>
                <a:spcPct val="180000"/>
              </a:lnSpc>
            </a:pPr>
            <a:r>
              <a:rPr lang="en-US" altLang="zh-CN"/>
              <a:t>(1) </a:t>
            </a:r>
            <a:r>
              <a:rPr lang="zh-CN" altLang="en-US"/>
              <a:t>引入</a:t>
            </a:r>
            <a:r>
              <a:rPr lang="en-US" altLang="zh-CN"/>
              <a:t>java.sql</a:t>
            </a:r>
            <a:r>
              <a:rPr lang="zh-CN" altLang="en-US"/>
              <a:t>的包。</a:t>
            </a:r>
          </a:p>
          <a:p>
            <a:pPr lvl="1" eaLnBrk="1" hangingPunct="1">
              <a:lnSpc>
                <a:spcPct val="180000"/>
              </a:lnSpc>
            </a:pPr>
            <a:r>
              <a:rPr lang="en-US" altLang="zh-CN"/>
              <a:t>import java.sql.*;</a:t>
            </a:r>
          </a:p>
          <a:p>
            <a:pPr lvl="1" eaLnBrk="1" hangingPunct="1">
              <a:lnSpc>
                <a:spcPct val="180000"/>
              </a:lnSpc>
            </a:pPr>
            <a:r>
              <a:rPr lang="en-US" altLang="zh-CN"/>
              <a:t>(2) </a:t>
            </a:r>
            <a:r>
              <a:rPr lang="zh-CN" altLang="en-US"/>
              <a:t>声明变量。</a:t>
            </a:r>
          </a:p>
          <a:p>
            <a:pPr lvl="1" eaLnBrk="1" hangingPunct="1">
              <a:lnSpc>
                <a:spcPct val="180000"/>
              </a:lnSpc>
            </a:pPr>
            <a:r>
              <a:rPr lang="en-US" altLang="zh-CN"/>
              <a:t>Statement stmt;</a:t>
            </a:r>
          </a:p>
          <a:p>
            <a:pPr lvl="1" eaLnBrk="1" hangingPunct="1">
              <a:lnSpc>
                <a:spcPct val="180000"/>
              </a:lnSpc>
            </a:pPr>
            <a:r>
              <a:rPr lang="en-US" altLang="zh-CN"/>
              <a:t>PreparedStatement pstmt;</a:t>
            </a:r>
          </a:p>
          <a:p>
            <a:pPr lvl="1" eaLnBrk="1" hangingPunct="1">
              <a:lnSpc>
                <a:spcPct val="180000"/>
              </a:lnSpc>
            </a:pPr>
            <a:r>
              <a:rPr lang="en-US" altLang="zh-CN"/>
              <a:t>ResultSet rs;</a:t>
            </a:r>
          </a:p>
        </p:txBody>
      </p:sp>
    </p:spTree>
  </p:cSld>
  <p:clrMapOvr>
    <a:masterClrMapping/>
  </p:clrMapOvr>
  <p:transition>
    <p:zoom/>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7" name="Rectangle 2"/>
          <p:cNvSpPr>
            <a:spLocks noChangeArrowheads="1"/>
          </p:cNvSpPr>
          <p:nvPr/>
        </p:nvSpPr>
        <p:spPr bwMode="auto">
          <a:xfrm>
            <a:off x="3149600" y="6019800"/>
            <a:ext cx="284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2.2  </a:t>
            </a:r>
            <a:r>
              <a:rPr lang="zh-CN" altLang="en-US"/>
              <a:t>变量输出结果</a:t>
            </a:r>
          </a:p>
        </p:txBody>
      </p:sp>
      <p:graphicFrame>
        <p:nvGraphicFramePr>
          <p:cNvPr id="16386" name="Object 3"/>
          <p:cNvGraphicFramePr>
            <a:graphicFrameLocks noChangeAspect="1"/>
          </p:cNvGraphicFramePr>
          <p:nvPr/>
        </p:nvGraphicFramePr>
        <p:xfrm>
          <a:off x="1295400" y="719138"/>
          <a:ext cx="6553200" cy="5224462"/>
        </p:xfrm>
        <a:graphic>
          <a:graphicData uri="http://schemas.openxmlformats.org/presentationml/2006/ole">
            <mc:AlternateContent xmlns:mc="http://schemas.openxmlformats.org/markup-compatibility/2006">
              <mc:Choice xmlns:v="urn:schemas-microsoft-com:vml" Requires="v">
                <p:oleObj spid="_x0000_s16389" name="Bitmap Image" r:id="rId3" imgW="4717189" imgH="3756986" progId="Paint.Picture">
                  <p:embed/>
                </p:oleObj>
              </mc:Choice>
              <mc:Fallback>
                <p:oleObj name="Bitmap Image" r:id="rId3" imgW="4717189" imgH="3756986"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719138"/>
                        <a:ext cx="6553200" cy="5224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8" name="AutoShape 4">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6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1442" name="Text Box 2"/>
          <p:cNvSpPr txBox="1">
            <a:spLocks noChangeArrowheads="1"/>
          </p:cNvSpPr>
          <p:nvPr/>
        </p:nvSpPr>
        <p:spPr bwMode="auto">
          <a:xfrm>
            <a:off x="606425" y="660400"/>
            <a:ext cx="8156575"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80000"/>
              </a:lnSpc>
            </a:pPr>
            <a:r>
              <a:rPr lang="en-US" altLang="zh-CN"/>
              <a:t>(3) </a:t>
            </a:r>
            <a:r>
              <a:rPr lang="zh-CN" altLang="en-US"/>
              <a:t>加载驱动程序。</a:t>
            </a:r>
          </a:p>
          <a:p>
            <a:pPr eaLnBrk="1" hangingPunct="1">
              <a:lnSpc>
                <a:spcPct val="180000"/>
              </a:lnSpc>
            </a:pPr>
            <a:r>
              <a:rPr lang="en-US" altLang="zh-CN"/>
              <a:t>Class.forName("sun.jdbc.odbc.JdbcOdbcDriver");</a:t>
            </a:r>
          </a:p>
          <a:p>
            <a:pPr eaLnBrk="1" hangingPunct="1">
              <a:lnSpc>
                <a:spcPct val="180000"/>
              </a:lnSpc>
            </a:pPr>
            <a:r>
              <a:rPr lang="en-US" altLang="zh-CN"/>
              <a:t>(4) </a:t>
            </a:r>
            <a:r>
              <a:rPr lang="zh-CN" altLang="en-US"/>
              <a:t>连接数据库。</a:t>
            </a:r>
          </a:p>
          <a:p>
            <a:pPr eaLnBrk="1" hangingPunct="1">
              <a:lnSpc>
                <a:spcPct val="180000"/>
              </a:lnSpc>
            </a:pPr>
            <a:r>
              <a:rPr lang="en-US" altLang="zh-CN"/>
              <a:t>String urlName = "jdbc:odbc:STU";</a:t>
            </a:r>
          </a:p>
          <a:p>
            <a:pPr eaLnBrk="1" hangingPunct="1">
              <a:lnSpc>
                <a:spcPct val="180000"/>
              </a:lnSpc>
            </a:pPr>
            <a:r>
              <a:rPr lang="en-US" altLang="zh-CN"/>
              <a:t>Connection con = DriverManager.getConnection(urlName,"","");</a:t>
            </a:r>
          </a:p>
        </p:txBody>
      </p:sp>
    </p:spTree>
  </p:cSld>
  <p:clrMapOvr>
    <a:masterClrMapping/>
  </p:clrMapOvr>
  <p:transition>
    <p:zoom/>
  </p:transition>
</p:sld>
</file>

<file path=ppt/slides/slide6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2466" name="Text Box 2"/>
          <p:cNvSpPr txBox="1">
            <a:spLocks noChangeArrowheads="1"/>
          </p:cNvSpPr>
          <p:nvPr/>
        </p:nvSpPr>
        <p:spPr bwMode="auto">
          <a:xfrm>
            <a:off x="304800" y="569913"/>
            <a:ext cx="8610600" cy="567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lnSpc>
                <a:spcPct val="90000"/>
              </a:lnSpc>
              <a:spcBef>
                <a:spcPct val="50000"/>
              </a:spcBef>
            </a:pPr>
            <a:r>
              <a:rPr lang="en-US" altLang="zh-CN"/>
              <a:t>(5) </a:t>
            </a:r>
            <a:r>
              <a:rPr lang="zh-CN" altLang="en-US"/>
              <a:t>执行查询操作。</a:t>
            </a:r>
          </a:p>
          <a:p>
            <a:pPr lvl="1" eaLnBrk="1" hangingPunct="1">
              <a:lnSpc>
                <a:spcPct val="90000"/>
              </a:lnSpc>
              <a:spcBef>
                <a:spcPct val="50000"/>
              </a:spcBef>
            </a:pPr>
            <a:r>
              <a:rPr lang="en-US" altLang="zh-CN"/>
              <a:t>rs = stmt.executeQuery("SELECT </a:t>
            </a:r>
            <a:r>
              <a:rPr lang="zh-CN" altLang="en-US"/>
              <a:t>学号</a:t>
            </a:r>
            <a:r>
              <a:rPr lang="en-US" altLang="zh-CN"/>
              <a:t>,</a:t>
            </a:r>
            <a:r>
              <a:rPr lang="zh-CN" altLang="en-US"/>
              <a:t>姓名</a:t>
            </a:r>
            <a:r>
              <a:rPr lang="en-US" altLang="zh-CN"/>
              <a:t>,</a:t>
            </a:r>
            <a:r>
              <a:rPr lang="zh-CN" altLang="en-US"/>
              <a:t>班级 </a:t>
            </a:r>
            <a:r>
              <a:rPr lang="en-US" altLang="zh-CN"/>
              <a:t>from Xuesheng WHERE </a:t>
            </a:r>
            <a:r>
              <a:rPr lang="zh-CN" altLang="en-US"/>
              <a:t>班级</a:t>
            </a:r>
            <a:r>
              <a:rPr lang="en-US" altLang="zh-CN"/>
              <a:t>='025'");</a:t>
            </a:r>
          </a:p>
          <a:p>
            <a:pPr lvl="1" eaLnBrk="1" hangingPunct="1">
              <a:lnSpc>
                <a:spcPct val="90000"/>
              </a:lnSpc>
              <a:spcBef>
                <a:spcPct val="50000"/>
              </a:spcBef>
            </a:pPr>
            <a:r>
              <a:rPr lang="en-US" altLang="zh-CN"/>
              <a:t>...</a:t>
            </a:r>
          </a:p>
          <a:p>
            <a:pPr lvl="1" eaLnBrk="1" hangingPunct="1">
              <a:lnSpc>
                <a:spcPct val="90000"/>
              </a:lnSpc>
              <a:spcBef>
                <a:spcPct val="50000"/>
              </a:spcBef>
            </a:pPr>
            <a:r>
              <a:rPr lang="en-US" altLang="zh-CN"/>
              <a:t>pstmt = con.prepareStatement("UPDATE Xuesheng SET </a:t>
            </a:r>
            <a:r>
              <a:rPr lang="zh-CN" altLang="en-US"/>
              <a:t>班级 </a:t>
            </a:r>
            <a:r>
              <a:rPr lang="en-US" altLang="zh-CN"/>
              <a:t>= ? WHERE </a:t>
            </a:r>
            <a:r>
              <a:rPr lang="zh-CN" altLang="en-US"/>
              <a:t>班级 </a:t>
            </a:r>
            <a:r>
              <a:rPr lang="en-US" altLang="zh-CN"/>
              <a:t>= ?");	</a:t>
            </a:r>
          </a:p>
          <a:p>
            <a:pPr lvl="1" eaLnBrk="1" hangingPunct="1">
              <a:lnSpc>
                <a:spcPct val="90000"/>
              </a:lnSpc>
              <a:spcBef>
                <a:spcPct val="50000"/>
              </a:spcBef>
            </a:pPr>
            <a:r>
              <a:rPr lang="en-US" altLang="zh-CN"/>
              <a:t>pstmt.setString(1,"</a:t>
            </a:r>
            <a:r>
              <a:rPr lang="zh-CN" altLang="en-US"/>
              <a:t>计算机</a:t>
            </a:r>
            <a:r>
              <a:rPr lang="en-US" altLang="zh-CN"/>
              <a:t>");</a:t>
            </a:r>
          </a:p>
          <a:p>
            <a:pPr lvl="1" eaLnBrk="1" hangingPunct="1">
              <a:lnSpc>
                <a:spcPct val="90000"/>
              </a:lnSpc>
              <a:spcBef>
                <a:spcPct val="50000"/>
              </a:spcBef>
            </a:pPr>
            <a:r>
              <a:rPr lang="en-US" altLang="zh-CN"/>
              <a:t>pstmt.setString(2,"025");</a:t>
            </a:r>
          </a:p>
          <a:p>
            <a:pPr lvl="1" eaLnBrk="1" hangingPunct="1">
              <a:lnSpc>
                <a:spcPct val="90000"/>
              </a:lnSpc>
              <a:spcBef>
                <a:spcPct val="50000"/>
              </a:spcBef>
            </a:pPr>
            <a:r>
              <a:rPr lang="en-US" altLang="zh-CN"/>
              <a:t>pstmt.executeUpdate();</a:t>
            </a:r>
          </a:p>
          <a:p>
            <a:pPr lvl="1" eaLnBrk="1" hangingPunct="1">
              <a:lnSpc>
                <a:spcPct val="90000"/>
              </a:lnSpc>
              <a:spcBef>
                <a:spcPct val="50000"/>
              </a:spcBef>
            </a:pPr>
            <a:r>
              <a:rPr lang="en-US" altLang="zh-CN"/>
              <a:t>...</a:t>
            </a:r>
          </a:p>
          <a:p>
            <a:pPr eaLnBrk="1" hangingPunct="1">
              <a:lnSpc>
                <a:spcPct val="90000"/>
              </a:lnSpc>
              <a:spcBef>
                <a:spcPct val="50000"/>
              </a:spcBef>
            </a:pPr>
            <a:r>
              <a:rPr lang="en-US" altLang="zh-CN"/>
              <a:t>      (6) </a:t>
            </a:r>
            <a:r>
              <a:rPr lang="zh-CN" altLang="en-US"/>
              <a:t>关闭数据库。</a:t>
            </a:r>
          </a:p>
          <a:p>
            <a:pPr eaLnBrk="1" hangingPunct="1">
              <a:lnSpc>
                <a:spcPct val="90000"/>
              </a:lnSpc>
              <a:spcBef>
                <a:spcPct val="50000"/>
              </a:spcBef>
            </a:pPr>
            <a:r>
              <a:rPr lang="zh-CN" altLang="en-US"/>
              <a:t>      </a:t>
            </a:r>
            <a:r>
              <a:rPr lang="en-US" altLang="zh-CN"/>
              <a:t>con.close();</a:t>
            </a:r>
          </a:p>
        </p:txBody>
      </p:sp>
    </p:spTree>
  </p:cSld>
  <p:clrMapOvr>
    <a:masterClrMapping/>
  </p:clrMapOvr>
  <p:transition>
    <p:zoom/>
  </p:transition>
</p:sld>
</file>

<file path=ppt/slides/slide6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3490" name="Text Box 2"/>
          <p:cNvSpPr txBox="1">
            <a:spLocks noChangeArrowheads="1"/>
          </p:cNvSpPr>
          <p:nvPr/>
        </p:nvSpPr>
        <p:spPr bwMode="auto">
          <a:xfrm>
            <a:off x="974725" y="457200"/>
            <a:ext cx="56134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b="1"/>
              <a:t>9.3.4  </a:t>
            </a:r>
            <a:r>
              <a:rPr lang="zh-CN" altLang="en-US" b="1"/>
              <a:t>源程序代码</a:t>
            </a:r>
          </a:p>
          <a:p>
            <a:pPr lvl="1" eaLnBrk="1" hangingPunct="1">
              <a:lnSpc>
                <a:spcPct val="140000"/>
              </a:lnSpc>
            </a:pPr>
            <a:r>
              <a:rPr lang="zh-CN" altLang="en-US"/>
              <a:t>源程序代码如下：</a:t>
            </a:r>
          </a:p>
          <a:p>
            <a:pPr lvl="1" eaLnBrk="1" hangingPunct="1">
              <a:lnSpc>
                <a:spcPct val="140000"/>
              </a:lnSpc>
            </a:pPr>
            <a:r>
              <a:rPr lang="en-US" altLang="zh-CN"/>
              <a:t>//</a:t>
            </a:r>
            <a:r>
              <a:rPr lang="zh-CN" altLang="en-US"/>
              <a:t>程序文件名</a:t>
            </a:r>
            <a:r>
              <a:rPr lang="en-US" altLang="zh-CN"/>
              <a:t>UseJDBC.java</a:t>
            </a:r>
          </a:p>
          <a:p>
            <a:pPr lvl="1" eaLnBrk="1" hangingPunct="1">
              <a:lnSpc>
                <a:spcPct val="140000"/>
              </a:lnSpc>
            </a:pPr>
            <a:r>
              <a:rPr lang="en-US" altLang="zh-CN"/>
              <a:t>import java.sql.*;</a:t>
            </a:r>
          </a:p>
          <a:p>
            <a:pPr lvl="1" eaLnBrk="1" hangingPunct="1">
              <a:lnSpc>
                <a:spcPct val="140000"/>
              </a:lnSpc>
            </a:pPr>
            <a:endParaRPr lang="en-US" altLang="zh-CN"/>
          </a:p>
          <a:p>
            <a:pPr lvl="1" eaLnBrk="1" hangingPunct="1">
              <a:lnSpc>
                <a:spcPct val="140000"/>
              </a:lnSpc>
            </a:pPr>
            <a:r>
              <a:rPr lang="en-US" altLang="zh-CN"/>
              <a:t>public class UseJDBC</a:t>
            </a:r>
          </a:p>
          <a:p>
            <a:pPr lvl="1" eaLnBrk="1" hangingPunct="1">
              <a:lnSpc>
                <a:spcPct val="140000"/>
              </a:lnSpc>
            </a:pPr>
            <a:r>
              <a:rPr lang="en-US" altLang="zh-CN"/>
              <a:t>{</a:t>
            </a:r>
          </a:p>
          <a:p>
            <a:pPr lvl="1" eaLnBrk="1" hangingPunct="1">
              <a:lnSpc>
                <a:spcPct val="140000"/>
              </a:lnSpc>
            </a:pPr>
            <a:r>
              <a:rPr lang="en-US" altLang="zh-CN"/>
              <a:t>	public static void main(String args[])</a:t>
            </a:r>
          </a:p>
          <a:p>
            <a:pPr lvl="1" eaLnBrk="1" hangingPunct="1">
              <a:lnSpc>
                <a:spcPct val="140000"/>
              </a:lnSpc>
            </a:pPr>
            <a:r>
              <a:rPr lang="en-US" altLang="zh-CN"/>
              <a:t>	{</a:t>
            </a:r>
          </a:p>
          <a:p>
            <a:pPr lvl="1" eaLnBrk="1" hangingPunct="1">
              <a:lnSpc>
                <a:spcPct val="140000"/>
              </a:lnSpc>
            </a:pPr>
            <a:r>
              <a:rPr lang="en-US" altLang="zh-CN"/>
              <a:t>		try</a:t>
            </a:r>
          </a:p>
          <a:p>
            <a:pPr lvl="1" eaLnBrk="1" hangingPunct="1">
              <a:lnSpc>
                <a:spcPct val="140000"/>
              </a:lnSpc>
            </a:pPr>
            <a:r>
              <a:rPr lang="en-US" altLang="zh-CN"/>
              <a:t>		{</a:t>
            </a:r>
          </a:p>
        </p:txBody>
      </p:sp>
    </p:spTree>
  </p:cSld>
  <p:clrMapOvr>
    <a:masterClrMapping/>
  </p:clrMapOvr>
  <p:transition>
    <p:zoom/>
  </p:transition>
</p:sld>
</file>

<file path=ppt/slides/slide6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4514" name="Text Box 2"/>
          <p:cNvSpPr txBox="1">
            <a:spLocks noChangeArrowheads="1"/>
          </p:cNvSpPr>
          <p:nvPr/>
        </p:nvSpPr>
        <p:spPr bwMode="auto">
          <a:xfrm>
            <a:off x="0" y="461963"/>
            <a:ext cx="9070975"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	Statement stmt;</a:t>
            </a:r>
          </a:p>
          <a:p>
            <a:pPr eaLnBrk="1" hangingPunct="1">
              <a:lnSpc>
                <a:spcPct val="150000"/>
              </a:lnSpc>
            </a:pPr>
            <a:r>
              <a:rPr lang="en-US" altLang="zh-CN"/>
              <a:t>	PreparedStatement pstmt;</a:t>
            </a:r>
          </a:p>
          <a:p>
            <a:pPr eaLnBrk="1" hangingPunct="1">
              <a:lnSpc>
                <a:spcPct val="150000"/>
              </a:lnSpc>
            </a:pPr>
            <a:r>
              <a:rPr lang="en-US" altLang="zh-CN"/>
              <a:t>	ResultSet rs;</a:t>
            </a:r>
          </a:p>
          <a:p>
            <a:pPr eaLnBrk="1" hangingPunct="1">
              <a:lnSpc>
                <a:spcPct val="150000"/>
              </a:lnSpc>
            </a:pPr>
            <a:r>
              <a:rPr lang="en-US" altLang="zh-CN"/>
              <a:t>	//</a:t>
            </a:r>
            <a:r>
              <a:rPr lang="zh-CN" altLang="en-US"/>
              <a:t>加载</a:t>
            </a:r>
            <a:r>
              <a:rPr lang="en-US" altLang="zh-CN"/>
              <a:t>JDBC-ODBC</a:t>
            </a:r>
            <a:r>
              <a:rPr lang="zh-CN" altLang="en-US"/>
              <a:t>桥</a:t>
            </a:r>
          </a:p>
          <a:p>
            <a:pPr eaLnBrk="1" hangingPunct="1">
              <a:lnSpc>
                <a:spcPct val="150000"/>
              </a:lnSpc>
            </a:pPr>
            <a:r>
              <a:rPr lang="zh-CN" altLang="en-US"/>
              <a:t>	</a:t>
            </a:r>
            <a:r>
              <a:rPr lang="en-US" altLang="zh-CN"/>
              <a:t>Class.forName("sun.jdbc.odbc.JdbcOdbcDriver");</a:t>
            </a:r>
          </a:p>
          <a:p>
            <a:pPr eaLnBrk="1" hangingPunct="1">
              <a:lnSpc>
                <a:spcPct val="150000"/>
              </a:lnSpc>
            </a:pPr>
            <a:r>
              <a:rPr lang="en-US" altLang="zh-CN"/>
              <a:t>	String urlName = "jdbc:odbc:STU";</a:t>
            </a:r>
          </a:p>
          <a:p>
            <a:pPr eaLnBrk="1" hangingPunct="1">
              <a:lnSpc>
                <a:spcPct val="150000"/>
              </a:lnSpc>
            </a:pPr>
            <a:r>
              <a:rPr lang="en-US" altLang="zh-CN"/>
              <a:t>            //</a:t>
            </a:r>
            <a:r>
              <a:rPr lang="zh-CN" altLang="en-US"/>
              <a:t>连接</a:t>
            </a:r>
            <a:r>
              <a:rPr lang="en-US" altLang="zh-CN"/>
              <a:t>STU</a:t>
            </a:r>
            <a:r>
              <a:rPr lang="zh-CN" altLang="en-US"/>
              <a:t>数据库   </a:t>
            </a:r>
          </a:p>
          <a:p>
            <a:pPr eaLnBrk="1" hangingPunct="1">
              <a:lnSpc>
                <a:spcPct val="150000"/>
              </a:lnSpc>
            </a:pPr>
            <a:r>
              <a:rPr lang="zh-CN" altLang="en-US"/>
              <a:t>	</a:t>
            </a:r>
            <a:r>
              <a:rPr lang="en-US" altLang="zh-CN"/>
              <a:t>Connection con = DriverManager.getConnection(urlName,"","");</a:t>
            </a:r>
          </a:p>
          <a:p>
            <a:pPr eaLnBrk="1" hangingPunct="1">
              <a:lnSpc>
                <a:spcPct val="150000"/>
              </a:lnSpc>
            </a:pPr>
            <a:r>
              <a:rPr lang="en-US" altLang="zh-CN"/>
              <a:t>            //</a:t>
            </a:r>
            <a:r>
              <a:rPr lang="zh-CN" altLang="en-US"/>
              <a:t>执行</a:t>
            </a:r>
            <a:r>
              <a:rPr lang="en-US" altLang="zh-CN"/>
              <a:t>sql</a:t>
            </a:r>
            <a:r>
              <a:rPr lang="zh-CN" altLang="en-US"/>
              <a:t>查询</a:t>
            </a:r>
          </a:p>
          <a:p>
            <a:pPr eaLnBrk="1" hangingPunct="1">
              <a:lnSpc>
                <a:spcPct val="150000"/>
              </a:lnSpc>
            </a:pPr>
            <a:r>
              <a:rPr lang="zh-CN" altLang="en-US"/>
              <a:t>	</a:t>
            </a:r>
            <a:r>
              <a:rPr lang="en-US" altLang="zh-CN"/>
              <a:t>stmt = con.createStatement();</a:t>
            </a:r>
          </a:p>
        </p:txBody>
      </p:sp>
    </p:spTree>
  </p:cSld>
  <p:clrMapOvr>
    <a:masterClrMapping/>
  </p:clrMapOvr>
  <p:transition>
    <p:zoom/>
  </p:transition>
</p:sld>
</file>

<file path=ppt/slides/slide6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5538" name="Text Box 2"/>
          <p:cNvSpPr txBox="1">
            <a:spLocks noChangeArrowheads="1"/>
          </p:cNvSpPr>
          <p:nvPr/>
        </p:nvSpPr>
        <p:spPr bwMode="auto">
          <a:xfrm>
            <a:off x="457200" y="533400"/>
            <a:ext cx="8321675"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	rs = stmt.executeQuery("SELECT </a:t>
            </a:r>
            <a:r>
              <a:rPr lang="zh-CN" altLang="en-US"/>
              <a:t>学号</a:t>
            </a:r>
            <a:r>
              <a:rPr lang="en-US" altLang="zh-CN"/>
              <a:t>,</a:t>
            </a:r>
            <a:r>
              <a:rPr lang="zh-CN" altLang="en-US"/>
              <a:t>姓名</a:t>
            </a:r>
            <a:r>
              <a:rPr lang="en-US" altLang="zh-CN"/>
              <a:t>,</a:t>
            </a:r>
            <a:r>
              <a:rPr lang="zh-CN" altLang="en-US"/>
              <a:t>班级 </a:t>
            </a:r>
            <a:r>
              <a:rPr lang="en-US" altLang="zh-CN"/>
              <a:t>from Xuesheng WHERE </a:t>
            </a:r>
            <a:r>
              <a:rPr lang="zh-CN" altLang="en-US"/>
              <a:t>班级</a:t>
            </a:r>
            <a:r>
              <a:rPr lang="en-US" altLang="zh-CN"/>
              <a:t>='025'");</a:t>
            </a:r>
          </a:p>
          <a:p>
            <a:pPr eaLnBrk="1" hangingPunct="1">
              <a:lnSpc>
                <a:spcPct val="150000"/>
              </a:lnSpc>
            </a:pPr>
            <a:r>
              <a:rPr lang="en-US" altLang="zh-CN"/>
              <a:t>	System.out.println("</a:t>
            </a:r>
            <a:r>
              <a:rPr lang="zh-CN" altLang="en-US"/>
              <a:t>显示所有返回结果：</a:t>
            </a:r>
            <a:r>
              <a:rPr lang="en-US" altLang="zh-CN"/>
              <a:t>");</a:t>
            </a:r>
          </a:p>
          <a:p>
            <a:pPr eaLnBrk="1" hangingPunct="1">
              <a:lnSpc>
                <a:spcPct val="150000"/>
              </a:lnSpc>
            </a:pPr>
            <a:r>
              <a:rPr lang="en-US" altLang="zh-CN"/>
              <a:t>            //</a:t>
            </a:r>
            <a:r>
              <a:rPr lang="zh-CN" altLang="en-US"/>
              <a:t>遍历结果集</a:t>
            </a:r>
          </a:p>
          <a:p>
            <a:pPr eaLnBrk="1" hangingPunct="1">
              <a:lnSpc>
                <a:spcPct val="150000"/>
              </a:lnSpc>
            </a:pPr>
            <a:r>
              <a:rPr lang="zh-CN" altLang="en-US"/>
              <a:t>	</a:t>
            </a:r>
            <a:r>
              <a:rPr lang="en-US" altLang="zh-CN"/>
              <a:t>while(rs.next())</a:t>
            </a:r>
          </a:p>
          <a:p>
            <a:pPr eaLnBrk="1" hangingPunct="1">
              <a:lnSpc>
                <a:spcPct val="150000"/>
              </a:lnSpc>
            </a:pPr>
            <a:r>
              <a:rPr lang="en-US" altLang="zh-CN"/>
              <a:t>	{</a:t>
            </a:r>
          </a:p>
          <a:p>
            <a:pPr eaLnBrk="1" hangingPunct="1">
              <a:lnSpc>
                <a:spcPct val="150000"/>
              </a:lnSpc>
            </a:pPr>
            <a:r>
              <a:rPr lang="en-US" altLang="zh-CN"/>
              <a:t>                  //</a:t>
            </a:r>
            <a:r>
              <a:rPr lang="zh-CN" altLang="en-US"/>
              <a:t>得到记录值，输出</a:t>
            </a:r>
          </a:p>
          <a:p>
            <a:pPr eaLnBrk="1" hangingPunct="1">
              <a:lnSpc>
                <a:spcPct val="150000"/>
              </a:lnSpc>
            </a:pPr>
            <a:r>
              <a:rPr lang="zh-CN" altLang="en-US"/>
              <a:t>	      </a:t>
            </a:r>
            <a:r>
              <a:rPr lang="en-US" altLang="zh-CN"/>
              <a:t>String strNumber = rs.getString("</a:t>
            </a:r>
            <a:r>
              <a:rPr lang="zh-CN" altLang="en-US"/>
              <a:t>学号</a:t>
            </a:r>
            <a:r>
              <a:rPr lang="en-US" altLang="zh-CN"/>
              <a:t>");</a:t>
            </a:r>
          </a:p>
          <a:p>
            <a:pPr eaLnBrk="1" hangingPunct="1">
              <a:lnSpc>
                <a:spcPct val="150000"/>
              </a:lnSpc>
            </a:pPr>
            <a:r>
              <a:rPr lang="en-US" altLang="zh-CN"/>
              <a:t>	      String strName = rs.getString("</a:t>
            </a:r>
            <a:r>
              <a:rPr lang="zh-CN" altLang="en-US"/>
              <a:t>姓名</a:t>
            </a:r>
            <a:r>
              <a:rPr lang="en-US" altLang="zh-CN"/>
              <a:t>");</a:t>
            </a:r>
          </a:p>
          <a:p>
            <a:pPr eaLnBrk="1" hangingPunct="1">
              <a:lnSpc>
                <a:spcPct val="150000"/>
              </a:lnSpc>
            </a:pPr>
            <a:r>
              <a:rPr lang="en-US" altLang="zh-CN"/>
              <a:t>	      String strClass = rs.getString(3);</a:t>
            </a:r>
          </a:p>
        </p:txBody>
      </p:sp>
    </p:spTree>
  </p:cSld>
  <p:clrMapOvr>
    <a:masterClrMapping/>
  </p:clrMapOvr>
  <p:transition>
    <p:zoom/>
  </p:transition>
</p:sld>
</file>

<file path=ppt/slides/slide6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6562" name="Text Box 2"/>
          <p:cNvSpPr txBox="1">
            <a:spLocks noChangeArrowheads="1"/>
          </p:cNvSpPr>
          <p:nvPr/>
        </p:nvSpPr>
        <p:spPr bwMode="auto">
          <a:xfrm>
            <a:off x="762000" y="533400"/>
            <a:ext cx="7772400"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	System.out.println("</a:t>
            </a:r>
            <a:r>
              <a:rPr lang="zh-CN" altLang="en-US"/>
              <a:t>学号</a:t>
            </a:r>
            <a:r>
              <a:rPr lang="en-US" altLang="zh-CN"/>
              <a:t>:  "+ strNumber +"  </a:t>
            </a:r>
            <a:r>
              <a:rPr lang="zh-CN" altLang="en-US"/>
              <a:t>姓名</a:t>
            </a:r>
            <a:r>
              <a:rPr lang="en-US" altLang="zh-CN"/>
              <a:t>:  "+strName +"  </a:t>
            </a:r>
            <a:r>
              <a:rPr lang="zh-CN" altLang="en-US"/>
              <a:t>班级</a:t>
            </a:r>
            <a:r>
              <a:rPr lang="en-US" altLang="zh-CN"/>
              <a:t>:  "+strClass);</a:t>
            </a:r>
          </a:p>
          <a:p>
            <a:pPr eaLnBrk="1" hangingPunct="1">
              <a:lnSpc>
                <a:spcPct val="150000"/>
              </a:lnSpc>
            </a:pPr>
            <a:r>
              <a:rPr lang="en-US" altLang="zh-CN"/>
              <a:t>	}</a:t>
            </a:r>
          </a:p>
          <a:p>
            <a:pPr eaLnBrk="1" hangingPunct="1">
              <a:lnSpc>
                <a:spcPct val="150000"/>
              </a:lnSpc>
            </a:pPr>
            <a:r>
              <a:rPr lang="en-US" altLang="zh-CN"/>
              <a:t>             //</a:t>
            </a:r>
            <a:r>
              <a:rPr lang="zh-CN" altLang="en-US"/>
              <a:t>更新班级值</a:t>
            </a:r>
          </a:p>
          <a:p>
            <a:pPr eaLnBrk="1" hangingPunct="1">
              <a:lnSpc>
                <a:spcPct val="150000"/>
              </a:lnSpc>
            </a:pPr>
            <a:r>
              <a:rPr lang="zh-CN" altLang="en-US"/>
              <a:t>	</a:t>
            </a:r>
            <a:r>
              <a:rPr lang="en-US" altLang="zh-CN"/>
              <a:t>pstmt = con.prepareStatement("UPDATE Xuesheng SET </a:t>
            </a:r>
            <a:r>
              <a:rPr lang="zh-CN" altLang="en-US"/>
              <a:t>班级 </a:t>
            </a:r>
            <a:r>
              <a:rPr lang="en-US" altLang="zh-CN"/>
              <a:t>= ? WHERE </a:t>
            </a:r>
            <a:r>
              <a:rPr lang="zh-CN" altLang="en-US"/>
              <a:t>班级 </a:t>
            </a:r>
            <a:r>
              <a:rPr lang="en-US" altLang="zh-CN"/>
              <a:t>= ?");				pstmt.setString(1,"</a:t>
            </a:r>
            <a:r>
              <a:rPr lang="zh-CN" altLang="en-US"/>
              <a:t>计算机</a:t>
            </a:r>
            <a:r>
              <a:rPr lang="en-US" altLang="zh-CN"/>
              <a:t>");</a:t>
            </a:r>
          </a:p>
          <a:p>
            <a:pPr eaLnBrk="1" hangingPunct="1">
              <a:lnSpc>
                <a:spcPct val="150000"/>
              </a:lnSpc>
            </a:pPr>
            <a:r>
              <a:rPr lang="en-US" altLang="zh-CN"/>
              <a:t>	pstmt.setString(2,"025");</a:t>
            </a:r>
          </a:p>
          <a:p>
            <a:pPr eaLnBrk="1" hangingPunct="1">
              <a:lnSpc>
                <a:spcPct val="150000"/>
              </a:lnSpc>
            </a:pPr>
            <a:r>
              <a:rPr lang="en-US" altLang="zh-CN"/>
              <a:t>	pstmt.executeUpdate();</a:t>
            </a:r>
          </a:p>
          <a:p>
            <a:pPr eaLnBrk="1" hangingPunct="1">
              <a:lnSpc>
                <a:spcPct val="150000"/>
              </a:lnSpc>
            </a:pPr>
            <a:r>
              <a:rPr lang="en-US" altLang="zh-CN"/>
              <a:t>            //</a:t>
            </a:r>
            <a:r>
              <a:rPr lang="zh-CN" altLang="en-US"/>
              <a:t>关闭连接</a:t>
            </a:r>
          </a:p>
        </p:txBody>
      </p:sp>
    </p:spTree>
  </p:cSld>
  <p:clrMapOvr>
    <a:masterClrMapping/>
  </p:clrMapOvr>
  <p:transition>
    <p:zoom/>
  </p:transition>
</p:sld>
</file>

<file path=ppt/slides/slide6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7586" name="Text Box 2"/>
          <p:cNvSpPr txBox="1">
            <a:spLocks noChangeArrowheads="1"/>
          </p:cNvSpPr>
          <p:nvPr/>
        </p:nvSpPr>
        <p:spPr bwMode="auto">
          <a:xfrm>
            <a:off x="1431925" y="708025"/>
            <a:ext cx="5368925"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			con.close();</a:t>
            </a:r>
          </a:p>
          <a:p>
            <a:pPr eaLnBrk="1" hangingPunct="1">
              <a:lnSpc>
                <a:spcPct val="150000"/>
              </a:lnSpc>
            </a:pPr>
            <a:r>
              <a:rPr lang="en-US" altLang="zh-CN"/>
              <a:t>		}</a:t>
            </a:r>
          </a:p>
          <a:p>
            <a:pPr eaLnBrk="1" hangingPunct="1">
              <a:lnSpc>
                <a:spcPct val="150000"/>
              </a:lnSpc>
            </a:pPr>
            <a:r>
              <a:rPr lang="en-US" altLang="zh-CN"/>
              <a:t>		catch(Exception e)</a:t>
            </a:r>
          </a:p>
          <a:p>
            <a:pPr eaLnBrk="1" hangingPunct="1">
              <a:lnSpc>
                <a:spcPct val="150000"/>
              </a:lnSpc>
            </a:pPr>
            <a:r>
              <a:rPr lang="en-US" altLang="zh-CN"/>
              <a:t>		{</a:t>
            </a:r>
          </a:p>
          <a:p>
            <a:pPr eaLnBrk="1" hangingPunct="1">
              <a:lnSpc>
                <a:spcPct val="150000"/>
              </a:lnSpc>
            </a:pPr>
            <a:r>
              <a:rPr lang="en-US" altLang="zh-CN"/>
              <a:t>			e.printStackTrace();</a:t>
            </a:r>
          </a:p>
          <a:p>
            <a:pPr eaLnBrk="1" hangingPunct="1">
              <a:lnSpc>
                <a:spcPct val="150000"/>
              </a:lnSpc>
            </a:pPr>
            <a:r>
              <a:rPr lang="en-US" altLang="zh-CN"/>
              <a:t>		}</a:t>
            </a:r>
          </a:p>
          <a:p>
            <a:pPr eaLnBrk="1" hangingPunct="1">
              <a:lnSpc>
                <a:spcPct val="150000"/>
              </a:lnSpc>
            </a:pPr>
            <a:r>
              <a:rPr lang="en-US" altLang="zh-CN"/>
              <a:t>	}</a:t>
            </a:r>
          </a:p>
          <a:p>
            <a:pPr eaLnBrk="1" hangingPunct="1">
              <a:lnSpc>
                <a:spcPct val="150000"/>
              </a:lnSpc>
            </a:pPr>
            <a:r>
              <a:rPr lang="en-US" altLang="zh-CN"/>
              <a:t>}</a:t>
            </a:r>
          </a:p>
        </p:txBody>
      </p:sp>
    </p:spTree>
  </p:cSld>
  <p:clrMapOvr>
    <a:masterClrMapping/>
  </p:clrMapOvr>
  <p:transition>
    <p:zoom/>
  </p:transition>
</p:sld>
</file>

<file path=ppt/slides/slide6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5" name="Text Box 2"/>
          <p:cNvSpPr txBox="1">
            <a:spLocks noChangeArrowheads="1"/>
          </p:cNvSpPr>
          <p:nvPr/>
        </p:nvSpPr>
        <p:spPr bwMode="auto">
          <a:xfrm>
            <a:off x="304800" y="457200"/>
            <a:ext cx="85344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9.3.5  </a:t>
            </a:r>
            <a:r>
              <a:rPr lang="zh-CN" altLang="en-US" b="1"/>
              <a:t>运行结果</a:t>
            </a:r>
          </a:p>
          <a:p>
            <a:pPr eaLnBrk="1" hangingPunct="1">
              <a:lnSpc>
                <a:spcPct val="150000"/>
              </a:lnSpc>
              <a:spcBef>
                <a:spcPct val="50000"/>
              </a:spcBef>
            </a:pPr>
            <a:r>
              <a:rPr lang="zh-CN" altLang="en-US"/>
              <a:t>        在图</a:t>
            </a:r>
            <a:r>
              <a:rPr lang="en-US" altLang="zh-CN"/>
              <a:t>9.5</a:t>
            </a:r>
            <a:r>
              <a:rPr lang="zh-CN" altLang="en-US"/>
              <a:t>中，输出“班级”为“</a:t>
            </a:r>
            <a:r>
              <a:rPr lang="en-US" altLang="zh-CN"/>
              <a:t>025”</a:t>
            </a:r>
            <a:r>
              <a:rPr lang="zh-CN" altLang="en-US"/>
              <a:t>的记录中的“学号”、“姓名”和“班级”字段。图</a:t>
            </a:r>
            <a:r>
              <a:rPr lang="en-US" altLang="zh-CN"/>
              <a:t>9.6</a:t>
            </a:r>
            <a:r>
              <a:rPr lang="zh-CN" altLang="en-US"/>
              <a:t>为执行更新操作后的表记录。与图</a:t>
            </a:r>
            <a:r>
              <a:rPr lang="en-US" altLang="zh-CN"/>
              <a:t>9.1</a:t>
            </a:r>
            <a:r>
              <a:rPr lang="zh-CN" altLang="en-US"/>
              <a:t>相比，可以看到程序操作以前为“</a:t>
            </a:r>
            <a:r>
              <a:rPr lang="en-US" altLang="zh-CN"/>
              <a:t>025”</a:t>
            </a:r>
            <a:r>
              <a:rPr lang="zh-CN" altLang="en-US"/>
              <a:t>的“班级”的列值已经更新为“计算机”。</a:t>
            </a:r>
          </a:p>
        </p:txBody>
      </p:sp>
      <p:sp>
        <p:nvSpPr>
          <p:cNvPr id="115716" name="Rectangle 3"/>
          <p:cNvSpPr>
            <a:spLocks noChangeArrowheads="1"/>
          </p:cNvSpPr>
          <p:nvPr/>
        </p:nvSpPr>
        <p:spPr bwMode="auto">
          <a:xfrm>
            <a:off x="3451225" y="6096000"/>
            <a:ext cx="2241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9.5  </a:t>
            </a:r>
            <a:r>
              <a:rPr lang="zh-CN" altLang="en-US"/>
              <a:t>界面输出</a:t>
            </a:r>
          </a:p>
        </p:txBody>
      </p:sp>
      <p:graphicFrame>
        <p:nvGraphicFramePr>
          <p:cNvPr id="115714" name="Object 4"/>
          <p:cNvGraphicFramePr>
            <a:graphicFrameLocks noChangeAspect="1"/>
          </p:cNvGraphicFramePr>
          <p:nvPr/>
        </p:nvGraphicFramePr>
        <p:xfrm>
          <a:off x="1257300" y="3124200"/>
          <a:ext cx="6629400" cy="2940050"/>
        </p:xfrm>
        <a:graphic>
          <a:graphicData uri="http://schemas.openxmlformats.org/presentationml/2006/ole">
            <mc:AlternateContent xmlns:mc="http://schemas.openxmlformats.org/markup-compatibility/2006">
              <mc:Choice xmlns:v="urn:schemas-microsoft-com:vml" Requires="v">
                <p:oleObj spid="_x0000_s115717" name="Bitmap Image" r:id="rId3" imgW="4320914" imgH="1912786" progId="Paint.Picture">
                  <p:embed/>
                </p:oleObj>
              </mc:Choice>
              <mc:Fallback>
                <p:oleObj name="Bitmap Image" r:id="rId3" imgW="4320914" imgH="1912786"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300" y="3124200"/>
                        <a:ext cx="6629400" cy="294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p:transition>
</p:sld>
</file>

<file path=ppt/slides/slide6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6739" name="Rectangle 2"/>
          <p:cNvSpPr>
            <a:spLocks noChangeArrowheads="1"/>
          </p:cNvSpPr>
          <p:nvPr/>
        </p:nvSpPr>
        <p:spPr bwMode="auto">
          <a:xfrm>
            <a:off x="2384425" y="5562600"/>
            <a:ext cx="4375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9.6  </a:t>
            </a:r>
            <a:r>
              <a:rPr lang="zh-CN" altLang="en-US"/>
              <a:t>程序访问后的</a:t>
            </a:r>
            <a:r>
              <a:rPr lang="en-US" altLang="zh-CN"/>
              <a:t>Xuesheng</a:t>
            </a:r>
            <a:r>
              <a:rPr lang="zh-CN" altLang="en-US"/>
              <a:t>表</a:t>
            </a:r>
          </a:p>
        </p:txBody>
      </p:sp>
      <p:graphicFrame>
        <p:nvGraphicFramePr>
          <p:cNvPr id="116738" name="Object 3"/>
          <p:cNvGraphicFramePr>
            <a:graphicFrameLocks noChangeAspect="1"/>
          </p:cNvGraphicFramePr>
          <p:nvPr/>
        </p:nvGraphicFramePr>
        <p:xfrm>
          <a:off x="1257300" y="1219200"/>
          <a:ext cx="6629400" cy="4038600"/>
        </p:xfrm>
        <a:graphic>
          <a:graphicData uri="http://schemas.openxmlformats.org/presentationml/2006/ole">
            <mc:AlternateContent xmlns:mc="http://schemas.openxmlformats.org/markup-compatibility/2006">
              <mc:Choice xmlns:v="urn:schemas-microsoft-com:vml" Requires="v">
                <p:oleObj spid="_x0000_s116741" name="Bitmap Image" r:id="rId3" imgW="3254022" imgH="1980952" progId="Paint.Picture">
                  <p:embed/>
                </p:oleObj>
              </mc:Choice>
              <mc:Fallback>
                <p:oleObj name="Bitmap Image" r:id="rId3" imgW="3254022" imgH="1980952"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300" y="1219200"/>
                        <a:ext cx="6629400" cy="403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6740" name="AutoShape 4">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p:transition>
</p:sld>
</file>

<file path=ppt/slides/slide6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8610" name="Rectangle 2"/>
          <p:cNvSpPr>
            <a:spLocks noChangeArrowheads="1"/>
          </p:cNvSpPr>
          <p:nvPr/>
        </p:nvSpPr>
        <p:spPr bwMode="auto">
          <a:xfrm>
            <a:off x="3867150" y="609600"/>
            <a:ext cx="1409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习    题</a:t>
            </a:r>
          </a:p>
        </p:txBody>
      </p:sp>
      <p:sp>
        <p:nvSpPr>
          <p:cNvPr id="708611" name="Text Box 3"/>
          <p:cNvSpPr txBox="1">
            <a:spLocks noChangeArrowheads="1"/>
          </p:cNvSpPr>
          <p:nvPr/>
        </p:nvSpPr>
        <p:spPr bwMode="auto">
          <a:xfrm>
            <a:off x="228600" y="1219200"/>
            <a:ext cx="8763000"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1. </a:t>
            </a:r>
            <a:r>
              <a:rPr lang="zh-CN" altLang="en-US"/>
              <a:t>创建一个新的</a:t>
            </a:r>
            <a:r>
              <a:rPr lang="en-US" altLang="zh-CN"/>
              <a:t>Access</a:t>
            </a:r>
            <a:r>
              <a:rPr lang="zh-CN" altLang="en-US"/>
              <a:t>数据库或者其它类型的数据库，为之建立一个如图</a:t>
            </a:r>
            <a:r>
              <a:rPr lang="en-US" altLang="zh-CN"/>
              <a:t>9.1</a:t>
            </a:r>
            <a:r>
              <a:rPr lang="zh-CN" altLang="en-US"/>
              <a:t>所示的表</a:t>
            </a:r>
            <a:r>
              <a:rPr lang="en-US" altLang="zh-CN"/>
              <a:t>stu</a:t>
            </a:r>
            <a:r>
              <a:rPr lang="zh-CN" altLang="en-US"/>
              <a:t>。对数据库进行</a:t>
            </a:r>
            <a:r>
              <a:rPr lang="en-US" altLang="zh-CN"/>
              <a:t>ODBC</a:t>
            </a:r>
            <a:r>
              <a:rPr lang="zh-CN" altLang="en-US"/>
              <a:t>数据源配置，将它的名字配置成</a:t>
            </a:r>
            <a:r>
              <a:rPr lang="en-US" altLang="zh-CN"/>
              <a:t>STUDENT</a:t>
            </a:r>
            <a:r>
              <a:rPr lang="zh-CN" altLang="en-US"/>
              <a:t>。</a:t>
            </a:r>
          </a:p>
          <a:p>
            <a:pPr eaLnBrk="1" hangingPunct="1">
              <a:lnSpc>
                <a:spcPct val="130000"/>
              </a:lnSpc>
              <a:spcBef>
                <a:spcPct val="50000"/>
              </a:spcBef>
            </a:pPr>
            <a:r>
              <a:rPr lang="zh-CN" altLang="en-US"/>
              <a:t>        </a:t>
            </a:r>
            <a:r>
              <a:rPr lang="en-US" altLang="zh-CN"/>
              <a:t>2. </a:t>
            </a:r>
            <a:r>
              <a:rPr lang="zh-CN" altLang="en-US"/>
              <a:t>编写程序，访问习题</a:t>
            </a:r>
            <a:r>
              <a:rPr lang="en-US" altLang="zh-CN"/>
              <a:t>1</a:t>
            </a:r>
            <a:r>
              <a:rPr lang="zh-CN" altLang="en-US"/>
              <a:t>配置的</a:t>
            </a:r>
            <a:r>
              <a:rPr lang="en-US" altLang="zh-CN"/>
              <a:t>STUDENT</a:t>
            </a:r>
            <a:r>
              <a:rPr lang="zh-CN" altLang="en-US"/>
              <a:t>库中的表</a:t>
            </a:r>
            <a:r>
              <a:rPr lang="en-US" altLang="zh-CN"/>
              <a:t>stu</a:t>
            </a:r>
            <a:r>
              <a:rPr lang="zh-CN" altLang="en-US"/>
              <a:t>，输出所有女生的学号、姓名和班级，然后存到文件</a:t>
            </a:r>
            <a:r>
              <a:rPr lang="en-US" altLang="zh-CN"/>
              <a:t>stu_female</a:t>
            </a:r>
            <a:r>
              <a:rPr lang="zh-CN" altLang="en-US"/>
              <a:t>中。</a:t>
            </a:r>
          </a:p>
          <a:p>
            <a:pPr eaLnBrk="1" hangingPunct="1">
              <a:lnSpc>
                <a:spcPct val="130000"/>
              </a:lnSpc>
              <a:spcBef>
                <a:spcPct val="50000"/>
              </a:spcBef>
            </a:pPr>
            <a:r>
              <a:rPr lang="zh-CN" altLang="en-US"/>
              <a:t>        </a:t>
            </a:r>
            <a:r>
              <a:rPr lang="en-US" altLang="zh-CN"/>
              <a:t>3. </a:t>
            </a:r>
            <a:r>
              <a:rPr lang="zh-CN" altLang="en-US"/>
              <a:t>编写程序，访问习题</a:t>
            </a:r>
            <a:r>
              <a:rPr lang="en-US" altLang="zh-CN"/>
              <a:t>1</a:t>
            </a:r>
            <a:r>
              <a:rPr lang="zh-CN" altLang="en-US"/>
              <a:t>配置的</a:t>
            </a:r>
            <a:r>
              <a:rPr lang="en-US" altLang="zh-CN"/>
              <a:t>STUDENT</a:t>
            </a:r>
            <a:r>
              <a:rPr lang="zh-CN" altLang="en-US"/>
              <a:t>库中的表</a:t>
            </a:r>
            <a:r>
              <a:rPr lang="en-US" altLang="zh-CN"/>
              <a:t>stu</a:t>
            </a:r>
            <a:r>
              <a:rPr lang="zh-CN" altLang="en-US"/>
              <a:t>，将学号以“</a:t>
            </a:r>
            <a:r>
              <a:rPr lang="en-US" altLang="zh-CN"/>
              <a:t>02037”</a:t>
            </a:r>
            <a:r>
              <a:rPr lang="zh-CN" altLang="en-US"/>
              <a:t>开头的学生的班级更新为“英语班”。</a:t>
            </a:r>
          </a:p>
          <a:p>
            <a:pPr eaLnBrk="1" hangingPunct="1">
              <a:lnSpc>
                <a:spcPct val="130000"/>
              </a:lnSpc>
              <a:spcBef>
                <a:spcPct val="50000"/>
              </a:spcBef>
            </a:pPr>
            <a:r>
              <a:rPr lang="zh-CN" altLang="en-US"/>
              <a:t>        </a:t>
            </a:r>
            <a:r>
              <a:rPr lang="en-US" altLang="zh-CN"/>
              <a:t>4. </a:t>
            </a:r>
            <a:r>
              <a:rPr lang="zh-CN" altLang="en-US"/>
              <a:t>编写</a:t>
            </a:r>
            <a:r>
              <a:rPr lang="en-US" altLang="zh-CN"/>
              <a:t>Applet</a:t>
            </a:r>
            <a:r>
              <a:rPr lang="zh-CN" altLang="en-US"/>
              <a:t>，实现到习题</a:t>
            </a:r>
            <a:r>
              <a:rPr lang="en-US" altLang="zh-CN"/>
              <a:t>1</a:t>
            </a:r>
            <a:r>
              <a:rPr lang="zh-CN" altLang="en-US"/>
              <a:t>配置的</a:t>
            </a:r>
            <a:r>
              <a:rPr lang="en-US" altLang="zh-CN"/>
              <a:t>STUDENT</a:t>
            </a:r>
            <a:r>
              <a:rPr lang="zh-CN" altLang="en-US"/>
              <a:t>库中的表</a:t>
            </a:r>
            <a:r>
              <a:rPr lang="en-US" altLang="zh-CN"/>
              <a:t>stu</a:t>
            </a:r>
            <a:r>
              <a:rPr lang="zh-CN" altLang="en-US"/>
              <a:t>的访问，界面上使用文本区域按行输出所有男生的记录。      </a:t>
            </a:r>
          </a:p>
        </p:txBody>
      </p:sp>
      <p:sp>
        <p:nvSpPr>
          <p:cNvPr id="708612" name="AutoShape 4">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9378" name="Text Box 2"/>
          <p:cNvSpPr txBox="1">
            <a:spLocks noChangeArrowheads="1"/>
          </p:cNvSpPr>
          <p:nvPr/>
        </p:nvSpPr>
        <p:spPr bwMode="auto">
          <a:xfrm>
            <a:off x="2690813" y="609600"/>
            <a:ext cx="37623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2.3  </a:t>
            </a:r>
            <a:r>
              <a:rPr lang="zh-CN" altLang="en-US" sz="3200" b="1"/>
              <a:t>运算符和表达式</a:t>
            </a:r>
          </a:p>
        </p:txBody>
      </p:sp>
      <p:sp>
        <p:nvSpPr>
          <p:cNvPr id="229379" name="Text Box 3"/>
          <p:cNvSpPr txBox="1">
            <a:spLocks noChangeArrowheads="1"/>
          </p:cNvSpPr>
          <p:nvPr/>
        </p:nvSpPr>
        <p:spPr bwMode="auto">
          <a:xfrm>
            <a:off x="304800" y="1219200"/>
            <a:ext cx="8610600" cy="531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8000"/>
              </a:lnSpc>
              <a:spcBef>
                <a:spcPct val="50000"/>
              </a:spcBef>
            </a:pPr>
            <a:r>
              <a:rPr lang="en-US" altLang="zh-CN"/>
              <a:t>        Java</a:t>
            </a:r>
            <a:r>
              <a:rPr lang="zh-CN" altLang="en-US"/>
              <a:t>常用的运算符分为五类：算术运算符、赋值运算符、关系运算符、布尔逻辑运算符、位运算符。位运算符除了简单的按位操作外，还有移位操作。按位操作返回布尔值。</a:t>
            </a:r>
          </a:p>
          <a:p>
            <a:pPr eaLnBrk="1" hangingPunct="1">
              <a:lnSpc>
                <a:spcPct val="148000"/>
              </a:lnSpc>
              <a:spcBef>
                <a:spcPct val="50000"/>
              </a:spcBef>
            </a:pPr>
            <a:r>
              <a:rPr lang="zh-CN" altLang="en-US"/>
              <a:t>        表达式是由常量、变量、对象、方法调用和操作符组成的式子。表达式必须符合一定的规范，才可被系统理解、编译和运行。表达式的值就是对表达式自身运算后得到的结果。</a:t>
            </a:r>
          </a:p>
          <a:p>
            <a:pPr eaLnBrk="1" hangingPunct="1">
              <a:lnSpc>
                <a:spcPct val="148000"/>
              </a:lnSpc>
              <a:spcBef>
                <a:spcPct val="50000"/>
              </a:spcBef>
            </a:pPr>
            <a:r>
              <a:rPr lang="zh-CN" altLang="en-US"/>
              <a:t>       根据运算符的不同，表达式相应地分为以下几类：算术表达式、关系表达式、逻辑表达式、赋值表达式，这些都属于数值表达式。</a:t>
            </a:r>
          </a:p>
        </p:txBody>
      </p:sp>
    </p:spTree>
  </p:cSld>
  <p:clrMapOvr>
    <a:masterClrMapping/>
  </p:clrMapOvr>
  <p:transition>
    <p:zoom dir="in"/>
  </p:transition>
</p:sld>
</file>

<file path=ppt/slides/slide6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9634" name="Text Box 2"/>
          <p:cNvSpPr txBox="1">
            <a:spLocks noChangeArrowheads="1"/>
          </p:cNvSpPr>
          <p:nvPr/>
        </p:nvSpPr>
        <p:spPr bwMode="auto">
          <a:xfrm>
            <a:off x="2206625" y="762000"/>
            <a:ext cx="47307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4000">
                <a:latin typeface="华文行楷" pitchFamily="2" charset="-122"/>
                <a:ea typeface="华文行楷" pitchFamily="2" charset="-122"/>
              </a:rPr>
              <a:t>第</a:t>
            </a:r>
            <a:r>
              <a:rPr lang="en-US" altLang="zh-CN" sz="4000">
                <a:latin typeface="华文行楷" pitchFamily="2" charset="-122"/>
                <a:ea typeface="华文行楷" pitchFamily="2" charset="-122"/>
              </a:rPr>
              <a:t>10</a:t>
            </a:r>
            <a:r>
              <a:rPr lang="zh-CN" altLang="en-US" sz="4000">
                <a:latin typeface="华文行楷" pitchFamily="2" charset="-122"/>
                <a:ea typeface="华文行楷" pitchFamily="2" charset="-122"/>
              </a:rPr>
              <a:t>章  </a:t>
            </a:r>
            <a:r>
              <a:rPr lang="en-US" altLang="zh-CN" sz="4000">
                <a:latin typeface="华文行楷" pitchFamily="2" charset="-122"/>
                <a:ea typeface="华文行楷" pitchFamily="2" charset="-122"/>
              </a:rPr>
              <a:t>Java</a:t>
            </a:r>
            <a:r>
              <a:rPr lang="zh-CN" altLang="en-US" sz="4000">
                <a:latin typeface="华文行楷" pitchFamily="2" charset="-122"/>
                <a:ea typeface="华文行楷" pitchFamily="2" charset="-122"/>
              </a:rPr>
              <a:t>安全技术 </a:t>
            </a:r>
          </a:p>
        </p:txBody>
      </p:sp>
      <p:sp>
        <p:nvSpPr>
          <p:cNvPr id="709635" name="Text Box 3"/>
          <p:cNvSpPr txBox="1">
            <a:spLocks noChangeArrowheads="1"/>
          </p:cNvSpPr>
          <p:nvPr/>
        </p:nvSpPr>
        <p:spPr bwMode="auto">
          <a:xfrm>
            <a:off x="2867025" y="1524000"/>
            <a:ext cx="340995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b="1">
                <a:hlinkClick r:id="rId2" action="ppaction://hlinksldjump"/>
              </a:rPr>
              <a:t>10.1  </a:t>
            </a:r>
            <a:r>
              <a:rPr lang="zh-CN" altLang="en-US" b="1">
                <a:hlinkClick r:id="rId2" action="ppaction://hlinksldjump"/>
              </a:rPr>
              <a:t>简介</a:t>
            </a:r>
            <a:endParaRPr lang="zh-CN" altLang="en-US" b="1"/>
          </a:p>
          <a:p>
            <a:pPr eaLnBrk="1" hangingPunct="1">
              <a:lnSpc>
                <a:spcPct val="200000"/>
              </a:lnSpc>
            </a:pPr>
            <a:r>
              <a:rPr lang="en-US" altLang="zh-CN" b="1">
                <a:hlinkClick r:id="rId3" action="ppaction://hlinksldjump"/>
              </a:rPr>
              <a:t>10.2  </a:t>
            </a:r>
            <a:r>
              <a:rPr lang="zh-CN" altLang="en-US" b="1">
                <a:hlinkClick r:id="rId3" action="ppaction://hlinksldjump"/>
              </a:rPr>
              <a:t>安全限制和许可</a:t>
            </a:r>
            <a:endParaRPr lang="zh-CN" altLang="en-US" b="1"/>
          </a:p>
          <a:p>
            <a:pPr eaLnBrk="1" hangingPunct="1">
              <a:lnSpc>
                <a:spcPct val="200000"/>
              </a:lnSpc>
            </a:pPr>
            <a:r>
              <a:rPr lang="en-US" altLang="zh-CN" b="1">
                <a:hlinkClick r:id="rId4" action="ppaction://hlinksldjump"/>
              </a:rPr>
              <a:t>10.3  </a:t>
            </a:r>
            <a:r>
              <a:rPr lang="zh-CN" altLang="en-US" b="1">
                <a:hlinkClick r:id="rId4" action="ppaction://hlinksldjump"/>
              </a:rPr>
              <a:t>安全策略 </a:t>
            </a:r>
            <a:r>
              <a:rPr lang="en-US" altLang="zh-CN" b="1">
                <a:hlinkClick r:id="rId4" action="ppaction://hlinksldjump"/>
              </a:rPr>
              <a:t>(Policy)</a:t>
            </a:r>
            <a:endParaRPr lang="en-US" altLang="zh-CN" b="1"/>
          </a:p>
          <a:p>
            <a:pPr eaLnBrk="1" hangingPunct="1">
              <a:lnSpc>
                <a:spcPct val="200000"/>
              </a:lnSpc>
            </a:pPr>
            <a:r>
              <a:rPr lang="en-US" altLang="zh-CN" b="1">
                <a:hlinkClick r:id="rId5" action="ppaction://hlinksldjump"/>
              </a:rPr>
              <a:t>10.4  </a:t>
            </a:r>
            <a:r>
              <a:rPr lang="zh-CN" altLang="en-US" b="1">
                <a:hlinkClick r:id="rId5" action="ppaction://hlinksldjump"/>
              </a:rPr>
              <a:t>辅助工具</a:t>
            </a:r>
            <a:endParaRPr lang="zh-CN" altLang="en-US" b="1"/>
          </a:p>
          <a:p>
            <a:pPr eaLnBrk="1" hangingPunct="1">
              <a:lnSpc>
                <a:spcPct val="200000"/>
              </a:lnSpc>
            </a:pPr>
            <a:r>
              <a:rPr lang="en-US" altLang="zh-CN" b="1">
                <a:hlinkClick r:id="rId6" action="ppaction://hlinksldjump"/>
              </a:rPr>
              <a:t>10.5  </a:t>
            </a:r>
            <a:r>
              <a:rPr lang="zh-CN" altLang="en-US" b="1">
                <a:hlinkClick r:id="rId6" action="ppaction://hlinksldjump"/>
              </a:rPr>
              <a:t>签名及发布的例子 </a:t>
            </a:r>
            <a:endParaRPr lang="zh-CN" altLang="en-US" b="1"/>
          </a:p>
          <a:p>
            <a:pPr eaLnBrk="1" hangingPunct="1">
              <a:lnSpc>
                <a:spcPct val="200000"/>
              </a:lnSpc>
            </a:pPr>
            <a:r>
              <a:rPr lang="zh-CN" altLang="en-US" b="1">
                <a:ea typeface="黑体" panose="02010609060101010101" pitchFamily="49" charset="-122"/>
                <a:hlinkClick r:id="rId7" action="ppaction://hlinksldjump"/>
              </a:rPr>
              <a:t>习  题</a:t>
            </a:r>
            <a:r>
              <a:rPr lang="zh-CN" altLang="en-US" b="1">
                <a:hlinkClick r:id="rId7" action="ppaction://hlinksldjump"/>
              </a:rPr>
              <a:t>  </a:t>
            </a:r>
            <a:endParaRPr lang="zh-CN" altLang="en-US" b="1"/>
          </a:p>
        </p:txBody>
      </p:sp>
      <p:pic>
        <p:nvPicPr>
          <p:cNvPr id="709636" name="Picture 4" descr="E:\课件素材\GIF动画插件1\GIF014.GIF">
            <a:hlinkClick r:id="rId8" action="ppaction://hlinkpres?slideindex=2&amp;slidetitle=PowerPoint 演示文稿"/>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8058150" y="6286500"/>
            <a:ext cx="10858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dir="in"/>
  </p:transition>
</p:sld>
</file>

<file path=ppt/slides/slide6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0658" name="Rectangle 2"/>
          <p:cNvSpPr>
            <a:spLocks noChangeArrowheads="1"/>
          </p:cNvSpPr>
          <p:nvPr/>
        </p:nvSpPr>
        <p:spPr bwMode="auto">
          <a:xfrm>
            <a:off x="3460750" y="715963"/>
            <a:ext cx="22225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10.1  </a:t>
            </a:r>
            <a:r>
              <a:rPr lang="zh-CN" altLang="en-US" sz="3200" b="1"/>
              <a:t>简   介</a:t>
            </a:r>
          </a:p>
        </p:txBody>
      </p:sp>
      <p:sp>
        <p:nvSpPr>
          <p:cNvPr id="710659" name="Text Box 3"/>
          <p:cNvSpPr txBox="1">
            <a:spLocks noChangeArrowheads="1"/>
          </p:cNvSpPr>
          <p:nvPr/>
        </p:nvSpPr>
        <p:spPr bwMode="auto">
          <a:xfrm>
            <a:off x="304800" y="1576388"/>
            <a:ext cx="8610600" cy="429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Java</a:t>
            </a:r>
            <a:r>
              <a:rPr lang="zh-CN" altLang="en-US"/>
              <a:t>是网络上使用的编程语言，安全性是非常重要的，特别是</a:t>
            </a:r>
            <a:r>
              <a:rPr lang="en-US" altLang="zh-CN"/>
              <a:t>Java</a:t>
            </a:r>
            <a:r>
              <a:rPr lang="zh-CN" altLang="en-US"/>
              <a:t>平台的安全以及</a:t>
            </a:r>
            <a:r>
              <a:rPr lang="en-US" altLang="zh-CN"/>
              <a:t>Java</a:t>
            </a:r>
            <a:r>
              <a:rPr lang="zh-CN" altLang="en-US"/>
              <a:t>技术部署带来的安全问题，尤其值得认真考虑。</a:t>
            </a:r>
            <a:r>
              <a:rPr lang="en-US" altLang="zh-CN"/>
              <a:t>Java</a:t>
            </a:r>
            <a:r>
              <a:rPr lang="zh-CN" altLang="en-US"/>
              <a:t>中的安全包括两个方面：</a:t>
            </a:r>
          </a:p>
          <a:p>
            <a:pPr eaLnBrk="1" hangingPunct="1">
              <a:lnSpc>
                <a:spcPct val="150000"/>
              </a:lnSpc>
              <a:spcBef>
                <a:spcPct val="50000"/>
              </a:spcBef>
            </a:pPr>
            <a:r>
              <a:rPr lang="zh-CN" altLang="en-US"/>
              <a:t>        </a:t>
            </a:r>
            <a:r>
              <a:rPr lang="en-US" altLang="zh-CN"/>
              <a:t>(1) </a:t>
            </a:r>
            <a:r>
              <a:rPr lang="zh-CN" altLang="en-US"/>
              <a:t>提供安全且易于构建的</a:t>
            </a:r>
            <a:r>
              <a:rPr lang="en-US" altLang="zh-CN"/>
              <a:t>Java</a:t>
            </a:r>
            <a:r>
              <a:rPr lang="zh-CN" altLang="en-US"/>
              <a:t>平台，能够以安全模式运行</a:t>
            </a:r>
            <a:r>
              <a:rPr lang="en-US" altLang="zh-CN"/>
              <a:t>Java</a:t>
            </a:r>
            <a:r>
              <a:rPr lang="zh-CN" altLang="en-US"/>
              <a:t>实现的应用程序。</a:t>
            </a:r>
          </a:p>
          <a:p>
            <a:pPr eaLnBrk="1" hangingPunct="1">
              <a:lnSpc>
                <a:spcPct val="150000"/>
              </a:lnSpc>
              <a:spcBef>
                <a:spcPct val="50000"/>
              </a:spcBef>
            </a:pPr>
            <a:r>
              <a:rPr lang="zh-CN" altLang="en-US"/>
              <a:t>         </a:t>
            </a:r>
            <a:r>
              <a:rPr lang="en-US" altLang="zh-CN"/>
              <a:t>(2) </a:t>
            </a:r>
            <a:r>
              <a:rPr lang="zh-CN" altLang="en-US"/>
              <a:t>提供用于编程语言的安全工具和服务，实现较广泛的安全。</a:t>
            </a:r>
          </a:p>
        </p:txBody>
      </p:sp>
    </p:spTree>
  </p:cSld>
  <p:clrMapOvr>
    <a:masterClrMapping/>
  </p:clrMapOvr>
  <p:transition>
    <p:zoom dir="in"/>
  </p:transition>
</p:sld>
</file>

<file path=ppt/slides/slide6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1682" name="Text Box 2"/>
          <p:cNvSpPr txBox="1">
            <a:spLocks noChangeArrowheads="1"/>
          </p:cNvSpPr>
          <p:nvPr/>
        </p:nvSpPr>
        <p:spPr bwMode="auto">
          <a:xfrm>
            <a:off x="228600" y="457200"/>
            <a:ext cx="876300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Java</a:t>
            </a:r>
            <a:r>
              <a:rPr lang="zh-CN" altLang="en-US"/>
              <a:t>平台提供的原始安全模型称为沙箱模型</a:t>
            </a:r>
            <a:r>
              <a:rPr lang="en-US" altLang="zh-CN"/>
              <a:t>(JDK1.0)</a:t>
            </a:r>
            <a:r>
              <a:rPr lang="zh-CN" altLang="en-US"/>
              <a:t>，该模型提供较窄环境</a:t>
            </a:r>
            <a:r>
              <a:rPr lang="en-US" altLang="zh-CN"/>
              <a:t>——</a:t>
            </a:r>
            <a:r>
              <a:rPr lang="zh-CN" altLang="en-US"/>
              <a:t>沙箱来运行没有得到信任的代码。在沙箱模型中允许得到信任的本地代码访问重要资源，而没有经过信任的远程代码只能访问沙箱内的很少部分资源。在</a:t>
            </a:r>
            <a:r>
              <a:rPr lang="en-US" altLang="zh-CN"/>
              <a:t>JDK1.1</a:t>
            </a:r>
            <a:r>
              <a:rPr lang="zh-CN" altLang="en-US"/>
              <a:t>中引入签名</a:t>
            </a:r>
            <a:r>
              <a:rPr lang="en-US" altLang="zh-CN"/>
              <a:t>Applet</a:t>
            </a:r>
            <a:r>
              <a:rPr lang="zh-CN" altLang="en-US"/>
              <a:t>的概念，如果签名的密钥由接收</a:t>
            </a:r>
            <a:r>
              <a:rPr lang="en-US" altLang="zh-CN"/>
              <a:t>Applet</a:t>
            </a:r>
            <a:r>
              <a:rPr lang="zh-CN" altLang="en-US"/>
              <a:t>的客户端认为是可信任的，那么这个经过正确数字签名的</a:t>
            </a:r>
            <a:r>
              <a:rPr lang="en-US" altLang="zh-CN"/>
              <a:t>Applet</a:t>
            </a:r>
            <a:r>
              <a:rPr lang="zh-CN" altLang="en-US"/>
              <a:t>就可以当作可信任本地代码访问重要资源。这里签名</a:t>
            </a:r>
            <a:r>
              <a:rPr lang="en-US" altLang="zh-CN"/>
              <a:t>Applet</a:t>
            </a:r>
            <a:r>
              <a:rPr lang="zh-CN" altLang="en-US"/>
              <a:t>和它的签名以</a:t>
            </a:r>
            <a:r>
              <a:rPr lang="en-US" altLang="zh-CN"/>
              <a:t>JAR</a:t>
            </a:r>
            <a:r>
              <a:rPr lang="zh-CN" altLang="en-US"/>
              <a:t>格式传送。随着发展，在原来沙箱模型的基础上引入新的安全体系，形成</a:t>
            </a:r>
            <a:r>
              <a:rPr lang="en-US" altLang="zh-CN"/>
              <a:t>Java 2</a:t>
            </a:r>
            <a:r>
              <a:rPr lang="zh-CN" altLang="en-US"/>
              <a:t>平台安全模型如图</a:t>
            </a:r>
            <a:r>
              <a:rPr lang="en-US" altLang="zh-CN"/>
              <a:t>10.1</a:t>
            </a:r>
            <a:r>
              <a:rPr lang="zh-CN" altLang="en-US"/>
              <a:t>所示。从图</a:t>
            </a:r>
            <a:r>
              <a:rPr lang="en-US" altLang="zh-CN"/>
              <a:t>10.1</a:t>
            </a:r>
            <a:r>
              <a:rPr lang="zh-CN" altLang="en-US"/>
              <a:t>中可以看出，不管本地还是远程，签名还是未签名的代码都统一到类加载器处，咨询安全策略，然后决定代码能够访问的资源。</a:t>
            </a:r>
            <a:r>
              <a:rPr lang="en-US" altLang="zh-CN"/>
              <a:t>Java 2</a:t>
            </a:r>
            <a:r>
              <a:rPr lang="zh-CN" altLang="en-US"/>
              <a:t>安全平台模型较之以前有了很大的改进，其主要特点如下：</a:t>
            </a:r>
          </a:p>
        </p:txBody>
      </p:sp>
    </p:spTree>
  </p:cSld>
  <p:clrMapOvr>
    <a:masterClrMapping/>
  </p:clrMapOvr>
  <p:transition>
    <p:zoom dir="in"/>
  </p:transition>
</p:sld>
</file>

<file path=ppt/slides/slide6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2706" name="Text Box 2"/>
          <p:cNvSpPr txBox="1">
            <a:spLocks noChangeArrowheads="1"/>
          </p:cNvSpPr>
          <p:nvPr/>
        </p:nvSpPr>
        <p:spPr bwMode="auto">
          <a:xfrm>
            <a:off x="685800" y="685800"/>
            <a:ext cx="8305800" cy="356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spcBef>
                <a:spcPct val="50000"/>
              </a:spcBef>
            </a:pPr>
            <a:r>
              <a:rPr lang="en-US" altLang="zh-CN"/>
              <a:t>(1) </a:t>
            </a:r>
            <a:r>
              <a:rPr lang="zh-CN" altLang="en-US"/>
              <a:t>细粒度的访问控制。</a:t>
            </a:r>
          </a:p>
          <a:p>
            <a:pPr eaLnBrk="1" hangingPunct="1">
              <a:lnSpc>
                <a:spcPct val="200000"/>
              </a:lnSpc>
              <a:spcBef>
                <a:spcPct val="50000"/>
              </a:spcBef>
            </a:pPr>
            <a:r>
              <a:rPr lang="en-US" altLang="zh-CN"/>
              <a:t>(2) </a:t>
            </a:r>
            <a:r>
              <a:rPr lang="zh-CN" altLang="en-US"/>
              <a:t>易于配置的安全策略。 </a:t>
            </a:r>
          </a:p>
          <a:p>
            <a:pPr eaLnBrk="1" hangingPunct="1">
              <a:lnSpc>
                <a:spcPct val="200000"/>
              </a:lnSpc>
              <a:spcBef>
                <a:spcPct val="50000"/>
              </a:spcBef>
            </a:pPr>
            <a:r>
              <a:rPr lang="en-US" altLang="zh-CN"/>
              <a:t>(3) </a:t>
            </a:r>
            <a:r>
              <a:rPr lang="zh-CN" altLang="en-US"/>
              <a:t>易于扩展的访问控制结构。</a:t>
            </a:r>
          </a:p>
          <a:p>
            <a:pPr eaLnBrk="1" hangingPunct="1">
              <a:lnSpc>
                <a:spcPct val="200000"/>
              </a:lnSpc>
              <a:spcBef>
                <a:spcPct val="50000"/>
              </a:spcBef>
            </a:pPr>
            <a:r>
              <a:rPr lang="en-US" altLang="zh-CN"/>
              <a:t>(4) </a:t>
            </a:r>
            <a:r>
              <a:rPr lang="zh-CN" altLang="en-US"/>
              <a:t>安全检查扩展到所有</a:t>
            </a:r>
            <a:r>
              <a:rPr lang="en-US" altLang="zh-CN"/>
              <a:t>Java</a:t>
            </a:r>
            <a:r>
              <a:rPr lang="zh-CN" altLang="en-US"/>
              <a:t>程序，包括应用程序和</a:t>
            </a:r>
            <a:r>
              <a:rPr lang="en-US" altLang="zh-CN"/>
              <a:t>Applet</a:t>
            </a:r>
            <a:r>
              <a:rPr lang="zh-CN" altLang="en-US"/>
              <a:t>。</a:t>
            </a:r>
          </a:p>
        </p:txBody>
      </p:sp>
    </p:spTree>
  </p:cSld>
  <p:clrMapOvr>
    <a:masterClrMapping/>
  </p:clrMapOvr>
  <p:transition>
    <p:zoom dir="in"/>
  </p:transition>
</p:sld>
</file>

<file path=ppt/slides/slide6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7763" name="Rectangle 2"/>
          <p:cNvSpPr>
            <a:spLocks noChangeArrowheads="1"/>
          </p:cNvSpPr>
          <p:nvPr/>
        </p:nvSpPr>
        <p:spPr bwMode="auto">
          <a:xfrm>
            <a:off x="2684463" y="5715000"/>
            <a:ext cx="3773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10.1  Java 2</a:t>
            </a:r>
            <a:r>
              <a:rPr lang="zh-CN" altLang="en-US"/>
              <a:t>平台安全模型</a:t>
            </a:r>
          </a:p>
        </p:txBody>
      </p:sp>
      <p:graphicFrame>
        <p:nvGraphicFramePr>
          <p:cNvPr id="117762" name="Object 3"/>
          <p:cNvGraphicFramePr>
            <a:graphicFrameLocks noChangeAspect="1"/>
          </p:cNvGraphicFramePr>
          <p:nvPr/>
        </p:nvGraphicFramePr>
        <p:xfrm>
          <a:off x="762000" y="1143000"/>
          <a:ext cx="8077200" cy="3840163"/>
        </p:xfrm>
        <a:graphic>
          <a:graphicData uri="http://schemas.openxmlformats.org/presentationml/2006/ole">
            <mc:AlternateContent xmlns:mc="http://schemas.openxmlformats.org/markup-compatibility/2006">
              <mc:Choice xmlns:v="urn:schemas-microsoft-com:vml" Requires="v">
                <p:oleObj spid="_x0000_s117764" r:id="rId3" imgW="3381180" imgH="1609389" progId="Visio.Drawing.4">
                  <p:embed/>
                </p:oleObj>
              </mc:Choice>
              <mc:Fallback>
                <p:oleObj r:id="rId3" imgW="3381180" imgH="1609389"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143000"/>
                        <a:ext cx="8077200" cy="3840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6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3730" name="Text Box 2"/>
          <p:cNvSpPr txBox="1">
            <a:spLocks noChangeArrowheads="1"/>
          </p:cNvSpPr>
          <p:nvPr/>
        </p:nvSpPr>
        <p:spPr bwMode="auto">
          <a:xfrm>
            <a:off x="304800" y="762000"/>
            <a:ext cx="86106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图</a:t>
            </a:r>
            <a:r>
              <a:rPr lang="en-US" altLang="zh-CN"/>
              <a:t>10.1</a:t>
            </a:r>
            <a:r>
              <a:rPr lang="zh-CN" altLang="en-US"/>
              <a:t>中的多个沙箱模型可以看作有固定边界的保护域。所谓保护域是指一个对象集合，这些对象可以由安全策略中定义的一条规则直接访问。保护域分为系统域和应用程序域，受保护的资源，像文件系统、网络设施以及屏幕和键盘，只允许系统域进行访问，而应用程序域可以通过授权许可访问受保护资源。类加载器将本地或远程代码</a:t>
            </a:r>
            <a:r>
              <a:rPr lang="en-US" altLang="zh-CN"/>
              <a:t>(Applet)</a:t>
            </a:r>
            <a:r>
              <a:rPr lang="zh-CN" altLang="en-US"/>
              <a:t>载入的同时，策略文件给出域的划分和不同代码对不同域访问权限的许可，载入的类就根据域划分和权限许可来访问相应的域资源。图</a:t>
            </a:r>
            <a:r>
              <a:rPr lang="en-US" altLang="zh-CN"/>
              <a:t>10.2</a:t>
            </a:r>
            <a:r>
              <a:rPr lang="zh-CN" altLang="en-US"/>
              <a:t>为运行中类到域再到许可的映射。</a:t>
            </a:r>
          </a:p>
        </p:txBody>
      </p:sp>
    </p:spTree>
  </p:cSld>
  <p:clrMapOvr>
    <a:masterClrMapping/>
  </p:clrMapOvr>
  <p:transition>
    <p:zoom dir="in"/>
  </p:transition>
</p:sld>
</file>

<file path=ppt/slides/slide6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8787" name="Rectangle 2"/>
          <p:cNvSpPr>
            <a:spLocks noChangeArrowheads="1"/>
          </p:cNvSpPr>
          <p:nvPr/>
        </p:nvSpPr>
        <p:spPr bwMode="auto">
          <a:xfrm>
            <a:off x="2460625" y="5638800"/>
            <a:ext cx="422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10.2  </a:t>
            </a:r>
            <a:r>
              <a:rPr lang="zh-CN" altLang="en-US"/>
              <a:t>类到域再到许可的映射</a:t>
            </a:r>
          </a:p>
        </p:txBody>
      </p:sp>
      <p:graphicFrame>
        <p:nvGraphicFramePr>
          <p:cNvPr id="118786" name="Object 3"/>
          <p:cNvGraphicFramePr>
            <a:graphicFrameLocks noChangeAspect="1"/>
          </p:cNvGraphicFramePr>
          <p:nvPr/>
        </p:nvGraphicFramePr>
        <p:xfrm>
          <a:off x="1143000" y="1828800"/>
          <a:ext cx="6858000" cy="2640013"/>
        </p:xfrm>
        <a:graphic>
          <a:graphicData uri="http://schemas.openxmlformats.org/presentationml/2006/ole">
            <mc:AlternateContent xmlns:mc="http://schemas.openxmlformats.org/markup-compatibility/2006">
              <mc:Choice xmlns:v="urn:schemas-microsoft-com:vml" Requires="v">
                <p:oleObj spid="_x0000_s118789" r:id="rId3" imgW="2553794" imgH="985287" progId="Visio.Drawing.4">
                  <p:embed/>
                </p:oleObj>
              </mc:Choice>
              <mc:Fallback>
                <p:oleObj r:id="rId3" imgW="2553794" imgH="985287"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828800"/>
                        <a:ext cx="6858000" cy="2640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788" name="AutoShape 4">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6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4754" name="Rectangle 2"/>
          <p:cNvSpPr>
            <a:spLocks noChangeArrowheads="1"/>
          </p:cNvSpPr>
          <p:nvPr/>
        </p:nvSpPr>
        <p:spPr bwMode="auto">
          <a:xfrm>
            <a:off x="2589213" y="762000"/>
            <a:ext cx="39655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10.2  </a:t>
            </a:r>
            <a:r>
              <a:rPr lang="zh-CN" altLang="en-US" sz="3200" b="1"/>
              <a:t>安全限制和许可</a:t>
            </a:r>
          </a:p>
        </p:txBody>
      </p:sp>
      <p:sp>
        <p:nvSpPr>
          <p:cNvPr id="714755" name="Text Box 3"/>
          <p:cNvSpPr txBox="1">
            <a:spLocks noChangeArrowheads="1"/>
          </p:cNvSpPr>
          <p:nvPr/>
        </p:nvSpPr>
        <p:spPr bwMode="auto">
          <a:xfrm>
            <a:off x="381000" y="1447800"/>
            <a:ext cx="8534400"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spcBef>
                <a:spcPct val="50000"/>
              </a:spcBef>
            </a:pPr>
            <a:r>
              <a:rPr lang="en-US" altLang="zh-CN"/>
              <a:t>        </a:t>
            </a:r>
            <a:r>
              <a:rPr lang="zh-CN" altLang="en-US"/>
              <a:t>本地的代码类访问系统资源时通常不会受到太大的限制，所以本章主要讨论从服务器下载到客户端的远程代码</a:t>
            </a:r>
            <a:r>
              <a:rPr lang="en-US" altLang="zh-CN"/>
              <a:t>Applet</a:t>
            </a:r>
            <a:r>
              <a:rPr lang="zh-CN" altLang="en-US"/>
              <a:t>访问客户端资源的情况。</a:t>
            </a:r>
          </a:p>
          <a:p>
            <a:pPr eaLnBrk="1" hangingPunct="1">
              <a:lnSpc>
                <a:spcPct val="135000"/>
              </a:lnSpc>
              <a:spcBef>
                <a:spcPct val="50000"/>
              </a:spcBef>
            </a:pPr>
            <a:r>
              <a:rPr lang="zh-CN" altLang="en-US"/>
              <a:t>        </a:t>
            </a:r>
            <a:r>
              <a:rPr lang="en-US" altLang="zh-CN"/>
              <a:t>Applet</a:t>
            </a:r>
            <a:r>
              <a:rPr lang="zh-CN" altLang="en-US"/>
              <a:t>访问客户端资源时，由于</a:t>
            </a:r>
            <a:r>
              <a:rPr lang="en-US" altLang="zh-CN"/>
              <a:t>Java</a:t>
            </a:r>
            <a:r>
              <a:rPr lang="zh-CN" altLang="en-US"/>
              <a:t>内嵌的平台安全性机制受到较大的限制，通常表现在无法读写客户端的文件，无法采集客户端音频。例如，当</a:t>
            </a:r>
            <a:r>
              <a:rPr lang="en-US" altLang="zh-CN"/>
              <a:t>Applet</a:t>
            </a:r>
            <a:r>
              <a:rPr lang="zh-CN" altLang="en-US"/>
              <a:t>实现的是客户端和服务器端进行语音聊天时，客户端采集音频就会受到限制，还有无法启动客户端的</a:t>
            </a:r>
            <a:r>
              <a:rPr lang="en-US" altLang="zh-CN"/>
              <a:t>Socket</a:t>
            </a:r>
            <a:r>
              <a:rPr lang="zh-CN" altLang="en-US"/>
              <a:t>进行传输等。下面看一个文件访问受到安全限制的例子。</a:t>
            </a:r>
          </a:p>
        </p:txBody>
      </p:sp>
    </p:spTree>
  </p:cSld>
  <p:clrMapOvr>
    <a:masterClrMapping/>
  </p:clrMapOvr>
  <p:transition>
    <p:zoom dir="in"/>
  </p:transition>
</p:sld>
</file>

<file path=ppt/slides/slide6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5778" name="Text Box 2"/>
          <p:cNvSpPr txBox="1">
            <a:spLocks noChangeArrowheads="1"/>
          </p:cNvSpPr>
          <p:nvPr/>
        </p:nvSpPr>
        <p:spPr bwMode="auto">
          <a:xfrm>
            <a:off x="304800" y="457200"/>
            <a:ext cx="8686800"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a:t>       【</a:t>
            </a:r>
            <a:r>
              <a:rPr lang="zh-CN" altLang="en-US"/>
              <a:t>例</a:t>
            </a:r>
            <a:r>
              <a:rPr lang="en-US" altLang="zh-CN"/>
              <a:t>10.1】 </a:t>
            </a:r>
            <a:r>
              <a:rPr lang="zh-CN" altLang="en-US"/>
              <a:t>编写一个用来读取客户端文件的</a:t>
            </a:r>
            <a:r>
              <a:rPr lang="en-US" altLang="zh-CN"/>
              <a:t>Applet</a:t>
            </a:r>
            <a:r>
              <a:rPr lang="zh-CN" altLang="en-US"/>
              <a:t>，客户端的文件路径及文件名为</a:t>
            </a:r>
            <a:r>
              <a:rPr lang="en-US" altLang="zh-CN"/>
              <a:t>E:\a.txt</a:t>
            </a:r>
            <a:r>
              <a:rPr lang="zh-CN" altLang="en-US"/>
              <a:t>，文件内容为“你好，这是客户端的测试文件！”，如图</a:t>
            </a:r>
            <a:r>
              <a:rPr lang="en-US" altLang="zh-CN"/>
              <a:t>10.3</a:t>
            </a:r>
            <a:r>
              <a:rPr lang="zh-CN" altLang="en-US"/>
              <a:t>右部分所示。将读出的文件内容显示在文本区域内，如果访问出错，异常信息也显示在文本区域内。</a:t>
            </a:r>
          </a:p>
          <a:p>
            <a:pPr lvl="1" eaLnBrk="1" hangingPunct="1">
              <a:lnSpc>
                <a:spcPct val="90000"/>
              </a:lnSpc>
              <a:spcBef>
                <a:spcPct val="50000"/>
              </a:spcBef>
            </a:pPr>
            <a:r>
              <a:rPr lang="en-US" altLang="zh-CN"/>
              <a:t>//</a:t>
            </a:r>
            <a:r>
              <a:rPr lang="zh-CN" altLang="en-US"/>
              <a:t>程序文件名：</a:t>
            </a:r>
            <a:r>
              <a:rPr lang="en-US" altLang="zh-CN"/>
              <a:t>AppletSecurity.java</a:t>
            </a:r>
          </a:p>
          <a:p>
            <a:pPr lvl="1" eaLnBrk="1" hangingPunct="1">
              <a:lnSpc>
                <a:spcPct val="90000"/>
              </a:lnSpc>
              <a:spcBef>
                <a:spcPct val="50000"/>
              </a:spcBef>
            </a:pPr>
            <a:r>
              <a:rPr lang="en-US" altLang="zh-CN"/>
              <a:t>import java.awt.*;</a:t>
            </a:r>
          </a:p>
          <a:p>
            <a:pPr lvl="1" eaLnBrk="1" hangingPunct="1">
              <a:lnSpc>
                <a:spcPct val="90000"/>
              </a:lnSpc>
              <a:spcBef>
                <a:spcPct val="50000"/>
              </a:spcBef>
            </a:pPr>
            <a:r>
              <a:rPr lang="en-US" altLang="zh-CN"/>
              <a:t>import java.awt.event.*;</a:t>
            </a:r>
          </a:p>
          <a:p>
            <a:pPr lvl="1" eaLnBrk="1" hangingPunct="1">
              <a:lnSpc>
                <a:spcPct val="90000"/>
              </a:lnSpc>
              <a:spcBef>
                <a:spcPct val="50000"/>
              </a:spcBef>
            </a:pPr>
            <a:r>
              <a:rPr lang="en-US" altLang="zh-CN"/>
              <a:t>import java.applet.*;</a:t>
            </a:r>
          </a:p>
          <a:p>
            <a:pPr lvl="1" eaLnBrk="1" hangingPunct="1">
              <a:lnSpc>
                <a:spcPct val="90000"/>
              </a:lnSpc>
              <a:spcBef>
                <a:spcPct val="50000"/>
              </a:spcBef>
            </a:pPr>
            <a:r>
              <a:rPr lang="en-US" altLang="zh-CN"/>
              <a:t>import java.io.*;</a:t>
            </a:r>
          </a:p>
          <a:p>
            <a:pPr lvl="1" eaLnBrk="1" hangingPunct="1">
              <a:lnSpc>
                <a:spcPct val="90000"/>
              </a:lnSpc>
              <a:spcBef>
                <a:spcPct val="50000"/>
              </a:spcBef>
            </a:pPr>
            <a:endParaRPr lang="en-US" altLang="zh-CN"/>
          </a:p>
          <a:p>
            <a:pPr lvl="1" eaLnBrk="1" hangingPunct="1">
              <a:lnSpc>
                <a:spcPct val="90000"/>
              </a:lnSpc>
              <a:spcBef>
                <a:spcPct val="50000"/>
              </a:spcBef>
            </a:pPr>
            <a:r>
              <a:rPr lang="en-US" altLang="zh-CN"/>
              <a:t>public class AppletSecurity extends Applet </a:t>
            </a:r>
          </a:p>
          <a:p>
            <a:pPr lvl="1" eaLnBrk="1" hangingPunct="1">
              <a:lnSpc>
                <a:spcPct val="90000"/>
              </a:lnSpc>
              <a:spcBef>
                <a:spcPct val="50000"/>
              </a:spcBef>
            </a:pPr>
            <a:r>
              <a:rPr lang="en-US" altLang="zh-CN"/>
              <a:t>{</a:t>
            </a:r>
          </a:p>
        </p:txBody>
      </p:sp>
    </p:spTree>
  </p:cSld>
  <p:clrMapOvr>
    <a:masterClrMapping/>
  </p:clrMapOvr>
  <p:transition>
    <p:zoom dir="in"/>
  </p:transition>
</p:sld>
</file>

<file path=ppt/slides/slide6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6802" name="Text Box 2"/>
          <p:cNvSpPr txBox="1">
            <a:spLocks noChangeArrowheads="1"/>
          </p:cNvSpPr>
          <p:nvPr/>
        </p:nvSpPr>
        <p:spPr bwMode="auto">
          <a:xfrm>
            <a:off x="76200" y="460375"/>
            <a:ext cx="897255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a:t>	TextField fileNameField;</a:t>
            </a:r>
          </a:p>
          <a:p>
            <a:pPr eaLnBrk="1" hangingPunct="1">
              <a:lnSpc>
                <a:spcPct val="130000"/>
              </a:lnSpc>
            </a:pPr>
            <a:r>
              <a:rPr lang="en-US" altLang="zh-CN"/>
              <a:t>	TextArea fileArea;</a:t>
            </a:r>
          </a:p>
          <a:p>
            <a:pPr eaLnBrk="1" hangingPunct="1">
              <a:lnSpc>
                <a:spcPct val="130000"/>
              </a:lnSpc>
            </a:pPr>
            <a:r>
              <a:rPr lang="en-US" altLang="zh-CN"/>
              <a:t>	public void init() </a:t>
            </a:r>
          </a:p>
          <a:p>
            <a:pPr eaLnBrk="1" hangingPunct="1">
              <a:lnSpc>
                <a:spcPct val="130000"/>
              </a:lnSpc>
            </a:pPr>
            <a:r>
              <a:rPr lang="en-US" altLang="zh-CN"/>
              <a:t>	{</a:t>
            </a:r>
          </a:p>
          <a:p>
            <a:pPr eaLnBrk="1" hangingPunct="1">
              <a:lnSpc>
                <a:spcPct val="130000"/>
              </a:lnSpc>
            </a:pPr>
            <a:r>
              <a:rPr lang="en-US" altLang="zh-CN"/>
              <a:t>		Label lblName=new Label("</a:t>
            </a:r>
            <a:r>
              <a:rPr lang="zh-CN" altLang="en-US"/>
              <a:t>文件名：</a:t>
            </a:r>
            <a:r>
              <a:rPr lang="en-US" altLang="zh-CN"/>
              <a:t>");</a:t>
            </a:r>
          </a:p>
          <a:p>
            <a:pPr eaLnBrk="1" hangingPunct="1">
              <a:lnSpc>
                <a:spcPct val="130000"/>
              </a:lnSpc>
            </a:pPr>
            <a:r>
              <a:rPr lang="en-US" altLang="zh-CN"/>
              <a:t>		Label lblContext = new Label("</a:t>
            </a:r>
            <a:r>
              <a:rPr lang="zh-CN" altLang="en-US"/>
              <a:t>文件内容：</a:t>
            </a:r>
            <a:r>
              <a:rPr lang="en-US" altLang="zh-CN"/>
              <a:t>");</a:t>
            </a:r>
          </a:p>
          <a:p>
            <a:pPr eaLnBrk="1" hangingPunct="1">
              <a:lnSpc>
                <a:spcPct val="130000"/>
              </a:lnSpc>
            </a:pPr>
            <a:r>
              <a:rPr lang="en-US" altLang="zh-CN"/>
              <a:t>		fileNameField=new TextField(35);</a:t>
            </a:r>
          </a:p>
          <a:p>
            <a:pPr eaLnBrk="1" hangingPunct="1">
              <a:lnSpc>
                <a:spcPct val="130000"/>
              </a:lnSpc>
            </a:pPr>
            <a:r>
              <a:rPr lang="en-US" altLang="zh-CN"/>
              <a:t>		fileNameField.addActionListener(new ActionListener(){</a:t>
            </a:r>
          </a:p>
          <a:p>
            <a:pPr eaLnBrk="1" hangingPunct="1">
              <a:lnSpc>
                <a:spcPct val="130000"/>
              </a:lnSpc>
            </a:pPr>
            <a:r>
              <a:rPr lang="en-US" altLang="zh-CN"/>
              <a:t>		public void actionPerformed(ActionEvent e){</a:t>
            </a:r>
          </a:p>
          <a:p>
            <a:pPr eaLnBrk="1" hangingPunct="1">
              <a:lnSpc>
                <a:spcPct val="130000"/>
              </a:lnSpc>
            </a:pPr>
            <a:r>
              <a:rPr lang="en-US" altLang="zh-CN"/>
              <a:t>		loadFile(fileNameField.getText());</a:t>
            </a:r>
          </a:p>
          <a:p>
            <a:pPr eaLnBrk="1" hangingPunct="1">
              <a:lnSpc>
                <a:spcPct val="130000"/>
              </a:lnSpc>
            </a:pPr>
            <a:r>
              <a:rPr lang="en-US" altLang="zh-CN"/>
              <a:t>		}});</a:t>
            </a:r>
          </a:p>
          <a:p>
            <a:pPr eaLnBrk="1" hangingPunct="1">
              <a:lnSpc>
                <a:spcPct val="130000"/>
              </a:lnSpc>
            </a:pPr>
            <a:r>
              <a:rPr lang="en-US" altLang="zh-CN"/>
              <a:t>		fileArea=new TextArea(10,35);</a:t>
            </a:r>
          </a:p>
        </p:txBody>
      </p:sp>
    </p:spTree>
  </p:cSld>
  <p:clrMapOvr>
    <a:masterClrMapping/>
  </p:clrMapOvr>
  <p:transition>
    <p:zoom dir="in"/>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0402" name="Text Box 2"/>
          <p:cNvSpPr txBox="1">
            <a:spLocks noChangeArrowheads="1"/>
          </p:cNvSpPr>
          <p:nvPr/>
        </p:nvSpPr>
        <p:spPr bwMode="auto">
          <a:xfrm>
            <a:off x="685800" y="676275"/>
            <a:ext cx="7239000"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en-US" altLang="zh-CN" b="1">
                <a:ea typeface="华文中宋" pitchFamily="2" charset="-122"/>
              </a:rPr>
              <a:t>2.3.1  </a:t>
            </a:r>
            <a:r>
              <a:rPr lang="zh-CN" altLang="en-US" b="1">
                <a:ea typeface="华文中宋" pitchFamily="2" charset="-122"/>
              </a:rPr>
              <a:t>算术运算符及算术表达式</a:t>
            </a:r>
          </a:p>
          <a:p>
            <a:pPr algn="just" eaLnBrk="1" hangingPunct="1">
              <a:lnSpc>
                <a:spcPct val="120000"/>
              </a:lnSpc>
              <a:spcBef>
                <a:spcPct val="50000"/>
              </a:spcBef>
            </a:pPr>
            <a:r>
              <a:rPr lang="zh-CN" altLang="en-US"/>
              <a:t>	</a:t>
            </a:r>
            <a:r>
              <a:rPr lang="en-US" altLang="zh-CN"/>
              <a:t>Java</a:t>
            </a:r>
            <a:r>
              <a:rPr lang="zh-CN" altLang="en-US"/>
              <a:t>中常用的算术运算符如下：</a:t>
            </a:r>
          </a:p>
          <a:p>
            <a:pPr algn="just" eaLnBrk="1" hangingPunct="1">
              <a:lnSpc>
                <a:spcPct val="120000"/>
              </a:lnSpc>
              <a:spcBef>
                <a:spcPct val="50000"/>
              </a:spcBef>
            </a:pPr>
            <a:r>
              <a:rPr lang="zh-CN" altLang="en-US"/>
              <a:t>	</a:t>
            </a:r>
            <a:r>
              <a:rPr lang="en-US" altLang="zh-CN"/>
              <a:t>+		</a:t>
            </a:r>
            <a:r>
              <a:rPr lang="zh-CN" altLang="en-US"/>
              <a:t>加运算符</a:t>
            </a:r>
          </a:p>
          <a:p>
            <a:pPr algn="just" eaLnBrk="1" hangingPunct="1">
              <a:lnSpc>
                <a:spcPct val="120000"/>
              </a:lnSpc>
              <a:spcBef>
                <a:spcPct val="50000"/>
              </a:spcBef>
            </a:pPr>
            <a:r>
              <a:rPr lang="zh-CN" altLang="en-US"/>
              <a:t>	</a:t>
            </a:r>
            <a:r>
              <a:rPr lang="en-US" altLang="zh-CN"/>
              <a:t>-		</a:t>
            </a:r>
            <a:r>
              <a:rPr lang="zh-CN" altLang="en-US"/>
              <a:t>减运算符</a:t>
            </a:r>
          </a:p>
          <a:p>
            <a:pPr algn="just" eaLnBrk="1" hangingPunct="1">
              <a:lnSpc>
                <a:spcPct val="120000"/>
              </a:lnSpc>
              <a:spcBef>
                <a:spcPct val="50000"/>
              </a:spcBef>
            </a:pPr>
            <a:r>
              <a:rPr lang="zh-CN" altLang="en-US"/>
              <a:t>	*		乘运算符</a:t>
            </a:r>
          </a:p>
          <a:p>
            <a:pPr algn="just" eaLnBrk="1" hangingPunct="1">
              <a:lnSpc>
                <a:spcPct val="120000"/>
              </a:lnSpc>
              <a:spcBef>
                <a:spcPct val="50000"/>
              </a:spcBef>
            </a:pPr>
            <a:r>
              <a:rPr lang="zh-CN" altLang="en-US"/>
              <a:t>	</a:t>
            </a:r>
            <a:r>
              <a:rPr lang="en-US" altLang="zh-CN"/>
              <a:t>/		</a:t>
            </a:r>
            <a:r>
              <a:rPr lang="zh-CN" altLang="en-US"/>
              <a:t>除运算符</a:t>
            </a:r>
          </a:p>
          <a:p>
            <a:pPr algn="just" eaLnBrk="1" hangingPunct="1">
              <a:lnSpc>
                <a:spcPct val="120000"/>
              </a:lnSpc>
              <a:spcBef>
                <a:spcPct val="50000"/>
              </a:spcBef>
            </a:pPr>
            <a:r>
              <a:rPr lang="zh-CN" altLang="en-US"/>
              <a:t>	</a:t>
            </a:r>
            <a:r>
              <a:rPr lang="en-US" altLang="zh-CN"/>
              <a:t>%		</a:t>
            </a:r>
            <a:r>
              <a:rPr lang="zh-CN" altLang="en-US"/>
              <a:t>取模运算</a:t>
            </a:r>
            <a:r>
              <a:rPr lang="en-US" altLang="zh-CN"/>
              <a:t>(</a:t>
            </a:r>
            <a:r>
              <a:rPr lang="zh-CN" altLang="en-US"/>
              <a:t>除运算的余数</a:t>
            </a:r>
            <a:r>
              <a:rPr lang="en-US" altLang="zh-CN"/>
              <a:t>)</a:t>
            </a:r>
          </a:p>
          <a:p>
            <a:pPr algn="just" eaLnBrk="1" hangingPunct="1">
              <a:lnSpc>
                <a:spcPct val="120000"/>
              </a:lnSpc>
              <a:spcBef>
                <a:spcPct val="50000"/>
              </a:spcBef>
            </a:pPr>
            <a:r>
              <a:rPr lang="en-US" altLang="zh-CN"/>
              <a:t>	++		</a:t>
            </a:r>
            <a:r>
              <a:rPr lang="zh-CN" altLang="en-US"/>
              <a:t>增量运算符</a:t>
            </a:r>
          </a:p>
          <a:p>
            <a:pPr eaLnBrk="1" hangingPunct="1">
              <a:lnSpc>
                <a:spcPct val="120000"/>
              </a:lnSpc>
              <a:spcBef>
                <a:spcPct val="50000"/>
              </a:spcBef>
            </a:pPr>
            <a:r>
              <a:rPr lang="zh-CN" altLang="en-US"/>
              <a:t>   	 </a:t>
            </a:r>
            <a:r>
              <a:rPr lang="en-US" altLang="zh-CN"/>
              <a:t>--		</a:t>
            </a:r>
            <a:r>
              <a:rPr lang="zh-CN" altLang="en-US"/>
              <a:t>减量运算符 </a:t>
            </a:r>
          </a:p>
        </p:txBody>
      </p:sp>
    </p:spTree>
  </p:cSld>
  <p:clrMapOvr>
    <a:masterClrMapping/>
  </p:clrMapOvr>
  <p:transition>
    <p:zoom dir="in"/>
  </p:transition>
</p:sld>
</file>

<file path=ppt/slides/slide6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826" name="Text Box 2"/>
          <p:cNvSpPr txBox="1">
            <a:spLocks noChangeArrowheads="1"/>
          </p:cNvSpPr>
          <p:nvPr/>
        </p:nvSpPr>
        <p:spPr bwMode="auto">
          <a:xfrm>
            <a:off x="228600" y="498475"/>
            <a:ext cx="891540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a:t>		add(lblName);</a:t>
            </a:r>
          </a:p>
          <a:p>
            <a:pPr eaLnBrk="1" hangingPunct="1">
              <a:lnSpc>
                <a:spcPct val="130000"/>
              </a:lnSpc>
            </a:pPr>
            <a:r>
              <a:rPr lang="en-US" altLang="zh-CN"/>
              <a:t>		add(fileNameField);</a:t>
            </a:r>
          </a:p>
          <a:p>
            <a:pPr eaLnBrk="1" hangingPunct="1">
              <a:lnSpc>
                <a:spcPct val="130000"/>
              </a:lnSpc>
            </a:pPr>
            <a:r>
              <a:rPr lang="en-US" altLang="zh-CN"/>
              <a:t>		add(lblContext);</a:t>
            </a:r>
          </a:p>
          <a:p>
            <a:pPr eaLnBrk="1" hangingPunct="1">
              <a:lnSpc>
                <a:spcPct val="130000"/>
              </a:lnSpc>
            </a:pPr>
            <a:r>
              <a:rPr lang="en-US" altLang="zh-CN"/>
              <a:t>		add(fileArea);	</a:t>
            </a:r>
          </a:p>
          <a:p>
            <a:pPr eaLnBrk="1" hangingPunct="1">
              <a:lnSpc>
                <a:spcPct val="130000"/>
              </a:lnSpc>
            </a:pPr>
            <a:r>
              <a:rPr lang="en-US" altLang="zh-CN"/>
              <a:t>	}</a:t>
            </a:r>
          </a:p>
          <a:p>
            <a:pPr eaLnBrk="1" hangingPunct="1">
              <a:lnSpc>
                <a:spcPct val="130000"/>
              </a:lnSpc>
            </a:pPr>
            <a:r>
              <a:rPr lang="en-US" altLang="zh-CN"/>
              <a:t>	public void loadFile(String fileName)</a:t>
            </a:r>
          </a:p>
          <a:p>
            <a:pPr eaLnBrk="1" hangingPunct="1">
              <a:lnSpc>
                <a:spcPct val="130000"/>
              </a:lnSpc>
            </a:pPr>
            <a:r>
              <a:rPr lang="en-US" altLang="zh-CN"/>
              <a:t>	{</a:t>
            </a:r>
          </a:p>
          <a:p>
            <a:pPr eaLnBrk="1" hangingPunct="1">
              <a:lnSpc>
                <a:spcPct val="130000"/>
              </a:lnSpc>
            </a:pPr>
            <a:r>
              <a:rPr lang="en-US" altLang="zh-CN"/>
              <a:t>		try</a:t>
            </a:r>
          </a:p>
          <a:p>
            <a:pPr eaLnBrk="1" hangingPunct="1">
              <a:lnSpc>
                <a:spcPct val="130000"/>
              </a:lnSpc>
            </a:pPr>
            <a:r>
              <a:rPr lang="en-US" altLang="zh-CN"/>
              <a:t>		{</a:t>
            </a:r>
          </a:p>
          <a:p>
            <a:pPr eaLnBrk="1" hangingPunct="1">
              <a:lnSpc>
                <a:spcPct val="130000"/>
              </a:lnSpc>
            </a:pPr>
            <a:r>
              <a:rPr lang="en-US" altLang="zh-CN"/>
              <a:t>			BufferedReader reader=new BufferedReader(new FileReader(fileName));</a:t>
            </a:r>
          </a:p>
          <a:p>
            <a:pPr eaLnBrk="1" hangingPunct="1">
              <a:lnSpc>
                <a:spcPct val="130000"/>
              </a:lnSpc>
            </a:pPr>
            <a:r>
              <a:rPr lang="en-US" altLang="zh-CN"/>
              <a:t>			String context = new String();</a:t>
            </a:r>
          </a:p>
        </p:txBody>
      </p:sp>
    </p:spTree>
  </p:cSld>
  <p:clrMapOvr>
    <a:masterClrMapping/>
  </p:clrMapOvr>
  <p:transition>
    <p:zoom dir="in"/>
  </p:transition>
</p:sld>
</file>

<file path=ppt/slides/slide6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8850" name="Text Box 2"/>
          <p:cNvSpPr txBox="1">
            <a:spLocks noChangeArrowheads="1"/>
          </p:cNvSpPr>
          <p:nvPr/>
        </p:nvSpPr>
        <p:spPr bwMode="auto">
          <a:xfrm>
            <a:off x="762000" y="527050"/>
            <a:ext cx="7997825"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2" eaLnBrk="1" hangingPunct="1">
              <a:lnSpc>
                <a:spcPct val="150000"/>
              </a:lnSpc>
            </a:pPr>
            <a:r>
              <a:rPr lang="en-US" altLang="zh-CN"/>
              <a:t>	while((context = reader.readLine())!=null)</a:t>
            </a:r>
          </a:p>
          <a:p>
            <a:pPr lvl="2" eaLnBrk="1" hangingPunct="1">
              <a:lnSpc>
                <a:spcPct val="150000"/>
              </a:lnSpc>
            </a:pPr>
            <a:r>
              <a:rPr lang="en-US" altLang="zh-CN"/>
              <a:t>	{</a:t>
            </a:r>
          </a:p>
          <a:p>
            <a:pPr lvl="2" eaLnBrk="1" hangingPunct="1">
              <a:lnSpc>
                <a:spcPct val="150000"/>
              </a:lnSpc>
            </a:pPr>
            <a:r>
              <a:rPr lang="en-US" altLang="zh-CN"/>
              <a:t>		fileArea.append(context + "\n");</a:t>
            </a:r>
          </a:p>
          <a:p>
            <a:pPr lvl="2" eaLnBrk="1" hangingPunct="1">
              <a:lnSpc>
                <a:spcPct val="150000"/>
              </a:lnSpc>
            </a:pPr>
            <a:r>
              <a:rPr lang="en-US" altLang="zh-CN"/>
              <a:t>	}</a:t>
            </a:r>
          </a:p>
          <a:p>
            <a:pPr lvl="2" eaLnBrk="1" hangingPunct="1">
              <a:lnSpc>
                <a:spcPct val="150000"/>
              </a:lnSpc>
            </a:pPr>
            <a:r>
              <a:rPr lang="en-US" altLang="zh-CN"/>
              <a:t>	reader.close();</a:t>
            </a:r>
          </a:p>
          <a:p>
            <a:pPr eaLnBrk="1" hangingPunct="1">
              <a:lnSpc>
                <a:spcPct val="150000"/>
              </a:lnSpc>
            </a:pPr>
            <a:r>
              <a:rPr lang="en-US" altLang="zh-CN"/>
              <a:t>	}</a:t>
            </a:r>
          </a:p>
          <a:p>
            <a:pPr eaLnBrk="1" hangingPunct="1">
              <a:lnSpc>
                <a:spcPct val="150000"/>
              </a:lnSpc>
            </a:pPr>
            <a:r>
              <a:rPr lang="en-US" altLang="zh-CN"/>
              <a:t>	catch(IOException ie)</a:t>
            </a:r>
          </a:p>
          <a:p>
            <a:pPr eaLnBrk="1" hangingPunct="1">
              <a:lnSpc>
                <a:spcPct val="150000"/>
              </a:lnSpc>
            </a:pPr>
            <a:r>
              <a:rPr lang="en-US" altLang="zh-CN"/>
              <a:t>	{</a:t>
            </a:r>
          </a:p>
          <a:p>
            <a:pPr eaLnBrk="1" hangingPunct="1">
              <a:lnSpc>
                <a:spcPct val="150000"/>
              </a:lnSpc>
            </a:pPr>
            <a:r>
              <a:rPr lang="en-US" altLang="zh-CN"/>
              <a:t>		fileArea.append("IO</a:t>
            </a:r>
            <a:r>
              <a:rPr lang="zh-CN" altLang="en-US"/>
              <a:t>错误：</a:t>
            </a:r>
            <a:r>
              <a:rPr lang="en-US" altLang="zh-CN"/>
              <a:t>" + ie.getMessage());</a:t>
            </a:r>
          </a:p>
          <a:p>
            <a:pPr eaLnBrk="1" hangingPunct="1">
              <a:lnSpc>
                <a:spcPct val="150000"/>
              </a:lnSpc>
            </a:pPr>
            <a:r>
              <a:rPr lang="en-US" altLang="zh-CN"/>
              <a:t>	}</a:t>
            </a:r>
          </a:p>
        </p:txBody>
      </p:sp>
    </p:spTree>
  </p:cSld>
  <p:clrMapOvr>
    <a:masterClrMapping/>
  </p:clrMapOvr>
  <p:transition>
    <p:zoom dir="in"/>
  </p:transition>
</p:sld>
</file>

<file path=ppt/slides/slide6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9874" name="Text Box 2"/>
          <p:cNvSpPr txBox="1">
            <a:spLocks noChangeArrowheads="1"/>
          </p:cNvSpPr>
          <p:nvPr/>
        </p:nvSpPr>
        <p:spPr bwMode="auto">
          <a:xfrm>
            <a:off x="533400" y="655638"/>
            <a:ext cx="8472488"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	catch(SecurityException se)</a:t>
            </a:r>
          </a:p>
          <a:p>
            <a:pPr eaLnBrk="1" hangingPunct="1">
              <a:lnSpc>
                <a:spcPct val="150000"/>
              </a:lnSpc>
            </a:pPr>
            <a:r>
              <a:rPr lang="en-US" altLang="zh-CN"/>
              <a:t>	{</a:t>
            </a:r>
          </a:p>
          <a:p>
            <a:pPr eaLnBrk="1" hangingPunct="1">
              <a:lnSpc>
                <a:spcPct val="150000"/>
              </a:lnSpc>
            </a:pPr>
            <a:r>
              <a:rPr lang="en-US" altLang="zh-CN"/>
              <a:t>	      fileArea.append("</a:t>
            </a:r>
            <a:r>
              <a:rPr lang="zh-CN" altLang="en-US"/>
              <a:t>安全访问错误：</a:t>
            </a:r>
            <a:r>
              <a:rPr lang="en-US" altLang="zh-CN"/>
              <a:t>" + se.getMessage());</a:t>
            </a:r>
          </a:p>
          <a:p>
            <a:pPr eaLnBrk="1" hangingPunct="1">
              <a:lnSpc>
                <a:spcPct val="150000"/>
              </a:lnSpc>
            </a:pPr>
            <a:r>
              <a:rPr lang="en-US" altLang="zh-CN"/>
              <a:t>	}</a:t>
            </a:r>
          </a:p>
          <a:p>
            <a:pPr eaLnBrk="1" hangingPunct="1">
              <a:lnSpc>
                <a:spcPct val="150000"/>
              </a:lnSpc>
            </a:pPr>
            <a:r>
              <a:rPr lang="en-US" altLang="zh-CN"/>
              <a:t>      }</a:t>
            </a:r>
          </a:p>
          <a:p>
            <a:pPr eaLnBrk="1" hangingPunct="1">
              <a:lnSpc>
                <a:spcPct val="150000"/>
              </a:lnSpc>
            </a:pPr>
            <a:r>
              <a:rPr lang="en-US" altLang="zh-CN"/>
              <a:t>}</a:t>
            </a:r>
          </a:p>
        </p:txBody>
      </p:sp>
    </p:spTree>
  </p:cSld>
  <p:clrMapOvr>
    <a:masterClrMapping/>
  </p:clrMapOvr>
  <p:transition>
    <p:zoom dir="in"/>
  </p:transition>
</p:sld>
</file>

<file path=ppt/slides/slide6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9811" name="Text Box 2"/>
          <p:cNvSpPr txBox="1">
            <a:spLocks noChangeArrowheads="1"/>
          </p:cNvSpPr>
          <p:nvPr/>
        </p:nvSpPr>
        <p:spPr bwMode="auto">
          <a:xfrm>
            <a:off x="304800" y="381000"/>
            <a:ext cx="8610600"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zh-CN" altLang="en-US"/>
              <a:t>程序编写后，编译生成相应的类，将类嵌入</a:t>
            </a:r>
            <a:r>
              <a:rPr lang="en-US" altLang="zh-CN"/>
              <a:t>HTML</a:t>
            </a:r>
            <a:r>
              <a:rPr lang="zh-CN" altLang="en-US"/>
              <a:t>文件，从本地服务器加载，在载入</a:t>
            </a:r>
            <a:r>
              <a:rPr lang="en-US" altLang="zh-CN"/>
              <a:t>Applet</a:t>
            </a:r>
            <a:r>
              <a:rPr lang="zh-CN" altLang="en-US"/>
              <a:t>的界面上输入文件名</a:t>
            </a:r>
            <a:r>
              <a:rPr lang="en-US" altLang="zh-CN"/>
              <a:t>E:\a.txt</a:t>
            </a:r>
            <a:r>
              <a:rPr lang="zh-CN" altLang="en-US"/>
              <a:t>后按回车键，在界面的文本区域内并没有显示相应</a:t>
            </a:r>
            <a:r>
              <a:rPr lang="en-US" altLang="zh-CN"/>
              <a:t>a.txt</a:t>
            </a:r>
            <a:r>
              <a:rPr lang="zh-CN" altLang="en-US"/>
              <a:t>的内容，只是提示“</a:t>
            </a:r>
            <a:r>
              <a:rPr lang="en-US" altLang="zh-CN"/>
              <a:t>access denied (java.io.FilePermission E:\a.txt read)”</a:t>
            </a:r>
            <a:r>
              <a:rPr lang="zh-CN" altLang="en-US"/>
              <a:t>，表示访问拒绝，如图</a:t>
            </a:r>
            <a:r>
              <a:rPr lang="en-US" altLang="zh-CN"/>
              <a:t>10.3</a:t>
            </a:r>
            <a:r>
              <a:rPr lang="zh-CN" altLang="en-US"/>
              <a:t>左部分所示。</a:t>
            </a:r>
          </a:p>
        </p:txBody>
      </p:sp>
      <p:sp>
        <p:nvSpPr>
          <p:cNvPr id="119812" name="Text Box 3"/>
          <p:cNvSpPr txBox="1">
            <a:spLocks noChangeArrowheads="1"/>
          </p:cNvSpPr>
          <p:nvPr/>
        </p:nvSpPr>
        <p:spPr bwMode="auto">
          <a:xfrm>
            <a:off x="1131888" y="5791200"/>
            <a:ext cx="688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10.3  Applet</a:t>
            </a:r>
            <a:r>
              <a:rPr lang="zh-CN" altLang="en-US"/>
              <a:t>访问文件出错显示和客户端文件内容</a:t>
            </a:r>
          </a:p>
        </p:txBody>
      </p:sp>
      <p:graphicFrame>
        <p:nvGraphicFramePr>
          <p:cNvPr id="119810" name="Object 4"/>
          <p:cNvGraphicFramePr>
            <a:graphicFrameLocks noChangeAspect="1"/>
          </p:cNvGraphicFramePr>
          <p:nvPr/>
        </p:nvGraphicFramePr>
        <p:xfrm>
          <a:off x="1676400" y="2819400"/>
          <a:ext cx="5600700" cy="2998788"/>
        </p:xfrm>
        <a:graphic>
          <a:graphicData uri="http://schemas.openxmlformats.org/presentationml/2006/ole">
            <mc:AlternateContent xmlns:mc="http://schemas.openxmlformats.org/markup-compatibility/2006">
              <mc:Choice xmlns:v="urn:schemas-microsoft-com:vml" Requires="v">
                <p:oleObj spid="_x0000_s119813" name="Bitmap Image" r:id="rId3" imgW="5906012" imgH="3154953" progId="Paint.Picture">
                  <p:embed/>
                </p:oleObj>
              </mc:Choice>
              <mc:Fallback>
                <p:oleObj name="Bitmap Image" r:id="rId3" imgW="5906012" imgH="3154953"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2819400"/>
                        <a:ext cx="5600700" cy="2998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6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0898" name="Text Box 2"/>
          <p:cNvSpPr txBox="1">
            <a:spLocks noChangeArrowheads="1"/>
          </p:cNvSpPr>
          <p:nvPr/>
        </p:nvSpPr>
        <p:spPr bwMode="auto">
          <a:xfrm>
            <a:off x="304800" y="609600"/>
            <a:ext cx="86106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Java</a:t>
            </a:r>
            <a:r>
              <a:rPr lang="zh-CN" altLang="en-US"/>
              <a:t>安全平台中受到的种种安全限制，在</a:t>
            </a:r>
            <a:r>
              <a:rPr lang="en-US" altLang="zh-CN"/>
              <a:t>Java</a:t>
            </a:r>
            <a:r>
              <a:rPr lang="zh-CN" altLang="en-US"/>
              <a:t>中都提供了一一对应的许可，例如对于读、写文件的限制，</a:t>
            </a:r>
            <a:r>
              <a:rPr lang="en-US" altLang="zh-CN"/>
              <a:t>Java</a:t>
            </a:r>
            <a:r>
              <a:rPr lang="zh-CN" altLang="en-US"/>
              <a:t>提供了</a:t>
            </a:r>
            <a:r>
              <a:rPr lang="en-US" altLang="zh-CN"/>
              <a:t>java.io.FilePermission</a:t>
            </a:r>
            <a:r>
              <a:rPr lang="zh-CN" altLang="en-US"/>
              <a:t>来许可对客户端文件的读、写等操作。下面看一下这些许可类。</a:t>
            </a:r>
          </a:p>
          <a:p>
            <a:pPr eaLnBrk="1" hangingPunct="1">
              <a:lnSpc>
                <a:spcPct val="150000"/>
              </a:lnSpc>
              <a:spcBef>
                <a:spcPct val="50000"/>
              </a:spcBef>
            </a:pPr>
            <a:r>
              <a:rPr lang="zh-CN" altLang="en-US"/>
              <a:t>        许可类代表对系统资源的访问权限。</a:t>
            </a:r>
            <a:r>
              <a:rPr lang="en-US" altLang="zh-CN"/>
              <a:t>Java.security.permission</a:t>
            </a:r>
            <a:r>
              <a:rPr lang="zh-CN" altLang="en-US"/>
              <a:t>类是抽象类，划分为多个子类来代表特定的访问。而不同的许可类属于不同的包，如</a:t>
            </a:r>
            <a:r>
              <a:rPr lang="en-US" altLang="zh-CN"/>
              <a:t>FilePermission</a:t>
            </a:r>
            <a:r>
              <a:rPr lang="zh-CN" altLang="en-US"/>
              <a:t>类属于</a:t>
            </a:r>
            <a:r>
              <a:rPr lang="en-US" altLang="zh-CN"/>
              <a:t>java.io</a:t>
            </a:r>
            <a:r>
              <a:rPr lang="zh-CN" altLang="en-US"/>
              <a:t>包，而</a:t>
            </a:r>
            <a:r>
              <a:rPr lang="en-US" altLang="zh-CN"/>
              <a:t>SocketPermission</a:t>
            </a:r>
            <a:r>
              <a:rPr lang="zh-CN" altLang="en-US"/>
              <a:t>类属于</a:t>
            </a:r>
            <a:r>
              <a:rPr lang="en-US" altLang="zh-CN"/>
              <a:t>java.net</a:t>
            </a:r>
            <a:r>
              <a:rPr lang="zh-CN" altLang="en-US"/>
              <a:t>包。目前</a:t>
            </a:r>
            <a:r>
              <a:rPr lang="en-US" altLang="zh-CN"/>
              <a:t>Java</a:t>
            </a:r>
            <a:r>
              <a:rPr lang="zh-CN" altLang="en-US"/>
              <a:t>系统内嵌的主要的许可类如表</a:t>
            </a:r>
            <a:r>
              <a:rPr lang="en-US" altLang="zh-CN"/>
              <a:t>10.1</a:t>
            </a:r>
            <a:r>
              <a:rPr lang="zh-CN" altLang="en-US"/>
              <a:t>所示。</a:t>
            </a:r>
          </a:p>
        </p:txBody>
      </p:sp>
    </p:spTree>
  </p:cSld>
  <p:clrMapOvr>
    <a:masterClrMapping/>
  </p:clrMapOvr>
  <p:transition>
    <p:zoom dir="in"/>
  </p:transition>
</p:sld>
</file>

<file path=ppt/slides/slide6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835" name="Rectangle 2"/>
          <p:cNvSpPr>
            <a:spLocks noChangeArrowheads="1"/>
          </p:cNvSpPr>
          <p:nvPr/>
        </p:nvSpPr>
        <p:spPr bwMode="auto">
          <a:xfrm>
            <a:off x="2798763" y="685800"/>
            <a:ext cx="3635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表</a:t>
            </a:r>
            <a:r>
              <a:rPr lang="en-US" altLang="zh-CN" b="1"/>
              <a:t>10.1  Java</a:t>
            </a:r>
            <a:r>
              <a:rPr lang="zh-CN" altLang="en-US" b="1"/>
              <a:t>内嵌的许可类</a:t>
            </a:r>
          </a:p>
        </p:txBody>
      </p:sp>
      <p:graphicFrame>
        <p:nvGraphicFramePr>
          <p:cNvPr id="120834" name="Object 3"/>
          <p:cNvGraphicFramePr>
            <a:graphicFrameLocks noChangeAspect="1"/>
          </p:cNvGraphicFramePr>
          <p:nvPr/>
        </p:nvGraphicFramePr>
        <p:xfrm>
          <a:off x="0" y="1219200"/>
          <a:ext cx="9144000" cy="5005388"/>
        </p:xfrm>
        <a:graphic>
          <a:graphicData uri="http://schemas.openxmlformats.org/presentationml/2006/ole">
            <mc:AlternateContent xmlns:mc="http://schemas.openxmlformats.org/markup-compatibility/2006">
              <mc:Choice xmlns:v="urn:schemas-microsoft-com:vml" Requires="v">
                <p:oleObj spid="_x0000_s120836" name="Document" r:id="rId3" imgW="5419800" imgH="2966760" progId="Word.Document.8">
                  <p:embed/>
                </p:oleObj>
              </mc:Choice>
              <mc:Fallback>
                <p:oleObj name="Document" r:id="rId3" imgW="5419800" imgH="2966760"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44000" cy="500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zoom dir="in"/>
  </p:transition>
</p:sld>
</file>

<file path=ppt/slides/slide6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1922" name="Text Box 2"/>
          <p:cNvSpPr txBox="1">
            <a:spLocks noChangeArrowheads="1"/>
          </p:cNvSpPr>
          <p:nvPr/>
        </p:nvSpPr>
        <p:spPr bwMode="auto">
          <a:xfrm>
            <a:off x="457200" y="762000"/>
            <a:ext cx="8382000"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spcBef>
                <a:spcPct val="50000"/>
              </a:spcBef>
            </a:pPr>
            <a:r>
              <a:rPr lang="en-US" altLang="zh-CN"/>
              <a:t>        </a:t>
            </a:r>
            <a:r>
              <a:rPr lang="zh-CN" altLang="en-US"/>
              <a:t>建立这些类的对象就可以产生许可。例如，下面的代码用来产生许可</a:t>
            </a:r>
            <a:r>
              <a:rPr lang="en-US" altLang="zh-CN"/>
              <a:t>——</a:t>
            </a:r>
            <a:r>
              <a:rPr lang="zh-CN" altLang="en-US"/>
              <a:t>读取</a:t>
            </a:r>
            <a:r>
              <a:rPr lang="en-US" altLang="zh-CN"/>
              <a:t>/tmp</a:t>
            </a:r>
            <a:r>
              <a:rPr lang="zh-CN" altLang="en-US"/>
              <a:t>目录下名为</a:t>
            </a:r>
            <a:r>
              <a:rPr lang="en-US" altLang="zh-CN"/>
              <a:t>Hello</a:t>
            </a:r>
            <a:r>
              <a:rPr lang="zh-CN" altLang="en-US"/>
              <a:t>的文件：</a:t>
            </a:r>
          </a:p>
          <a:p>
            <a:pPr eaLnBrk="1" hangingPunct="1">
              <a:lnSpc>
                <a:spcPct val="200000"/>
              </a:lnSpc>
              <a:spcBef>
                <a:spcPct val="50000"/>
              </a:spcBef>
            </a:pPr>
            <a:r>
              <a:rPr lang="zh-CN" altLang="en-US"/>
              <a:t>        </a:t>
            </a:r>
            <a:r>
              <a:rPr lang="en-US" altLang="zh-CN"/>
              <a:t>filePerm = new java.io.FilePermission("/tmp/Hello","read");</a:t>
            </a:r>
          </a:p>
        </p:txBody>
      </p:sp>
      <p:sp>
        <p:nvSpPr>
          <p:cNvPr id="721923" name="AutoShape 3">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6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2946" name="Rectangle 2"/>
          <p:cNvSpPr>
            <a:spLocks noChangeArrowheads="1"/>
          </p:cNvSpPr>
          <p:nvPr/>
        </p:nvSpPr>
        <p:spPr bwMode="auto">
          <a:xfrm>
            <a:off x="2286000" y="762000"/>
            <a:ext cx="44735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10.3  </a:t>
            </a:r>
            <a:r>
              <a:rPr lang="zh-CN" altLang="en-US" sz="3200" b="1"/>
              <a:t>安 全 策 略 </a:t>
            </a:r>
            <a:r>
              <a:rPr lang="en-US" altLang="zh-CN" sz="3200" b="1"/>
              <a:t>(Policy)</a:t>
            </a:r>
          </a:p>
        </p:txBody>
      </p:sp>
      <p:sp>
        <p:nvSpPr>
          <p:cNvPr id="722947" name="Text Box 3"/>
          <p:cNvSpPr txBox="1">
            <a:spLocks noChangeArrowheads="1"/>
          </p:cNvSpPr>
          <p:nvPr/>
        </p:nvSpPr>
        <p:spPr bwMode="auto">
          <a:xfrm>
            <a:off x="304800" y="1652588"/>
            <a:ext cx="8610600" cy="429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        1.  keystore</a:t>
            </a:r>
            <a:r>
              <a:rPr lang="zh-CN" altLang="en-US" b="1"/>
              <a:t>条目</a:t>
            </a:r>
          </a:p>
          <a:p>
            <a:pPr eaLnBrk="1" hangingPunct="1">
              <a:lnSpc>
                <a:spcPct val="150000"/>
              </a:lnSpc>
              <a:spcBef>
                <a:spcPct val="50000"/>
              </a:spcBef>
            </a:pPr>
            <a:r>
              <a:rPr lang="zh-CN" altLang="en-US"/>
              <a:t>        </a:t>
            </a:r>
            <a:r>
              <a:rPr lang="en-US" altLang="zh-CN"/>
              <a:t>keystore</a:t>
            </a:r>
            <a:r>
              <a:rPr lang="zh-CN" altLang="en-US"/>
              <a:t>用来存放密钥对和相关数字证书。数字证书像</a:t>
            </a:r>
            <a:r>
              <a:rPr lang="en-US" altLang="zh-CN"/>
              <a:t>X.509</a:t>
            </a:r>
            <a:r>
              <a:rPr lang="zh-CN" altLang="en-US"/>
              <a:t>证书链用来鉴别相应的公有密钥。</a:t>
            </a:r>
            <a:r>
              <a:rPr lang="en-US" altLang="zh-CN"/>
              <a:t>keytool</a:t>
            </a:r>
            <a:r>
              <a:rPr lang="zh-CN" altLang="en-US"/>
              <a:t>工具用来创建和管理</a:t>
            </a:r>
            <a:r>
              <a:rPr lang="en-US" altLang="zh-CN"/>
              <a:t>keystore</a:t>
            </a:r>
            <a:r>
              <a:rPr lang="zh-CN" altLang="en-US"/>
              <a:t>。</a:t>
            </a:r>
            <a:r>
              <a:rPr lang="en-US" altLang="zh-CN"/>
              <a:t>Policy</a:t>
            </a:r>
            <a:r>
              <a:rPr lang="zh-CN" altLang="en-US"/>
              <a:t>配置文件中指定</a:t>
            </a:r>
            <a:r>
              <a:rPr lang="en-US" altLang="zh-CN"/>
              <a:t>keystore</a:t>
            </a:r>
            <a:r>
              <a:rPr lang="zh-CN" altLang="en-US"/>
              <a:t>，用来查找</a:t>
            </a:r>
            <a:r>
              <a:rPr lang="en-US" altLang="zh-CN"/>
              <a:t>grant</a:t>
            </a:r>
            <a:r>
              <a:rPr lang="zh-CN" altLang="en-US"/>
              <a:t>条目中签名者的公有密钥。如果存在指明签名的</a:t>
            </a:r>
            <a:r>
              <a:rPr lang="en-US" altLang="zh-CN"/>
              <a:t>grant</a:t>
            </a:r>
            <a:r>
              <a:rPr lang="zh-CN" altLang="en-US"/>
              <a:t>条目，那么必须存在相应的</a:t>
            </a:r>
            <a:r>
              <a:rPr lang="en-US" altLang="zh-CN"/>
              <a:t>keystore</a:t>
            </a:r>
            <a:r>
              <a:rPr lang="zh-CN" altLang="en-US"/>
              <a:t>。</a:t>
            </a:r>
            <a:r>
              <a:rPr lang="en-US" altLang="zh-CN"/>
              <a:t>Keystore</a:t>
            </a:r>
            <a:r>
              <a:rPr lang="zh-CN" altLang="en-US"/>
              <a:t>条目的格式为：</a:t>
            </a:r>
          </a:p>
          <a:p>
            <a:pPr eaLnBrk="1" hangingPunct="1">
              <a:lnSpc>
                <a:spcPct val="150000"/>
              </a:lnSpc>
              <a:spcBef>
                <a:spcPct val="50000"/>
              </a:spcBef>
            </a:pPr>
            <a:r>
              <a:rPr lang="zh-CN" altLang="en-US"/>
              <a:t>	</a:t>
            </a:r>
            <a:r>
              <a:rPr lang="en-US" altLang="zh-CN"/>
              <a:t>keystore "url","type"</a:t>
            </a:r>
          </a:p>
        </p:txBody>
      </p:sp>
    </p:spTree>
  </p:cSld>
  <p:clrMapOvr>
    <a:masterClrMapping/>
  </p:clrMapOvr>
  <p:transition>
    <p:zoom dir="in"/>
  </p:transition>
</p:sld>
</file>

<file path=ppt/slides/slide6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3970" name="Text Box 2"/>
          <p:cNvSpPr txBox="1">
            <a:spLocks noChangeArrowheads="1"/>
          </p:cNvSpPr>
          <p:nvPr/>
        </p:nvSpPr>
        <p:spPr bwMode="auto">
          <a:xfrm>
            <a:off x="304800" y="685800"/>
            <a:ext cx="8686800" cy="392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其中：</a:t>
            </a:r>
          </a:p>
          <a:p>
            <a:pPr lvl="1" eaLnBrk="1" hangingPunct="1">
              <a:lnSpc>
                <a:spcPct val="150000"/>
              </a:lnSpc>
              <a:spcBef>
                <a:spcPct val="50000"/>
              </a:spcBef>
            </a:pPr>
            <a:r>
              <a:rPr lang="zh-CN" altLang="en-US"/>
              <a:t> </a:t>
            </a:r>
            <a:r>
              <a:rPr lang="en-US" altLang="zh-CN"/>
              <a:t>(1)   keystore</a:t>
            </a:r>
            <a:r>
              <a:rPr lang="zh-CN" altLang="en-US"/>
              <a:t>是保留字，表示</a:t>
            </a:r>
            <a:r>
              <a:rPr lang="en-US" altLang="zh-CN"/>
              <a:t>keystore</a:t>
            </a:r>
            <a:r>
              <a:rPr lang="zh-CN" altLang="en-US"/>
              <a:t>条目。</a:t>
            </a:r>
          </a:p>
          <a:p>
            <a:pPr lvl="1" eaLnBrk="1" hangingPunct="1">
              <a:lnSpc>
                <a:spcPct val="150000"/>
              </a:lnSpc>
              <a:spcBef>
                <a:spcPct val="50000"/>
              </a:spcBef>
            </a:pPr>
            <a:r>
              <a:rPr lang="zh-CN" altLang="en-US"/>
              <a:t> </a:t>
            </a:r>
            <a:r>
              <a:rPr lang="en-US" altLang="zh-CN"/>
              <a:t>(2)   url</a:t>
            </a:r>
            <a:r>
              <a:rPr lang="zh-CN" altLang="en-US"/>
              <a:t>指</a:t>
            </a:r>
            <a:r>
              <a:rPr lang="en-US" altLang="zh-CN"/>
              <a:t>kestore</a:t>
            </a:r>
            <a:r>
              <a:rPr lang="zh-CN" altLang="en-US"/>
              <a:t>的</a:t>
            </a:r>
            <a:r>
              <a:rPr lang="en-US" altLang="zh-CN"/>
              <a:t>URL</a:t>
            </a:r>
            <a:r>
              <a:rPr lang="zh-CN" altLang="en-US"/>
              <a:t>地址。</a:t>
            </a:r>
          </a:p>
          <a:p>
            <a:pPr eaLnBrk="1" hangingPunct="1">
              <a:lnSpc>
                <a:spcPct val="150000"/>
              </a:lnSpc>
              <a:spcBef>
                <a:spcPct val="50000"/>
              </a:spcBef>
            </a:pPr>
            <a:r>
              <a:rPr lang="zh-CN" altLang="en-US"/>
              <a:t>       </a:t>
            </a:r>
            <a:r>
              <a:rPr lang="en-US" altLang="zh-CN"/>
              <a:t>(3)  type</a:t>
            </a:r>
            <a:r>
              <a:rPr lang="zh-CN" altLang="en-US"/>
              <a:t>指</a:t>
            </a:r>
            <a:r>
              <a:rPr lang="en-US" altLang="zh-CN"/>
              <a:t>keystore</a:t>
            </a:r>
            <a:r>
              <a:rPr lang="zh-CN" altLang="en-US"/>
              <a:t>的类型，用于定义</a:t>
            </a:r>
            <a:r>
              <a:rPr lang="en-US" altLang="zh-CN"/>
              <a:t>keystore</a:t>
            </a:r>
            <a:r>
              <a:rPr lang="zh-CN" altLang="en-US"/>
              <a:t>信息的存储和数据格式，以及保护</a:t>
            </a:r>
            <a:r>
              <a:rPr lang="en-US" altLang="zh-CN"/>
              <a:t>keystore</a:t>
            </a:r>
            <a:r>
              <a:rPr lang="zh-CN" altLang="en-US"/>
              <a:t>中的私有密钥和</a:t>
            </a:r>
            <a:r>
              <a:rPr lang="en-US" altLang="zh-CN"/>
              <a:t>keystore</a:t>
            </a:r>
            <a:r>
              <a:rPr lang="zh-CN" altLang="en-US"/>
              <a:t>完整性算法。通常情况下缺省类型为“</a:t>
            </a:r>
            <a:r>
              <a:rPr lang="en-US" altLang="zh-CN"/>
              <a:t>JKS”</a:t>
            </a:r>
            <a:r>
              <a:rPr lang="zh-CN" altLang="en-US"/>
              <a:t>。</a:t>
            </a:r>
          </a:p>
        </p:txBody>
      </p:sp>
    </p:spTree>
  </p:cSld>
  <p:clrMapOvr>
    <a:masterClrMapping/>
  </p:clrMapOvr>
  <p:transition>
    <p:zoom dir="in"/>
  </p:transition>
</p:sld>
</file>

<file path=ppt/slides/slide6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4994" name="Text Box 2"/>
          <p:cNvSpPr txBox="1">
            <a:spLocks noChangeArrowheads="1"/>
          </p:cNvSpPr>
          <p:nvPr/>
        </p:nvSpPr>
        <p:spPr bwMode="auto">
          <a:xfrm>
            <a:off x="381000" y="685800"/>
            <a:ext cx="85344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a:t>        </a:t>
            </a:r>
            <a:r>
              <a:rPr lang="en-US" altLang="zh-CN" b="1"/>
              <a:t>2.  grant</a:t>
            </a:r>
            <a:r>
              <a:rPr lang="zh-CN" altLang="en-US" b="1"/>
              <a:t>条目</a:t>
            </a:r>
          </a:p>
          <a:p>
            <a:pPr eaLnBrk="1" hangingPunct="1">
              <a:lnSpc>
                <a:spcPct val="138000"/>
              </a:lnSpc>
              <a:spcBef>
                <a:spcPct val="50000"/>
              </a:spcBef>
            </a:pPr>
            <a:r>
              <a:rPr lang="zh-CN" altLang="en-US"/>
              <a:t>        </a:t>
            </a:r>
            <a:r>
              <a:rPr lang="en-US" altLang="zh-CN"/>
              <a:t>policy</a:t>
            </a:r>
            <a:r>
              <a:rPr lang="zh-CN" altLang="en-US"/>
              <a:t>对象中含有</a:t>
            </a:r>
            <a:r>
              <a:rPr lang="en-US" altLang="zh-CN"/>
              <a:t>0</a:t>
            </a:r>
            <a:r>
              <a:rPr lang="zh-CN" altLang="en-US"/>
              <a:t>到多条</a:t>
            </a:r>
            <a:r>
              <a:rPr lang="en-US" altLang="zh-CN"/>
              <a:t>grant</a:t>
            </a:r>
            <a:r>
              <a:rPr lang="zh-CN" altLang="en-US"/>
              <a:t>条目，指明远程代码访问特定资源的相关许可。</a:t>
            </a:r>
            <a:r>
              <a:rPr lang="en-US" altLang="zh-CN"/>
              <a:t>grant</a:t>
            </a:r>
            <a:r>
              <a:rPr lang="zh-CN" altLang="en-US"/>
              <a:t>条目的格式如下：</a:t>
            </a:r>
          </a:p>
          <a:p>
            <a:pPr eaLnBrk="1" hangingPunct="1">
              <a:lnSpc>
                <a:spcPct val="138000"/>
              </a:lnSpc>
              <a:spcBef>
                <a:spcPct val="50000"/>
              </a:spcBef>
            </a:pPr>
            <a:r>
              <a:rPr lang="en-US" altLang="zh-CN"/>
              <a:t>grant signedBy "name" codeBase "url" {</a:t>
            </a:r>
          </a:p>
          <a:p>
            <a:pPr eaLnBrk="1" hangingPunct="1">
              <a:lnSpc>
                <a:spcPct val="138000"/>
              </a:lnSpc>
              <a:spcBef>
                <a:spcPct val="50000"/>
              </a:spcBef>
            </a:pPr>
            <a:r>
              <a:rPr lang="en-US" altLang="zh-CN"/>
              <a:t>   Permission permission-class-name "target-name"," action-name ";</a:t>
            </a:r>
          </a:p>
          <a:p>
            <a:pPr eaLnBrk="1" hangingPunct="1">
              <a:lnSpc>
                <a:spcPct val="138000"/>
              </a:lnSpc>
              <a:spcBef>
                <a:spcPct val="50000"/>
              </a:spcBef>
            </a:pPr>
            <a:r>
              <a:rPr lang="en-US" altLang="zh-CN"/>
              <a:t>   Permission permission-class-name "target-name"," action-name ";</a:t>
            </a:r>
          </a:p>
          <a:p>
            <a:pPr eaLnBrk="1" hangingPunct="1">
              <a:lnSpc>
                <a:spcPct val="138000"/>
              </a:lnSpc>
              <a:spcBef>
                <a:spcPct val="50000"/>
              </a:spcBef>
            </a:pPr>
            <a:r>
              <a:rPr lang="en-US" altLang="zh-CN"/>
              <a:t>}</a:t>
            </a:r>
          </a:p>
        </p:txBody>
      </p:sp>
    </p:spTree>
  </p:cSld>
  <p:clrMapOvr>
    <a:masterClrMapping/>
  </p:clrMapOvr>
  <p:transition>
    <p:zoom dir="in"/>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1426" name="Text Box 2"/>
          <p:cNvSpPr txBox="1">
            <a:spLocks noChangeArrowheads="1"/>
          </p:cNvSpPr>
          <p:nvPr/>
        </p:nvSpPr>
        <p:spPr bwMode="auto">
          <a:xfrm>
            <a:off x="304800" y="457200"/>
            <a:ext cx="8686800" cy="620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b="1"/>
              <a:t>       【</a:t>
            </a:r>
            <a:r>
              <a:rPr lang="zh-CN" altLang="en-US" b="1"/>
              <a:t>例</a:t>
            </a:r>
            <a:r>
              <a:rPr lang="en-US" altLang="zh-CN" b="1"/>
              <a:t>2.3】</a:t>
            </a:r>
            <a:r>
              <a:rPr lang="zh-CN" altLang="en-US"/>
              <a:t>测试运算符及表达式，程序输出如图</a:t>
            </a:r>
            <a:r>
              <a:rPr lang="en-US" altLang="zh-CN"/>
              <a:t>2.3</a:t>
            </a:r>
            <a:r>
              <a:rPr lang="zh-CN" altLang="en-US"/>
              <a:t>所示。源程序代码如下：</a:t>
            </a:r>
          </a:p>
          <a:p>
            <a:pPr lvl="1" eaLnBrk="1" hangingPunct="1">
              <a:lnSpc>
                <a:spcPct val="80000"/>
              </a:lnSpc>
              <a:spcBef>
                <a:spcPct val="50000"/>
              </a:spcBef>
            </a:pPr>
            <a:r>
              <a:rPr lang="en-US" altLang="zh-CN" sz="2200"/>
              <a:t>//</a:t>
            </a:r>
            <a:r>
              <a:rPr lang="zh-CN" altLang="en-US" sz="2200"/>
              <a:t>程序文件名称为</a:t>
            </a:r>
            <a:r>
              <a:rPr lang="en-US" altLang="zh-CN" sz="2200"/>
              <a:t>NumberOper.java</a:t>
            </a:r>
          </a:p>
          <a:p>
            <a:pPr lvl="1" eaLnBrk="1" hangingPunct="1">
              <a:lnSpc>
                <a:spcPct val="80000"/>
              </a:lnSpc>
              <a:spcBef>
                <a:spcPct val="50000"/>
              </a:spcBef>
            </a:pPr>
            <a:r>
              <a:rPr lang="en-US" altLang="zh-CN" sz="2200"/>
              <a:t>public class NumberOper</a:t>
            </a:r>
          </a:p>
          <a:p>
            <a:pPr lvl="1" eaLnBrk="1" hangingPunct="1">
              <a:lnSpc>
                <a:spcPct val="80000"/>
              </a:lnSpc>
              <a:spcBef>
                <a:spcPct val="50000"/>
              </a:spcBef>
            </a:pPr>
            <a:r>
              <a:rPr lang="en-US" altLang="zh-CN" sz="2200"/>
              <a:t>{</a:t>
            </a:r>
          </a:p>
          <a:p>
            <a:pPr eaLnBrk="1" hangingPunct="1">
              <a:lnSpc>
                <a:spcPct val="80000"/>
              </a:lnSpc>
              <a:spcBef>
                <a:spcPct val="50000"/>
              </a:spcBef>
            </a:pPr>
            <a:r>
              <a:rPr lang="en-US" altLang="zh-CN" sz="2200"/>
              <a:t>	public static void main(String args[])</a:t>
            </a:r>
          </a:p>
          <a:p>
            <a:pPr eaLnBrk="1" hangingPunct="1">
              <a:lnSpc>
                <a:spcPct val="80000"/>
              </a:lnSpc>
              <a:spcBef>
                <a:spcPct val="50000"/>
              </a:spcBef>
            </a:pPr>
            <a:r>
              <a:rPr lang="en-US" altLang="zh-CN" sz="2200"/>
              <a:t>	{</a:t>
            </a:r>
          </a:p>
          <a:p>
            <a:pPr eaLnBrk="1" hangingPunct="1">
              <a:lnSpc>
                <a:spcPct val="80000"/>
              </a:lnSpc>
              <a:spcBef>
                <a:spcPct val="50000"/>
              </a:spcBef>
            </a:pPr>
            <a:r>
              <a:rPr lang="en-US" altLang="zh-CN" sz="2200"/>
              <a:t>		//</a:t>
            </a:r>
            <a:r>
              <a:rPr lang="zh-CN" altLang="en-US" sz="2200"/>
              <a:t>变量初始化</a:t>
            </a:r>
          </a:p>
          <a:p>
            <a:pPr eaLnBrk="1" hangingPunct="1">
              <a:lnSpc>
                <a:spcPct val="80000"/>
              </a:lnSpc>
              <a:spcBef>
                <a:spcPct val="50000"/>
              </a:spcBef>
            </a:pPr>
            <a:r>
              <a:rPr lang="zh-CN" altLang="en-US" sz="2200"/>
              <a:t>		</a:t>
            </a:r>
            <a:r>
              <a:rPr lang="en-US" altLang="zh-CN" sz="2200"/>
              <a:t>int a = 30;</a:t>
            </a:r>
          </a:p>
          <a:p>
            <a:pPr eaLnBrk="1" hangingPunct="1">
              <a:lnSpc>
                <a:spcPct val="80000"/>
              </a:lnSpc>
              <a:spcBef>
                <a:spcPct val="50000"/>
              </a:spcBef>
            </a:pPr>
            <a:r>
              <a:rPr lang="en-US" altLang="zh-CN" sz="2200"/>
              <a:t>		int b = 20;</a:t>
            </a:r>
          </a:p>
          <a:p>
            <a:pPr eaLnBrk="1" hangingPunct="1">
              <a:lnSpc>
                <a:spcPct val="80000"/>
              </a:lnSpc>
              <a:spcBef>
                <a:spcPct val="50000"/>
              </a:spcBef>
            </a:pPr>
            <a:r>
              <a:rPr lang="en-US" altLang="zh-CN" sz="2200"/>
              <a:t>		//</a:t>
            </a:r>
            <a:r>
              <a:rPr lang="zh-CN" altLang="en-US" sz="2200"/>
              <a:t>定义结果变量</a:t>
            </a:r>
          </a:p>
          <a:p>
            <a:pPr eaLnBrk="1" hangingPunct="1">
              <a:lnSpc>
                <a:spcPct val="80000"/>
              </a:lnSpc>
              <a:spcBef>
                <a:spcPct val="50000"/>
              </a:spcBef>
            </a:pPr>
            <a:r>
              <a:rPr lang="zh-CN" altLang="en-US" sz="2200"/>
              <a:t>		</a:t>
            </a:r>
            <a:r>
              <a:rPr lang="en-US" altLang="zh-CN" sz="2200"/>
              <a:t>int r1,r2,r3,r4,r5,r6,r7,r8,r9;</a:t>
            </a:r>
          </a:p>
          <a:p>
            <a:pPr eaLnBrk="1" hangingPunct="1">
              <a:lnSpc>
                <a:spcPct val="80000"/>
              </a:lnSpc>
              <a:spcBef>
                <a:spcPct val="50000"/>
              </a:spcBef>
            </a:pPr>
            <a:r>
              <a:rPr lang="en-US" altLang="zh-CN" sz="2200"/>
              <a:t>		//</a:t>
            </a:r>
            <a:r>
              <a:rPr lang="zh-CN" altLang="en-US" sz="2200"/>
              <a:t>计算结果</a:t>
            </a:r>
          </a:p>
          <a:p>
            <a:pPr eaLnBrk="1" hangingPunct="1">
              <a:lnSpc>
                <a:spcPct val="80000"/>
              </a:lnSpc>
              <a:spcBef>
                <a:spcPct val="50000"/>
              </a:spcBef>
            </a:pPr>
            <a:r>
              <a:rPr lang="zh-CN" altLang="en-US" sz="2200"/>
              <a:t>		</a:t>
            </a:r>
            <a:r>
              <a:rPr lang="en-US" altLang="zh-CN" sz="2200"/>
              <a:t>r1 = a + b;</a:t>
            </a:r>
          </a:p>
        </p:txBody>
      </p:sp>
    </p:spTree>
  </p:cSld>
  <p:clrMapOvr>
    <a:masterClrMapping/>
  </p:clrMapOvr>
  <p:transition>
    <p:zoom dir="in"/>
  </p:transition>
</p:sld>
</file>

<file path=ppt/slides/slide6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6018" name="Text Box 2"/>
          <p:cNvSpPr txBox="1">
            <a:spLocks noChangeArrowheads="1"/>
          </p:cNvSpPr>
          <p:nvPr/>
        </p:nvSpPr>
        <p:spPr bwMode="auto">
          <a:xfrm>
            <a:off x="304800" y="457200"/>
            <a:ext cx="8610600"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其中：</a:t>
            </a:r>
          </a:p>
          <a:p>
            <a:pPr eaLnBrk="1" hangingPunct="1">
              <a:lnSpc>
                <a:spcPct val="150000"/>
              </a:lnSpc>
              <a:spcBef>
                <a:spcPct val="50000"/>
              </a:spcBef>
            </a:pPr>
            <a:r>
              <a:rPr lang="zh-CN" altLang="en-US"/>
              <a:t>        </a:t>
            </a:r>
            <a:r>
              <a:rPr lang="en-US" altLang="zh-CN"/>
              <a:t>(1) </a:t>
            </a:r>
            <a:r>
              <a:rPr lang="zh-CN" altLang="en-US"/>
              <a:t>每个</a:t>
            </a:r>
            <a:r>
              <a:rPr lang="en-US" altLang="zh-CN"/>
              <a:t>grant</a:t>
            </a:r>
            <a:r>
              <a:rPr lang="zh-CN" altLang="en-US"/>
              <a:t>条目为由</a:t>
            </a:r>
            <a:r>
              <a:rPr lang="en-US" altLang="zh-CN"/>
              <a:t>name</a:t>
            </a:r>
            <a:r>
              <a:rPr lang="zh-CN" altLang="en-US"/>
              <a:t>签名且来源于</a:t>
            </a:r>
            <a:r>
              <a:rPr lang="en-US" altLang="zh-CN"/>
              <a:t>codeBase</a:t>
            </a:r>
            <a:r>
              <a:rPr lang="zh-CN" altLang="en-US"/>
              <a:t>的类的访问提供一系列许可</a:t>
            </a:r>
            <a:r>
              <a:rPr lang="en-US" altLang="zh-CN"/>
              <a:t>permission-class-name</a:t>
            </a:r>
            <a:r>
              <a:rPr lang="zh-CN" altLang="en-US"/>
              <a:t>。</a:t>
            </a:r>
          </a:p>
          <a:p>
            <a:pPr eaLnBrk="1" hangingPunct="1">
              <a:lnSpc>
                <a:spcPct val="150000"/>
              </a:lnSpc>
              <a:spcBef>
                <a:spcPct val="50000"/>
              </a:spcBef>
            </a:pPr>
            <a:r>
              <a:rPr lang="zh-CN" altLang="en-US"/>
              <a:t>        </a:t>
            </a:r>
            <a:r>
              <a:rPr lang="en-US" altLang="zh-CN"/>
              <a:t>(2)  grant</a:t>
            </a:r>
            <a:r>
              <a:rPr lang="zh-CN" altLang="en-US"/>
              <a:t>为保留字，表示一条授权。</a:t>
            </a:r>
          </a:p>
          <a:p>
            <a:pPr eaLnBrk="1" hangingPunct="1">
              <a:lnSpc>
                <a:spcPct val="150000"/>
              </a:lnSpc>
              <a:spcBef>
                <a:spcPct val="50000"/>
              </a:spcBef>
            </a:pPr>
            <a:r>
              <a:rPr lang="zh-CN" altLang="en-US"/>
              <a:t>        </a:t>
            </a:r>
            <a:r>
              <a:rPr lang="en-US" altLang="zh-CN"/>
              <a:t>(3)  signedBy</a:t>
            </a:r>
            <a:r>
              <a:rPr lang="zh-CN" altLang="en-US"/>
              <a:t>为保留字，指明签名者。</a:t>
            </a:r>
          </a:p>
          <a:p>
            <a:pPr eaLnBrk="1" hangingPunct="1">
              <a:lnSpc>
                <a:spcPct val="150000"/>
              </a:lnSpc>
              <a:spcBef>
                <a:spcPct val="50000"/>
              </a:spcBef>
            </a:pPr>
            <a:r>
              <a:rPr lang="zh-CN" altLang="en-US"/>
              <a:t>        </a:t>
            </a:r>
            <a:r>
              <a:rPr lang="en-US" altLang="zh-CN"/>
              <a:t>(4)  name</a:t>
            </a:r>
            <a:r>
              <a:rPr lang="zh-CN" altLang="en-US"/>
              <a:t>为数字签名的作者名。</a:t>
            </a:r>
          </a:p>
          <a:p>
            <a:pPr eaLnBrk="1" hangingPunct="1">
              <a:lnSpc>
                <a:spcPct val="150000"/>
              </a:lnSpc>
              <a:spcBef>
                <a:spcPct val="50000"/>
              </a:spcBef>
            </a:pPr>
            <a:r>
              <a:rPr lang="zh-CN" altLang="en-US"/>
              <a:t>        </a:t>
            </a:r>
            <a:r>
              <a:rPr lang="en-US" altLang="zh-CN"/>
              <a:t>(5)  codeBase</a:t>
            </a:r>
            <a:r>
              <a:rPr lang="zh-CN" altLang="en-US"/>
              <a:t>为保留字，指明代码来源。  </a:t>
            </a:r>
          </a:p>
          <a:p>
            <a:pPr eaLnBrk="1" hangingPunct="1">
              <a:lnSpc>
                <a:spcPct val="150000"/>
              </a:lnSpc>
              <a:spcBef>
                <a:spcPct val="50000"/>
              </a:spcBef>
            </a:pPr>
            <a:r>
              <a:rPr lang="zh-CN" altLang="en-US"/>
              <a:t>        </a:t>
            </a:r>
            <a:r>
              <a:rPr lang="en-US" altLang="zh-CN"/>
              <a:t>(6)  url</a:t>
            </a:r>
            <a:r>
              <a:rPr lang="zh-CN" altLang="en-US"/>
              <a:t>为指定代码的来源路径。</a:t>
            </a:r>
          </a:p>
        </p:txBody>
      </p:sp>
    </p:spTree>
  </p:cSld>
  <p:clrMapOvr>
    <a:masterClrMapping/>
  </p:clrMapOvr>
  <p:transition>
    <p:zoom dir="in"/>
  </p:transition>
</p:sld>
</file>

<file path=ppt/slides/slide6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42" name="Text Box 2"/>
          <p:cNvSpPr txBox="1">
            <a:spLocks noChangeArrowheads="1"/>
          </p:cNvSpPr>
          <p:nvPr/>
        </p:nvSpPr>
        <p:spPr bwMode="auto">
          <a:xfrm>
            <a:off x="800100" y="782638"/>
            <a:ext cx="7543800" cy="356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spcBef>
                <a:spcPct val="50000"/>
              </a:spcBef>
            </a:pPr>
            <a:r>
              <a:rPr lang="en-US" altLang="zh-CN"/>
              <a:t>(7)  Permission</a:t>
            </a:r>
            <a:r>
              <a:rPr lang="zh-CN" altLang="en-US"/>
              <a:t>为保留期，指明许可名字及许可操作。</a:t>
            </a:r>
          </a:p>
          <a:p>
            <a:pPr eaLnBrk="1" hangingPunct="1">
              <a:lnSpc>
                <a:spcPct val="200000"/>
              </a:lnSpc>
              <a:spcBef>
                <a:spcPct val="50000"/>
              </a:spcBef>
            </a:pPr>
            <a:r>
              <a:rPr lang="en-US" altLang="zh-CN"/>
              <a:t>(8)  permission-class-name</a:t>
            </a:r>
            <a:r>
              <a:rPr lang="zh-CN" altLang="en-US"/>
              <a:t>指许可类名。</a:t>
            </a:r>
          </a:p>
          <a:p>
            <a:pPr eaLnBrk="1" hangingPunct="1">
              <a:lnSpc>
                <a:spcPct val="200000"/>
              </a:lnSpc>
              <a:spcBef>
                <a:spcPct val="50000"/>
              </a:spcBef>
            </a:pPr>
            <a:r>
              <a:rPr lang="en-US" altLang="zh-CN"/>
              <a:t>(9)  target-name</a:t>
            </a:r>
            <a:r>
              <a:rPr lang="zh-CN" altLang="en-US"/>
              <a:t>为受保护资源的名字，如文件目录。</a:t>
            </a:r>
          </a:p>
          <a:p>
            <a:pPr eaLnBrk="1" hangingPunct="1">
              <a:lnSpc>
                <a:spcPct val="200000"/>
              </a:lnSpc>
              <a:spcBef>
                <a:spcPct val="50000"/>
              </a:spcBef>
            </a:pPr>
            <a:r>
              <a:rPr lang="en-US" altLang="zh-CN"/>
              <a:t>(10)  action-name </a:t>
            </a:r>
            <a:r>
              <a:rPr lang="zh-CN" altLang="en-US"/>
              <a:t>为对受保护资源进行操作的权限。</a:t>
            </a:r>
          </a:p>
        </p:txBody>
      </p:sp>
    </p:spTree>
  </p:cSld>
  <p:clrMapOvr>
    <a:masterClrMapping/>
  </p:clrMapOvr>
  <p:transition>
    <p:zoom dir="in"/>
  </p:transition>
</p:sld>
</file>

<file path=ppt/slides/slide6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8066" name="Text Box 2"/>
          <p:cNvSpPr txBox="1">
            <a:spLocks noChangeArrowheads="1"/>
          </p:cNvSpPr>
          <p:nvPr/>
        </p:nvSpPr>
        <p:spPr bwMode="auto">
          <a:xfrm>
            <a:off x="304800" y="628650"/>
            <a:ext cx="8610600" cy="539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a:t>        </a:t>
            </a:r>
            <a:r>
              <a:rPr lang="zh-CN" altLang="en-US"/>
              <a:t>例如，下面为两条具体的</a:t>
            </a:r>
            <a:r>
              <a:rPr lang="en-US" altLang="zh-CN"/>
              <a:t>grant</a:t>
            </a:r>
            <a:r>
              <a:rPr lang="zh-CN" altLang="en-US"/>
              <a:t>条目，第一条表示允许</a:t>
            </a:r>
            <a:r>
              <a:rPr lang="en-US" altLang="zh-CN"/>
              <a:t>lihua</a:t>
            </a:r>
            <a:r>
              <a:rPr lang="zh-CN" altLang="en-US"/>
              <a:t>签名的网址</a:t>
            </a:r>
            <a:r>
              <a:rPr lang="en-US" altLang="zh-CN"/>
              <a:t>http://192.100.100.43:8080/</a:t>
            </a:r>
            <a:r>
              <a:rPr lang="zh-CN" altLang="en-US"/>
              <a:t>下的访问代码对</a:t>
            </a:r>
            <a:r>
              <a:rPr lang="en-US" altLang="zh-CN"/>
              <a:t>temp</a:t>
            </a:r>
            <a:r>
              <a:rPr lang="zh-CN" altLang="en-US"/>
              <a:t>目录的所有文件有读、写权限。第二条表示对本机</a:t>
            </a:r>
            <a:r>
              <a:rPr lang="en-US" altLang="zh-CN"/>
              <a:t>java.home</a:t>
            </a:r>
            <a:r>
              <a:rPr lang="zh-CN" altLang="en-US"/>
              <a:t>目录的子目录</a:t>
            </a:r>
            <a:r>
              <a:rPr lang="en-US" altLang="zh-CN"/>
              <a:t>/lib/ext/</a:t>
            </a:r>
            <a:r>
              <a:rPr lang="zh-CN" altLang="en-US"/>
              <a:t>下的所有代码授予任意访问受保护资源的权限。</a:t>
            </a:r>
          </a:p>
          <a:p>
            <a:pPr lvl="1" eaLnBrk="1" hangingPunct="1">
              <a:spcBef>
                <a:spcPct val="50000"/>
              </a:spcBef>
            </a:pPr>
            <a:r>
              <a:rPr lang="en-US" altLang="zh-CN"/>
              <a:t>grant signedBy "lihua" codeBase "http://192.100.100.43:8080/"{</a:t>
            </a:r>
          </a:p>
          <a:p>
            <a:pPr lvl="1" eaLnBrk="1" hangingPunct="1">
              <a:spcBef>
                <a:spcPct val="50000"/>
              </a:spcBef>
            </a:pPr>
            <a:r>
              <a:rPr lang="en-US" altLang="zh-CN"/>
              <a:t>	Permission java.io.FilePermission "tmp/*","read,wirte";</a:t>
            </a:r>
          </a:p>
          <a:p>
            <a:pPr lvl="1" eaLnBrk="1" hangingPunct="1">
              <a:spcBef>
                <a:spcPct val="50000"/>
              </a:spcBef>
            </a:pPr>
            <a:r>
              <a:rPr lang="en-US" altLang="zh-CN"/>
              <a:t>};</a:t>
            </a:r>
          </a:p>
          <a:p>
            <a:pPr lvl="1" eaLnBrk="1" hangingPunct="1">
              <a:spcBef>
                <a:spcPct val="50000"/>
              </a:spcBef>
            </a:pPr>
            <a:r>
              <a:rPr lang="en-US" altLang="zh-CN"/>
              <a:t>grant codeBase "file:${java.home}/lib/ext/*" {</a:t>
            </a:r>
          </a:p>
          <a:p>
            <a:pPr lvl="1" eaLnBrk="1" hangingPunct="1">
              <a:spcBef>
                <a:spcPct val="50000"/>
              </a:spcBef>
            </a:pPr>
            <a:r>
              <a:rPr lang="en-US" altLang="zh-CN"/>
              <a:t>	  permission java.security.AllPermission;</a:t>
            </a:r>
          </a:p>
          <a:p>
            <a:pPr lvl="1" eaLnBrk="1" hangingPunct="1">
              <a:spcBef>
                <a:spcPct val="50000"/>
              </a:spcBef>
            </a:pPr>
            <a:r>
              <a:rPr lang="en-US" altLang="zh-CN"/>
              <a:t>};</a:t>
            </a:r>
          </a:p>
        </p:txBody>
      </p:sp>
      <p:sp>
        <p:nvSpPr>
          <p:cNvPr id="728067" name="AutoShape 3">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6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9090" name="Rectangle 2"/>
          <p:cNvSpPr>
            <a:spLocks noChangeArrowheads="1"/>
          </p:cNvSpPr>
          <p:nvPr/>
        </p:nvSpPr>
        <p:spPr bwMode="auto">
          <a:xfrm>
            <a:off x="3051175" y="685800"/>
            <a:ext cx="30416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10.4  </a:t>
            </a:r>
            <a:r>
              <a:rPr lang="zh-CN" altLang="en-US" sz="3200" b="1"/>
              <a:t>辅 助 工 具</a:t>
            </a:r>
          </a:p>
        </p:txBody>
      </p:sp>
      <p:sp>
        <p:nvSpPr>
          <p:cNvPr id="729091" name="Text Box 3"/>
          <p:cNvSpPr txBox="1">
            <a:spLocks noChangeArrowheads="1"/>
          </p:cNvSpPr>
          <p:nvPr/>
        </p:nvSpPr>
        <p:spPr bwMode="auto">
          <a:xfrm>
            <a:off x="304800" y="1473200"/>
            <a:ext cx="8610600" cy="45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50000"/>
              </a:spcBef>
            </a:pPr>
            <a:r>
              <a:rPr lang="en-US" altLang="zh-CN" b="1"/>
              <a:t>10.4.1  </a:t>
            </a:r>
            <a:r>
              <a:rPr lang="zh-CN" altLang="en-US" b="1"/>
              <a:t>密钥和证书管理工具</a:t>
            </a:r>
          </a:p>
          <a:p>
            <a:pPr eaLnBrk="1" hangingPunct="1">
              <a:lnSpc>
                <a:spcPct val="140000"/>
              </a:lnSpc>
              <a:spcBef>
                <a:spcPct val="50000"/>
              </a:spcBef>
            </a:pPr>
            <a:r>
              <a:rPr lang="zh-CN" altLang="en-US"/>
              <a:t>        </a:t>
            </a:r>
            <a:r>
              <a:rPr lang="en-US" altLang="zh-CN"/>
              <a:t>keytool</a:t>
            </a:r>
            <a:r>
              <a:rPr lang="zh-CN" altLang="en-US"/>
              <a:t>为密钥和证书管理工具。它使得用户可以管理他们自己的公共密钥和私有密钥对以及相关的证书，用于在数字签名中进行数据完整性验证和身份验证。</a:t>
            </a:r>
          </a:p>
          <a:p>
            <a:pPr eaLnBrk="1" hangingPunct="1">
              <a:lnSpc>
                <a:spcPct val="140000"/>
              </a:lnSpc>
              <a:spcBef>
                <a:spcPct val="50000"/>
              </a:spcBef>
            </a:pPr>
            <a:r>
              <a:rPr lang="zh-CN" altLang="en-US"/>
              <a:t>        </a:t>
            </a:r>
            <a:r>
              <a:rPr lang="en-US" altLang="zh-CN"/>
              <a:t>keytool</a:t>
            </a:r>
            <a:r>
              <a:rPr lang="zh-CN" altLang="en-US"/>
              <a:t>将密钥对和证书存放在</a:t>
            </a:r>
            <a:r>
              <a:rPr lang="en-US" altLang="zh-CN"/>
              <a:t>keystore</a:t>
            </a:r>
            <a:r>
              <a:rPr lang="zh-CN" altLang="en-US"/>
              <a:t>中，</a:t>
            </a:r>
            <a:r>
              <a:rPr lang="en-US" altLang="zh-CN"/>
              <a:t>keystore</a:t>
            </a:r>
            <a:r>
              <a:rPr lang="zh-CN" altLang="en-US"/>
              <a:t>通常以文件的形式存在。创建</a:t>
            </a:r>
            <a:r>
              <a:rPr lang="en-US" altLang="zh-CN"/>
              <a:t>keystore</a:t>
            </a:r>
            <a:r>
              <a:rPr lang="zh-CN" altLang="en-US"/>
              <a:t>时需要为它设置密码，还要为其中的私有密钥设置密码。命令提示符状态下键入不带参数的命令</a:t>
            </a:r>
            <a:r>
              <a:rPr lang="en-US" altLang="zh-CN"/>
              <a:t>keytool</a:t>
            </a:r>
            <a:r>
              <a:rPr lang="zh-CN" altLang="en-US"/>
              <a:t>，可以看见它的用法，如图</a:t>
            </a:r>
            <a:r>
              <a:rPr lang="en-US" altLang="zh-CN"/>
              <a:t>10.4</a:t>
            </a:r>
            <a:r>
              <a:rPr lang="zh-CN" altLang="en-US"/>
              <a:t>所示。</a:t>
            </a:r>
          </a:p>
        </p:txBody>
      </p:sp>
    </p:spTree>
  </p:cSld>
  <p:clrMapOvr>
    <a:masterClrMapping/>
  </p:clrMapOvr>
  <p:transition>
    <p:zoom dir="in"/>
  </p:transition>
</p:sld>
</file>

<file path=ppt/slides/slide6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1859" name="Rectangle 2"/>
          <p:cNvSpPr>
            <a:spLocks noChangeArrowheads="1"/>
          </p:cNvSpPr>
          <p:nvPr/>
        </p:nvSpPr>
        <p:spPr bwMode="auto">
          <a:xfrm>
            <a:off x="3070225" y="5562600"/>
            <a:ext cx="3001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10.4  keytool</a:t>
            </a:r>
            <a:r>
              <a:rPr lang="zh-CN" altLang="en-US"/>
              <a:t>的用法</a:t>
            </a:r>
          </a:p>
        </p:txBody>
      </p:sp>
      <p:graphicFrame>
        <p:nvGraphicFramePr>
          <p:cNvPr id="121858" name="Object 3"/>
          <p:cNvGraphicFramePr>
            <a:graphicFrameLocks noChangeAspect="1"/>
          </p:cNvGraphicFramePr>
          <p:nvPr/>
        </p:nvGraphicFramePr>
        <p:xfrm>
          <a:off x="571500" y="762000"/>
          <a:ext cx="8001000" cy="4762500"/>
        </p:xfrm>
        <a:graphic>
          <a:graphicData uri="http://schemas.openxmlformats.org/presentationml/2006/ole">
            <mc:AlternateContent xmlns:mc="http://schemas.openxmlformats.org/markup-compatibility/2006">
              <mc:Choice xmlns:v="urn:schemas-microsoft-com:vml" Requires="v">
                <p:oleObj spid="_x0000_s121860" name="Bitmap Image" r:id="rId3" imgW="6302286" imgH="3734124" progId="Paint.Picture">
                  <p:embed/>
                </p:oleObj>
              </mc:Choice>
              <mc:Fallback>
                <p:oleObj name="Bitmap Image" r:id="rId3" imgW="6302286" imgH="3734124"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 y="762000"/>
                        <a:ext cx="8001000" cy="4762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6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0114" name="Text Box 2"/>
          <p:cNvSpPr txBox="1">
            <a:spLocks noChangeArrowheads="1"/>
          </p:cNvSpPr>
          <p:nvPr/>
        </p:nvSpPr>
        <p:spPr bwMode="auto">
          <a:xfrm>
            <a:off x="381000" y="609600"/>
            <a:ext cx="8458200" cy="535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a:t>        </a:t>
            </a:r>
            <a:r>
              <a:rPr lang="zh-CN" altLang="en-US"/>
              <a:t>例如，在命令行提示符状态下键入如下命令行，生成</a:t>
            </a:r>
            <a:r>
              <a:rPr lang="en-US" altLang="zh-CN"/>
              <a:t>UseImage.keystore</a:t>
            </a:r>
            <a:r>
              <a:rPr lang="zh-CN" altLang="en-US"/>
              <a:t>文件，密钥和</a:t>
            </a:r>
            <a:r>
              <a:rPr lang="en-US" altLang="zh-CN"/>
              <a:t>keystore</a:t>
            </a:r>
            <a:r>
              <a:rPr lang="zh-CN" altLang="en-US"/>
              <a:t>的密码均为</a:t>
            </a:r>
            <a:r>
              <a:rPr lang="en-US" altLang="zh-CN"/>
              <a:t>xueliang</a:t>
            </a:r>
            <a:r>
              <a:rPr lang="zh-CN" altLang="en-US"/>
              <a:t>，显示结果如图</a:t>
            </a:r>
            <a:r>
              <a:rPr lang="en-US" altLang="zh-CN"/>
              <a:t>10.5</a:t>
            </a:r>
            <a:r>
              <a:rPr lang="zh-CN" altLang="en-US"/>
              <a:t>所示。</a:t>
            </a:r>
          </a:p>
          <a:p>
            <a:pPr eaLnBrk="1" hangingPunct="1">
              <a:lnSpc>
                <a:spcPct val="138000"/>
              </a:lnSpc>
              <a:spcBef>
                <a:spcPct val="50000"/>
              </a:spcBef>
            </a:pPr>
            <a:r>
              <a:rPr lang="en-US" altLang="zh-CN"/>
              <a:t>keytool -genkey -alias UseImage -keypass xueliang -keystore UseImage.keystore -storepass xueliang</a:t>
            </a:r>
          </a:p>
          <a:p>
            <a:pPr eaLnBrk="1" hangingPunct="1">
              <a:lnSpc>
                <a:spcPct val="138000"/>
              </a:lnSpc>
              <a:spcBef>
                <a:spcPct val="50000"/>
              </a:spcBef>
            </a:pPr>
            <a:r>
              <a:rPr lang="en-US" altLang="zh-CN"/>
              <a:t>        </a:t>
            </a:r>
            <a:r>
              <a:rPr lang="zh-CN" altLang="en-US"/>
              <a:t>其中：</a:t>
            </a:r>
          </a:p>
          <a:p>
            <a:pPr eaLnBrk="1" hangingPunct="1">
              <a:lnSpc>
                <a:spcPct val="138000"/>
              </a:lnSpc>
              <a:spcBef>
                <a:spcPct val="50000"/>
              </a:spcBef>
            </a:pPr>
            <a:r>
              <a:rPr lang="zh-CN" altLang="en-US"/>
              <a:t>        </a:t>
            </a:r>
            <a:r>
              <a:rPr lang="en-US" altLang="zh-CN"/>
              <a:t>(1)  -genkey</a:t>
            </a:r>
            <a:r>
              <a:rPr lang="zh-CN" altLang="en-US"/>
              <a:t>：选项，表示生成新的密钥。</a:t>
            </a:r>
          </a:p>
          <a:p>
            <a:pPr eaLnBrk="1" hangingPunct="1">
              <a:lnSpc>
                <a:spcPct val="138000"/>
              </a:lnSpc>
              <a:spcBef>
                <a:spcPct val="50000"/>
              </a:spcBef>
            </a:pPr>
            <a:r>
              <a:rPr lang="zh-CN" altLang="en-US"/>
              <a:t>        </a:t>
            </a:r>
            <a:r>
              <a:rPr lang="en-US" altLang="zh-CN"/>
              <a:t>(2)  -alias</a:t>
            </a:r>
            <a:r>
              <a:rPr lang="zh-CN" altLang="en-US"/>
              <a:t>：别名选项，表示紧跟的参数为别名具体值：</a:t>
            </a:r>
            <a:r>
              <a:rPr lang="en-US" altLang="zh-CN"/>
              <a:t>UseImage</a:t>
            </a:r>
            <a:r>
              <a:rPr lang="zh-CN" altLang="en-US"/>
              <a:t>。</a:t>
            </a:r>
          </a:p>
        </p:txBody>
      </p:sp>
    </p:spTree>
  </p:cSld>
  <p:clrMapOvr>
    <a:masterClrMapping/>
  </p:clrMapOvr>
  <p:transition>
    <p:zoom dir="in"/>
  </p:transition>
</p:sld>
</file>

<file path=ppt/slides/slide6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1138" name="Text Box 2"/>
          <p:cNvSpPr txBox="1">
            <a:spLocks noChangeArrowheads="1"/>
          </p:cNvSpPr>
          <p:nvPr/>
        </p:nvSpPr>
        <p:spPr bwMode="auto">
          <a:xfrm>
            <a:off x="457200" y="685800"/>
            <a:ext cx="83820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(3)  -keypass</a:t>
            </a:r>
            <a:r>
              <a:rPr lang="zh-CN" altLang="en-US"/>
              <a:t>：密钥的密码选项，表示紧跟的参数为密钥的密码具体值：</a:t>
            </a:r>
            <a:r>
              <a:rPr lang="en-US" altLang="zh-CN"/>
              <a:t>xueliang</a:t>
            </a:r>
            <a:r>
              <a:rPr lang="zh-CN" altLang="en-US"/>
              <a:t>。</a:t>
            </a:r>
          </a:p>
          <a:p>
            <a:pPr eaLnBrk="1" hangingPunct="1">
              <a:lnSpc>
                <a:spcPct val="150000"/>
              </a:lnSpc>
              <a:spcBef>
                <a:spcPct val="50000"/>
              </a:spcBef>
            </a:pPr>
            <a:r>
              <a:rPr lang="zh-CN" altLang="en-US"/>
              <a:t>       </a:t>
            </a:r>
            <a:r>
              <a:rPr lang="en-US" altLang="zh-CN"/>
              <a:t>(4)  -keystore</a:t>
            </a:r>
            <a:r>
              <a:rPr lang="zh-CN" altLang="en-US"/>
              <a:t>：选项，表示紧跟的参数为生成的</a:t>
            </a:r>
            <a:r>
              <a:rPr lang="en-US" altLang="zh-CN"/>
              <a:t>keysotre</a:t>
            </a:r>
            <a:r>
              <a:rPr lang="zh-CN" altLang="en-US"/>
              <a:t>文件名称：</a:t>
            </a:r>
            <a:r>
              <a:rPr lang="en-US" altLang="zh-CN"/>
              <a:t>UseImage.keystore</a:t>
            </a:r>
            <a:r>
              <a:rPr lang="zh-CN" altLang="en-US"/>
              <a:t>。</a:t>
            </a:r>
          </a:p>
          <a:p>
            <a:pPr eaLnBrk="1" hangingPunct="1">
              <a:lnSpc>
                <a:spcPct val="150000"/>
              </a:lnSpc>
              <a:spcBef>
                <a:spcPct val="50000"/>
              </a:spcBef>
            </a:pPr>
            <a:r>
              <a:rPr lang="zh-CN" altLang="en-US"/>
              <a:t>        </a:t>
            </a:r>
            <a:r>
              <a:rPr lang="en-US" altLang="zh-CN"/>
              <a:t>(5) -storepass</a:t>
            </a:r>
            <a:r>
              <a:rPr lang="zh-CN" altLang="en-US"/>
              <a:t>：</a:t>
            </a:r>
            <a:r>
              <a:rPr lang="en-US" altLang="zh-CN"/>
              <a:t>keystore</a:t>
            </a:r>
            <a:r>
              <a:rPr lang="zh-CN" altLang="en-US"/>
              <a:t>密码的选项，表示紧跟的参数为</a:t>
            </a:r>
            <a:r>
              <a:rPr lang="en-US" altLang="zh-CN"/>
              <a:t>keystore</a:t>
            </a:r>
            <a:r>
              <a:rPr lang="zh-CN" altLang="en-US"/>
              <a:t>文件的密码具体值：</a:t>
            </a:r>
            <a:r>
              <a:rPr lang="en-US" altLang="zh-CN"/>
              <a:t>xueliang</a:t>
            </a:r>
            <a:r>
              <a:rPr lang="zh-CN" altLang="en-US"/>
              <a:t>。 </a:t>
            </a:r>
          </a:p>
        </p:txBody>
      </p:sp>
    </p:spTree>
  </p:cSld>
  <p:clrMapOvr>
    <a:masterClrMapping/>
  </p:clrMapOvr>
  <p:transition>
    <p:zoom dir="in"/>
  </p:transition>
</p:sld>
</file>

<file path=ppt/slides/slide6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22882" name="Object 2"/>
          <p:cNvGraphicFramePr>
            <a:graphicFrameLocks noChangeAspect="1"/>
          </p:cNvGraphicFramePr>
          <p:nvPr/>
        </p:nvGraphicFramePr>
        <p:xfrm>
          <a:off x="304800" y="762000"/>
          <a:ext cx="8534400" cy="4445000"/>
        </p:xfrm>
        <a:graphic>
          <a:graphicData uri="http://schemas.openxmlformats.org/presentationml/2006/ole">
            <mc:AlternateContent xmlns:mc="http://schemas.openxmlformats.org/markup-compatibility/2006">
              <mc:Choice xmlns:v="urn:schemas-microsoft-com:vml" Requires="v">
                <p:oleObj spid="_x0000_s122884" name="Bitmap Image" r:id="rId3" imgW="6302286" imgH="3284505" progId="Paint.Picture">
                  <p:embed/>
                </p:oleObj>
              </mc:Choice>
              <mc:Fallback>
                <p:oleObj name="Bitmap Image" r:id="rId3" imgW="6302286" imgH="3284505"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762000"/>
                        <a:ext cx="8534400" cy="444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883" name="Rectangle 3"/>
          <p:cNvSpPr>
            <a:spLocks noChangeArrowheads="1"/>
          </p:cNvSpPr>
          <p:nvPr/>
        </p:nvSpPr>
        <p:spPr bwMode="auto">
          <a:xfrm>
            <a:off x="2362200" y="5486400"/>
            <a:ext cx="4737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10.5  </a:t>
            </a:r>
            <a:r>
              <a:rPr lang="zh-CN" altLang="en-US"/>
              <a:t>生成文件</a:t>
            </a:r>
            <a:r>
              <a:rPr lang="en-US" altLang="zh-CN"/>
              <a:t>UseImage.keystore</a:t>
            </a:r>
          </a:p>
        </p:txBody>
      </p:sp>
    </p:spTree>
  </p:cSld>
  <p:clrMapOvr>
    <a:masterClrMapping/>
  </p:clrMapOvr>
  <p:transition>
    <p:zoom dir="in"/>
  </p:transition>
</p:sld>
</file>

<file path=ppt/slides/slide6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907" name="Text Box 2"/>
          <p:cNvSpPr txBox="1">
            <a:spLocks noChangeArrowheads="1"/>
          </p:cNvSpPr>
          <p:nvPr/>
        </p:nvSpPr>
        <p:spPr bwMode="auto">
          <a:xfrm>
            <a:off x="304800" y="533400"/>
            <a:ext cx="8686800"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a:t>         </a:t>
            </a:r>
            <a:r>
              <a:rPr lang="zh-CN" altLang="en-US"/>
              <a:t>而要将公共密钥导入证书，则需要键入如下代码，生成</a:t>
            </a:r>
            <a:r>
              <a:rPr lang="en-US" altLang="zh-CN"/>
              <a:t>UseImage.cer</a:t>
            </a:r>
            <a:r>
              <a:rPr lang="zh-CN" altLang="en-US"/>
              <a:t>证书文件，结果如图</a:t>
            </a:r>
            <a:r>
              <a:rPr lang="en-US" altLang="zh-CN"/>
              <a:t>10.6</a:t>
            </a:r>
            <a:r>
              <a:rPr lang="zh-CN" altLang="en-US"/>
              <a:t>所示。</a:t>
            </a:r>
          </a:p>
          <a:p>
            <a:pPr eaLnBrk="1" hangingPunct="1">
              <a:lnSpc>
                <a:spcPct val="138000"/>
              </a:lnSpc>
              <a:spcBef>
                <a:spcPct val="50000"/>
              </a:spcBef>
            </a:pPr>
            <a:r>
              <a:rPr lang="zh-CN" altLang="en-US"/>
              <a:t>         </a:t>
            </a:r>
            <a:r>
              <a:rPr lang="en-US" altLang="zh-CN"/>
              <a:t>keytool -export -alias UseImage -file UseImage.cer -keystore UseImage.keystore -storepass xueliang</a:t>
            </a:r>
          </a:p>
        </p:txBody>
      </p:sp>
      <p:graphicFrame>
        <p:nvGraphicFramePr>
          <p:cNvPr id="123906" name="Object 3"/>
          <p:cNvGraphicFramePr>
            <a:graphicFrameLocks noChangeAspect="1"/>
          </p:cNvGraphicFramePr>
          <p:nvPr/>
        </p:nvGraphicFramePr>
        <p:xfrm>
          <a:off x="457200" y="3124200"/>
          <a:ext cx="8123238" cy="1490663"/>
        </p:xfrm>
        <a:graphic>
          <a:graphicData uri="http://schemas.openxmlformats.org/presentationml/2006/ole">
            <mc:AlternateContent xmlns:mc="http://schemas.openxmlformats.org/markup-compatibility/2006">
              <mc:Choice xmlns:v="urn:schemas-microsoft-com:vml" Requires="v">
                <p:oleObj spid="_x0000_s123909" name="Bitmap Image" r:id="rId3" imgW="6309907" imgH="1150476" progId="Paint.Picture">
                  <p:embed/>
                </p:oleObj>
              </mc:Choice>
              <mc:Fallback>
                <p:oleObj name="Bitmap Image" r:id="rId3" imgW="6309907" imgH="1150476"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124200"/>
                        <a:ext cx="8123238" cy="1490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908" name="Rectangle 4"/>
          <p:cNvSpPr>
            <a:spLocks noChangeArrowheads="1"/>
          </p:cNvSpPr>
          <p:nvPr/>
        </p:nvSpPr>
        <p:spPr bwMode="auto">
          <a:xfrm>
            <a:off x="2228850" y="5334000"/>
            <a:ext cx="4686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10.6  </a:t>
            </a:r>
            <a:r>
              <a:rPr lang="zh-CN" altLang="en-US"/>
              <a:t>生成证书文件</a:t>
            </a:r>
            <a:r>
              <a:rPr lang="en-US" altLang="zh-CN"/>
              <a:t>UseImage.cer</a:t>
            </a:r>
          </a:p>
        </p:txBody>
      </p:sp>
    </p:spTree>
  </p:cSld>
  <p:clrMapOvr>
    <a:masterClrMapping/>
  </p:clrMapOvr>
  <p:transition>
    <p:zoom dir="in"/>
  </p:transition>
</p:sld>
</file>

<file path=ppt/slides/slide6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931" name="Text Box 2"/>
          <p:cNvSpPr txBox="1">
            <a:spLocks noChangeArrowheads="1"/>
          </p:cNvSpPr>
          <p:nvPr/>
        </p:nvSpPr>
        <p:spPr bwMode="auto">
          <a:xfrm>
            <a:off x="304800" y="381000"/>
            <a:ext cx="8610600" cy="217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b="1"/>
              <a:t>10.4.2  </a:t>
            </a:r>
            <a:r>
              <a:rPr lang="zh-CN" altLang="en-US" b="1"/>
              <a:t>签名和校验工具</a:t>
            </a:r>
          </a:p>
          <a:p>
            <a:pPr eaLnBrk="1" hangingPunct="1">
              <a:lnSpc>
                <a:spcPct val="130000"/>
              </a:lnSpc>
              <a:spcBef>
                <a:spcPct val="50000"/>
              </a:spcBef>
            </a:pPr>
            <a:r>
              <a:rPr lang="zh-CN" altLang="en-US"/>
              <a:t>        </a:t>
            </a:r>
            <a:r>
              <a:rPr lang="en-US" altLang="zh-CN"/>
              <a:t>jarsigner</a:t>
            </a:r>
            <a:r>
              <a:rPr lang="zh-CN" altLang="en-US"/>
              <a:t>用来对</a:t>
            </a:r>
            <a:r>
              <a:rPr lang="en-US" altLang="zh-CN"/>
              <a:t>JAR</a:t>
            </a:r>
            <a:r>
              <a:rPr lang="zh-CN" altLang="en-US"/>
              <a:t>文件进行数字签名和校验，这个过程基于</a:t>
            </a:r>
            <a:r>
              <a:rPr lang="en-US" altLang="zh-CN"/>
              <a:t>keytool</a:t>
            </a:r>
            <a:r>
              <a:rPr lang="zh-CN" altLang="en-US"/>
              <a:t>生成的</a:t>
            </a:r>
            <a:r>
              <a:rPr lang="en-US" altLang="zh-CN"/>
              <a:t>keystore</a:t>
            </a:r>
            <a:r>
              <a:rPr lang="zh-CN" altLang="en-US"/>
              <a:t>。在命令提示符状态下键入</a:t>
            </a:r>
            <a:r>
              <a:rPr lang="en-US" altLang="zh-CN"/>
              <a:t>jarsigner</a:t>
            </a:r>
            <a:r>
              <a:rPr lang="zh-CN" altLang="en-US"/>
              <a:t>后按回车键，可以看见用法及选项说明，如图</a:t>
            </a:r>
            <a:r>
              <a:rPr lang="en-US" altLang="zh-CN"/>
              <a:t>10.7</a:t>
            </a:r>
            <a:r>
              <a:rPr lang="zh-CN" altLang="en-US"/>
              <a:t>所示。</a:t>
            </a:r>
          </a:p>
        </p:txBody>
      </p:sp>
      <p:sp>
        <p:nvSpPr>
          <p:cNvPr id="124932" name="Text Box 3"/>
          <p:cNvSpPr txBox="1">
            <a:spLocks noChangeArrowheads="1"/>
          </p:cNvSpPr>
          <p:nvPr/>
        </p:nvSpPr>
        <p:spPr bwMode="auto">
          <a:xfrm>
            <a:off x="2193925" y="5791200"/>
            <a:ext cx="4754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10.7  jarsigner</a:t>
            </a:r>
            <a:r>
              <a:rPr lang="zh-CN" altLang="en-US"/>
              <a:t>工具的用法及选项 </a:t>
            </a:r>
          </a:p>
        </p:txBody>
      </p:sp>
      <p:graphicFrame>
        <p:nvGraphicFramePr>
          <p:cNvPr id="124930" name="Object 4"/>
          <p:cNvGraphicFramePr>
            <a:graphicFrameLocks noChangeAspect="1"/>
          </p:cNvGraphicFramePr>
          <p:nvPr/>
        </p:nvGraphicFramePr>
        <p:xfrm>
          <a:off x="1412875" y="2514600"/>
          <a:ext cx="6316663" cy="3275013"/>
        </p:xfrm>
        <a:graphic>
          <a:graphicData uri="http://schemas.openxmlformats.org/presentationml/2006/ole">
            <mc:AlternateContent xmlns:mc="http://schemas.openxmlformats.org/markup-compatibility/2006">
              <mc:Choice xmlns:v="urn:schemas-microsoft-com:vml" Requires="v">
                <p:oleObj spid="_x0000_s124933" name="Bitmap Image" r:id="rId3" imgW="5768840" imgH="2972058" progId="Paint.Picture">
                  <p:embed/>
                </p:oleObj>
              </mc:Choice>
              <mc:Fallback>
                <p:oleObj name="Bitmap Image" r:id="rId3" imgW="5768840" imgH="2972058"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2875" y="2514600"/>
                        <a:ext cx="6316663" cy="3275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2450" name="Text Box 2"/>
          <p:cNvSpPr txBox="1">
            <a:spLocks noChangeArrowheads="1"/>
          </p:cNvSpPr>
          <p:nvPr/>
        </p:nvSpPr>
        <p:spPr bwMode="auto">
          <a:xfrm>
            <a:off x="822325" y="460375"/>
            <a:ext cx="7770813"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a:t>	r2 = a-b;</a:t>
            </a:r>
          </a:p>
          <a:p>
            <a:pPr eaLnBrk="1" hangingPunct="1">
              <a:lnSpc>
                <a:spcPct val="130000"/>
              </a:lnSpc>
            </a:pPr>
            <a:r>
              <a:rPr lang="en-US" altLang="zh-CN"/>
              <a:t>	r3 = a * b;</a:t>
            </a:r>
          </a:p>
          <a:p>
            <a:pPr eaLnBrk="1" hangingPunct="1">
              <a:lnSpc>
                <a:spcPct val="130000"/>
              </a:lnSpc>
            </a:pPr>
            <a:r>
              <a:rPr lang="en-US" altLang="zh-CN"/>
              <a:t>	r4 = a / b;</a:t>
            </a:r>
          </a:p>
          <a:p>
            <a:pPr eaLnBrk="1" hangingPunct="1">
              <a:lnSpc>
                <a:spcPct val="130000"/>
              </a:lnSpc>
            </a:pPr>
            <a:r>
              <a:rPr lang="en-US" altLang="zh-CN"/>
              <a:t>	r5 = a % b;</a:t>
            </a:r>
          </a:p>
          <a:p>
            <a:pPr eaLnBrk="1" hangingPunct="1">
              <a:lnSpc>
                <a:spcPct val="130000"/>
              </a:lnSpc>
            </a:pPr>
            <a:r>
              <a:rPr lang="en-US" altLang="zh-CN"/>
              <a:t>	r6 = a ++;</a:t>
            </a:r>
          </a:p>
          <a:p>
            <a:pPr eaLnBrk="1" hangingPunct="1">
              <a:lnSpc>
                <a:spcPct val="130000"/>
              </a:lnSpc>
            </a:pPr>
            <a:r>
              <a:rPr lang="en-US" altLang="zh-CN"/>
              <a:t>	r7 = b--;</a:t>
            </a:r>
          </a:p>
          <a:p>
            <a:pPr eaLnBrk="1" hangingPunct="1">
              <a:lnSpc>
                <a:spcPct val="130000"/>
              </a:lnSpc>
            </a:pPr>
            <a:r>
              <a:rPr lang="en-US" altLang="zh-CN"/>
              <a:t>	r8 = ++ a;</a:t>
            </a:r>
          </a:p>
          <a:p>
            <a:pPr eaLnBrk="1" hangingPunct="1">
              <a:lnSpc>
                <a:spcPct val="130000"/>
              </a:lnSpc>
            </a:pPr>
            <a:r>
              <a:rPr lang="en-US" altLang="zh-CN"/>
              <a:t>	r9 = -- b;</a:t>
            </a:r>
          </a:p>
          <a:p>
            <a:pPr eaLnBrk="1" hangingPunct="1">
              <a:lnSpc>
                <a:spcPct val="130000"/>
              </a:lnSpc>
            </a:pPr>
            <a:r>
              <a:rPr lang="en-US" altLang="zh-CN"/>
              <a:t>	//</a:t>
            </a:r>
            <a:r>
              <a:rPr lang="zh-CN" altLang="en-US"/>
              <a:t>输出结果</a:t>
            </a:r>
          </a:p>
          <a:p>
            <a:pPr eaLnBrk="1" hangingPunct="1">
              <a:lnSpc>
                <a:spcPct val="130000"/>
              </a:lnSpc>
            </a:pPr>
            <a:r>
              <a:rPr lang="zh-CN" altLang="en-US"/>
              <a:t>	</a:t>
            </a:r>
            <a:r>
              <a:rPr lang="en-US" altLang="zh-CN"/>
              <a:t>System.out.println("a = " + a + "   b = " + b); //a,b</a:t>
            </a:r>
            <a:r>
              <a:rPr lang="zh-CN" altLang="en-US"/>
              <a:t>的值</a:t>
            </a:r>
          </a:p>
          <a:p>
            <a:pPr eaLnBrk="1" hangingPunct="1">
              <a:lnSpc>
                <a:spcPct val="130000"/>
              </a:lnSpc>
            </a:pPr>
            <a:r>
              <a:rPr lang="zh-CN" altLang="en-US"/>
              <a:t>	</a:t>
            </a:r>
            <a:r>
              <a:rPr lang="en-US" altLang="zh-CN"/>
              <a:t>System.out.println("a+b = " + r1);</a:t>
            </a:r>
          </a:p>
          <a:p>
            <a:pPr eaLnBrk="1" hangingPunct="1">
              <a:lnSpc>
                <a:spcPct val="130000"/>
              </a:lnSpc>
            </a:pPr>
            <a:r>
              <a:rPr lang="en-US" altLang="zh-CN"/>
              <a:t>	System.out.println("a-b = " + r2);</a:t>
            </a:r>
          </a:p>
        </p:txBody>
      </p:sp>
    </p:spTree>
  </p:cSld>
  <p:clrMapOvr>
    <a:masterClrMapping/>
  </p:clrMapOvr>
  <p:transition>
    <p:zoom dir="in"/>
  </p:transition>
</p:sld>
</file>

<file path=ppt/slides/slide6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2162" name="Text Box 2"/>
          <p:cNvSpPr txBox="1">
            <a:spLocks noChangeArrowheads="1"/>
          </p:cNvSpPr>
          <p:nvPr/>
        </p:nvSpPr>
        <p:spPr bwMode="auto">
          <a:xfrm>
            <a:off x="304800" y="533400"/>
            <a:ext cx="8610600"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a:t>
            </a:r>
            <a:r>
              <a:rPr lang="zh-CN" altLang="en-US"/>
              <a:t>常用的签名格式为：</a:t>
            </a:r>
          </a:p>
          <a:p>
            <a:pPr eaLnBrk="1" hangingPunct="1">
              <a:spcBef>
                <a:spcPct val="50000"/>
              </a:spcBef>
            </a:pPr>
            <a:r>
              <a:rPr lang="zh-CN" altLang="en-US"/>
              <a:t>        </a:t>
            </a:r>
            <a:r>
              <a:rPr lang="en-US" altLang="zh-CN"/>
              <a:t>jarsigner -keystore keysotre-file -storepass keystore-password jar-file alias</a:t>
            </a:r>
          </a:p>
          <a:p>
            <a:pPr eaLnBrk="1" hangingPunct="1">
              <a:spcBef>
                <a:spcPct val="50000"/>
              </a:spcBef>
            </a:pPr>
            <a:r>
              <a:rPr lang="en-US" altLang="zh-CN"/>
              <a:t>        </a:t>
            </a:r>
            <a:r>
              <a:rPr lang="zh-CN" altLang="en-US"/>
              <a:t>其中：</a:t>
            </a:r>
          </a:p>
          <a:p>
            <a:pPr lvl="1" eaLnBrk="1" hangingPunct="1">
              <a:spcBef>
                <a:spcPct val="50000"/>
              </a:spcBef>
            </a:pPr>
            <a:r>
              <a:rPr lang="zh-CN" altLang="en-US"/>
              <a:t> </a:t>
            </a:r>
            <a:r>
              <a:rPr lang="en-US" altLang="zh-CN"/>
              <a:t>(1)  keystore-file</a:t>
            </a:r>
            <a:r>
              <a:rPr lang="zh-CN" altLang="en-US"/>
              <a:t>为</a:t>
            </a:r>
            <a:r>
              <a:rPr lang="en-US" altLang="zh-CN"/>
              <a:t>keytool</a:t>
            </a:r>
            <a:r>
              <a:rPr lang="zh-CN" altLang="en-US"/>
              <a:t>生成的</a:t>
            </a:r>
            <a:r>
              <a:rPr lang="en-US" altLang="zh-CN"/>
              <a:t>keystore</a:t>
            </a:r>
            <a:r>
              <a:rPr lang="zh-CN" altLang="en-US"/>
              <a:t>文件。</a:t>
            </a:r>
          </a:p>
          <a:p>
            <a:pPr lvl="1" eaLnBrk="1" hangingPunct="1">
              <a:spcBef>
                <a:spcPct val="50000"/>
              </a:spcBef>
            </a:pPr>
            <a:r>
              <a:rPr lang="zh-CN" altLang="en-US"/>
              <a:t> </a:t>
            </a:r>
            <a:r>
              <a:rPr lang="en-US" altLang="zh-CN"/>
              <a:t>(2)  keystore-password</a:t>
            </a:r>
            <a:r>
              <a:rPr lang="zh-CN" altLang="en-US"/>
              <a:t>为</a:t>
            </a:r>
            <a:r>
              <a:rPr lang="en-US" altLang="zh-CN"/>
              <a:t>keystore</a:t>
            </a:r>
            <a:r>
              <a:rPr lang="zh-CN" altLang="en-US"/>
              <a:t>的密码。</a:t>
            </a:r>
          </a:p>
          <a:p>
            <a:pPr lvl="1" eaLnBrk="1" hangingPunct="1">
              <a:spcBef>
                <a:spcPct val="50000"/>
              </a:spcBef>
            </a:pPr>
            <a:r>
              <a:rPr lang="zh-CN" altLang="en-US"/>
              <a:t> </a:t>
            </a:r>
            <a:r>
              <a:rPr lang="en-US" altLang="zh-CN"/>
              <a:t>(3)  jar-file</a:t>
            </a:r>
            <a:r>
              <a:rPr lang="zh-CN" altLang="en-US"/>
              <a:t>文件为档案文件而且只能为档案文件。</a:t>
            </a:r>
          </a:p>
          <a:p>
            <a:pPr eaLnBrk="1" hangingPunct="1">
              <a:spcBef>
                <a:spcPct val="50000"/>
              </a:spcBef>
            </a:pPr>
            <a:r>
              <a:rPr lang="zh-CN" altLang="en-US"/>
              <a:t>例如：</a:t>
            </a:r>
          </a:p>
          <a:p>
            <a:pPr eaLnBrk="1" hangingPunct="1">
              <a:spcBef>
                <a:spcPct val="50000"/>
              </a:spcBef>
            </a:pPr>
            <a:r>
              <a:rPr lang="en-US" altLang="zh-CN"/>
              <a:t>jar cvf UseImage.jar UseImage.class index_01.gif;//</a:t>
            </a:r>
            <a:r>
              <a:rPr lang="zh-CN" altLang="en-US"/>
              <a:t>生成</a:t>
            </a:r>
            <a:r>
              <a:rPr lang="en-US" altLang="zh-CN"/>
              <a:t>JAR</a:t>
            </a:r>
            <a:r>
              <a:rPr lang="zh-CN" altLang="en-US"/>
              <a:t>文件</a:t>
            </a:r>
          </a:p>
          <a:p>
            <a:pPr eaLnBrk="1" hangingPunct="1">
              <a:spcBef>
                <a:spcPct val="50000"/>
              </a:spcBef>
            </a:pPr>
            <a:r>
              <a:rPr lang="en-US" altLang="zh-CN"/>
              <a:t>jarsigner -keystore UseImage.keystore -storepass xueliang UseImage.jar UseImage//</a:t>
            </a:r>
            <a:r>
              <a:rPr lang="zh-CN" altLang="en-US"/>
              <a:t>进行签名</a:t>
            </a:r>
          </a:p>
        </p:txBody>
      </p:sp>
    </p:spTree>
  </p:cSld>
  <p:clrMapOvr>
    <a:masterClrMapping/>
  </p:clrMapOvr>
  <p:transition>
    <p:zoom dir="in"/>
  </p:transition>
</p:sld>
</file>

<file path=ppt/slides/slide6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3186" name="Text Box 2"/>
          <p:cNvSpPr txBox="1">
            <a:spLocks noChangeArrowheads="1"/>
          </p:cNvSpPr>
          <p:nvPr/>
        </p:nvSpPr>
        <p:spPr bwMode="auto">
          <a:xfrm>
            <a:off x="304800" y="636588"/>
            <a:ext cx="8610600" cy="530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b="1"/>
              <a:t>10.4.3  PolicyTool</a:t>
            </a:r>
          </a:p>
          <a:p>
            <a:pPr eaLnBrk="1" hangingPunct="1">
              <a:lnSpc>
                <a:spcPct val="138000"/>
              </a:lnSpc>
              <a:spcBef>
                <a:spcPct val="50000"/>
              </a:spcBef>
            </a:pPr>
            <a:r>
              <a:rPr lang="en-US" altLang="zh-CN"/>
              <a:t>        Policytool</a:t>
            </a:r>
            <a:r>
              <a:rPr lang="zh-CN" altLang="en-US"/>
              <a:t>是图形用户界面工具，可帮助用户指定、生成、编辑一个安全策略。命令提示符状态下键入</a:t>
            </a:r>
            <a:r>
              <a:rPr lang="en-US" altLang="zh-CN"/>
              <a:t>PolicyTool</a:t>
            </a:r>
            <a:r>
              <a:rPr lang="zh-CN" altLang="en-US"/>
              <a:t>后按回车键，就可调出此图形界面。根据界面指示，可以实现一个</a:t>
            </a:r>
            <a:r>
              <a:rPr lang="en-US" altLang="zh-CN"/>
              <a:t>policy</a:t>
            </a:r>
            <a:r>
              <a:rPr lang="zh-CN" altLang="en-US"/>
              <a:t>文件的各种操作。下面来看一下系统默认的</a:t>
            </a:r>
            <a:r>
              <a:rPr lang="en-US" altLang="zh-CN"/>
              <a:t>policy</a:t>
            </a:r>
            <a:r>
              <a:rPr lang="zh-CN" altLang="en-US"/>
              <a:t>文件，将</a:t>
            </a:r>
            <a:r>
              <a:rPr lang="en-US" altLang="zh-CN"/>
              <a:t>D:\j2sdk1.4.0_01\jre\lib\security</a:t>
            </a:r>
            <a:r>
              <a:rPr lang="zh-CN" altLang="en-US"/>
              <a:t>目录下的</a:t>
            </a:r>
            <a:r>
              <a:rPr lang="en-US" altLang="zh-CN"/>
              <a:t>java.policy</a:t>
            </a:r>
            <a:r>
              <a:rPr lang="zh-CN" altLang="en-US"/>
              <a:t>文件拷贝到</a:t>
            </a:r>
            <a:r>
              <a:rPr lang="en-US" altLang="zh-CN"/>
              <a:t>E:\_Work\Java\sample</a:t>
            </a:r>
            <a:r>
              <a:rPr lang="zh-CN" altLang="en-US"/>
              <a:t>目录下，在命令行状态运行命令</a:t>
            </a:r>
            <a:r>
              <a:rPr lang="en-US" altLang="zh-CN"/>
              <a:t>policytool</a:t>
            </a:r>
            <a:r>
              <a:rPr lang="zh-CN" altLang="en-US"/>
              <a:t>，弹出“规则工具”对话框。单击“文件”菜单中的“打开”项，选择</a:t>
            </a:r>
            <a:r>
              <a:rPr lang="en-US" altLang="zh-CN"/>
              <a:t>java.policy</a:t>
            </a:r>
            <a:r>
              <a:rPr lang="zh-CN" altLang="en-US"/>
              <a:t>文件并打开，如图</a:t>
            </a:r>
            <a:r>
              <a:rPr lang="en-US" altLang="zh-CN"/>
              <a:t>10.8</a:t>
            </a:r>
            <a:r>
              <a:rPr lang="zh-CN" altLang="en-US"/>
              <a:t>所示。从图</a:t>
            </a:r>
            <a:r>
              <a:rPr lang="en-US" altLang="zh-CN"/>
              <a:t>10.8</a:t>
            </a:r>
            <a:r>
              <a:rPr lang="zh-CN" altLang="en-US"/>
              <a:t>中可以看出允许两个</a:t>
            </a:r>
            <a:r>
              <a:rPr lang="en-US" altLang="zh-CN"/>
              <a:t>CodeBase</a:t>
            </a:r>
            <a:r>
              <a:rPr lang="zh-CN" altLang="en-US"/>
              <a:t>来源的远程代码。</a:t>
            </a:r>
          </a:p>
        </p:txBody>
      </p:sp>
    </p:spTree>
  </p:cSld>
  <p:clrMapOvr>
    <a:masterClrMapping/>
  </p:clrMapOvr>
  <p:transition>
    <p:zoom dir="in"/>
  </p:transition>
</p:sld>
</file>

<file path=ppt/slides/slide6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5955" name="Rectangle 2"/>
          <p:cNvSpPr>
            <a:spLocks noChangeArrowheads="1"/>
          </p:cNvSpPr>
          <p:nvPr/>
        </p:nvSpPr>
        <p:spPr bwMode="auto">
          <a:xfrm>
            <a:off x="1476375" y="5715000"/>
            <a:ext cx="6189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图</a:t>
            </a:r>
            <a:r>
              <a:rPr lang="en-US" altLang="zh-CN"/>
              <a:t>10.8  </a:t>
            </a:r>
            <a:r>
              <a:rPr lang="zh-CN" altLang="en-US"/>
              <a:t>使用</a:t>
            </a:r>
            <a:r>
              <a:rPr lang="en-US" altLang="zh-CN"/>
              <a:t>policytool</a:t>
            </a:r>
            <a:r>
              <a:rPr lang="zh-CN" altLang="en-US"/>
              <a:t>工具打开</a:t>
            </a:r>
            <a:r>
              <a:rPr lang="en-US" altLang="zh-CN"/>
              <a:t>java.policy</a:t>
            </a:r>
            <a:r>
              <a:rPr lang="zh-CN" altLang="en-US"/>
              <a:t>文件</a:t>
            </a:r>
          </a:p>
        </p:txBody>
      </p:sp>
      <p:graphicFrame>
        <p:nvGraphicFramePr>
          <p:cNvPr id="125954" name="Object 3"/>
          <p:cNvGraphicFramePr>
            <a:graphicFrameLocks noChangeAspect="1"/>
          </p:cNvGraphicFramePr>
          <p:nvPr/>
        </p:nvGraphicFramePr>
        <p:xfrm>
          <a:off x="1295400" y="1143000"/>
          <a:ext cx="6553200" cy="4162425"/>
        </p:xfrm>
        <a:graphic>
          <a:graphicData uri="http://schemas.openxmlformats.org/presentationml/2006/ole">
            <mc:AlternateContent xmlns:mc="http://schemas.openxmlformats.org/markup-compatibility/2006">
              <mc:Choice xmlns:v="urn:schemas-microsoft-com:vml" Requires="v">
                <p:oleObj spid="_x0000_s125956" name="Bitmap Image" r:id="rId3" imgW="3109229" imgH="1973333" progId="Paint.Picture">
                  <p:embed/>
                </p:oleObj>
              </mc:Choice>
              <mc:Fallback>
                <p:oleObj name="Bitmap Image" r:id="rId3" imgW="3109229" imgH="1973333"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143000"/>
                        <a:ext cx="6553200" cy="416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6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4210" name="Text Box 2"/>
          <p:cNvSpPr txBox="1">
            <a:spLocks noChangeArrowheads="1"/>
          </p:cNvSpPr>
          <p:nvPr/>
        </p:nvSpPr>
        <p:spPr bwMode="auto">
          <a:xfrm>
            <a:off x="381000" y="609600"/>
            <a:ext cx="8534400" cy="429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选中第一个规则项目“</a:t>
            </a:r>
            <a:r>
              <a:rPr lang="en-US" altLang="zh-CN"/>
              <a:t>CodeBase "file:${java.home}/lib/ext/*"”</a:t>
            </a:r>
            <a:r>
              <a:rPr lang="zh-CN" altLang="en-US"/>
              <a:t>，单击“编辑规则项目”按钮，弹出一个“规则项目”的窗口，如图</a:t>
            </a:r>
            <a:r>
              <a:rPr lang="en-US" altLang="zh-CN"/>
              <a:t>10.9</a:t>
            </a:r>
            <a:r>
              <a:rPr lang="zh-CN" altLang="en-US"/>
              <a:t>所示，可以看见签名项</a:t>
            </a:r>
            <a:r>
              <a:rPr lang="en-US" altLang="zh-CN"/>
              <a:t>(SignedBy</a:t>
            </a:r>
            <a:r>
              <a:rPr lang="zh-CN" altLang="en-US"/>
              <a:t>：</a:t>
            </a:r>
            <a:r>
              <a:rPr lang="en-US" altLang="zh-CN"/>
              <a:t>)</a:t>
            </a:r>
            <a:r>
              <a:rPr lang="zh-CN" altLang="en-US"/>
              <a:t>为空，而权限一栏中为</a:t>
            </a:r>
          </a:p>
          <a:p>
            <a:pPr eaLnBrk="1" hangingPunct="1">
              <a:lnSpc>
                <a:spcPct val="150000"/>
              </a:lnSpc>
              <a:spcBef>
                <a:spcPct val="50000"/>
              </a:spcBef>
            </a:pPr>
            <a:r>
              <a:rPr lang="zh-CN" altLang="en-US"/>
              <a:t>                 </a:t>
            </a:r>
            <a:r>
              <a:rPr lang="en-US" altLang="zh-CN"/>
              <a:t>permission java.security.AllPermission;</a:t>
            </a:r>
          </a:p>
          <a:p>
            <a:pPr eaLnBrk="1" hangingPunct="1">
              <a:lnSpc>
                <a:spcPct val="150000"/>
              </a:lnSpc>
              <a:spcBef>
                <a:spcPct val="50000"/>
              </a:spcBef>
            </a:pPr>
            <a:r>
              <a:rPr lang="zh-CN" altLang="en-US"/>
              <a:t>表示允许这个规则项目下的所有远程代码对系统的所有资源进行访问。</a:t>
            </a:r>
          </a:p>
        </p:txBody>
      </p:sp>
    </p:spTree>
  </p:cSld>
  <p:clrMapOvr>
    <a:masterClrMapping/>
  </p:clrMapOvr>
  <p:transition>
    <p:zoom dir="in"/>
  </p:transition>
</p:sld>
</file>

<file path=ppt/slides/slide6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6979" name="Rectangle 2"/>
          <p:cNvSpPr>
            <a:spLocks noChangeArrowheads="1"/>
          </p:cNvSpPr>
          <p:nvPr/>
        </p:nvSpPr>
        <p:spPr bwMode="auto">
          <a:xfrm>
            <a:off x="2613025" y="5638800"/>
            <a:ext cx="3917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10.9  </a:t>
            </a:r>
            <a:r>
              <a:rPr lang="zh-CN" altLang="en-US"/>
              <a:t>全部授权的权限列表</a:t>
            </a:r>
          </a:p>
        </p:txBody>
      </p:sp>
      <p:graphicFrame>
        <p:nvGraphicFramePr>
          <p:cNvPr id="126978" name="Object 3"/>
          <p:cNvGraphicFramePr>
            <a:graphicFrameLocks noChangeAspect="1"/>
          </p:cNvGraphicFramePr>
          <p:nvPr/>
        </p:nvGraphicFramePr>
        <p:xfrm>
          <a:off x="1325563" y="609600"/>
          <a:ext cx="6446837" cy="4962525"/>
        </p:xfrm>
        <a:graphic>
          <a:graphicData uri="http://schemas.openxmlformats.org/presentationml/2006/ole">
            <mc:AlternateContent xmlns:mc="http://schemas.openxmlformats.org/markup-compatibility/2006">
              <mc:Choice xmlns:v="urn:schemas-microsoft-com:vml" Requires="v">
                <p:oleObj spid="_x0000_s126980" name="Bitmap Image" r:id="rId3" imgW="4938188" imgH="3795089" progId="Paint.Picture">
                  <p:embed/>
                </p:oleObj>
              </mc:Choice>
              <mc:Fallback>
                <p:oleObj name="Bitmap Image" r:id="rId3" imgW="4938188" imgH="3795089"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5563" y="609600"/>
                        <a:ext cx="6446837" cy="4962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6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5234" name="Text Box 2"/>
          <p:cNvSpPr txBox="1">
            <a:spLocks noChangeArrowheads="1"/>
          </p:cNvSpPr>
          <p:nvPr/>
        </p:nvSpPr>
        <p:spPr bwMode="auto">
          <a:xfrm>
            <a:off x="381000" y="609600"/>
            <a:ext cx="84582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选中第二个规则项目“</a:t>
            </a:r>
            <a:r>
              <a:rPr lang="en-US" altLang="zh-CN"/>
              <a:t>CodeBase &lt;ALL&gt;”</a:t>
            </a:r>
            <a:r>
              <a:rPr lang="zh-CN" altLang="en-US"/>
              <a:t>，单击“编辑规则项目”按钮，弹出如图</a:t>
            </a:r>
            <a:r>
              <a:rPr lang="en-US" altLang="zh-CN"/>
              <a:t>10.10</a:t>
            </a:r>
            <a:r>
              <a:rPr lang="zh-CN" altLang="en-US"/>
              <a:t>所示窗口。权限列表中可以看出对普通属性都有读的权限。这是客户端对所有远程代码的默认的安全限制列表。</a:t>
            </a:r>
          </a:p>
        </p:txBody>
      </p:sp>
    </p:spTree>
  </p:cSld>
  <p:clrMapOvr>
    <a:masterClrMapping/>
  </p:clrMapOvr>
  <p:transition>
    <p:zoom dir="in"/>
  </p:transition>
</p:sld>
</file>

<file path=ppt/slides/slide6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8003" name="Rectangle 2"/>
          <p:cNvSpPr>
            <a:spLocks noChangeArrowheads="1"/>
          </p:cNvSpPr>
          <p:nvPr/>
        </p:nvSpPr>
        <p:spPr bwMode="auto">
          <a:xfrm>
            <a:off x="1447800" y="5638800"/>
            <a:ext cx="5899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10.10  </a:t>
            </a:r>
            <a:r>
              <a:rPr lang="zh-CN" altLang="en-US"/>
              <a:t>所有远程代码访问的默认权限列表</a:t>
            </a:r>
          </a:p>
        </p:txBody>
      </p:sp>
      <p:graphicFrame>
        <p:nvGraphicFramePr>
          <p:cNvPr id="128002" name="Object 3"/>
          <p:cNvGraphicFramePr>
            <a:graphicFrameLocks noChangeAspect="1"/>
          </p:cNvGraphicFramePr>
          <p:nvPr/>
        </p:nvGraphicFramePr>
        <p:xfrm>
          <a:off x="1295400" y="533400"/>
          <a:ext cx="6553200" cy="5027613"/>
        </p:xfrm>
        <a:graphic>
          <a:graphicData uri="http://schemas.openxmlformats.org/presentationml/2006/ole">
            <mc:AlternateContent xmlns:mc="http://schemas.openxmlformats.org/markup-compatibility/2006">
              <mc:Choice xmlns:v="urn:schemas-microsoft-com:vml" Requires="v">
                <p:oleObj spid="_x0000_s128004" name="Bitmap Image" r:id="rId3" imgW="4952381" imgH="3802710" progId="Paint.Picture">
                  <p:embed/>
                </p:oleObj>
              </mc:Choice>
              <mc:Fallback>
                <p:oleObj name="Bitmap Image" r:id="rId3" imgW="4952381" imgH="3802710"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533400"/>
                        <a:ext cx="6553200" cy="5027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6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6258" name="Text Box 2"/>
          <p:cNvSpPr txBox="1">
            <a:spLocks noChangeArrowheads="1"/>
          </p:cNvSpPr>
          <p:nvPr/>
        </p:nvSpPr>
        <p:spPr bwMode="auto">
          <a:xfrm>
            <a:off x="1066800" y="555625"/>
            <a:ext cx="6534150"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70000"/>
              </a:lnSpc>
            </a:pPr>
            <a:r>
              <a:rPr lang="zh-CN" altLang="en-US"/>
              <a:t>这个默认的</a:t>
            </a:r>
            <a:r>
              <a:rPr lang="en-US" altLang="zh-CN"/>
              <a:t>java.policy</a:t>
            </a:r>
            <a:r>
              <a:rPr lang="zh-CN" altLang="en-US"/>
              <a:t>文件对应的源文件如下：</a:t>
            </a:r>
          </a:p>
          <a:p>
            <a:pPr eaLnBrk="1" hangingPunct="1">
              <a:lnSpc>
                <a:spcPct val="170000"/>
              </a:lnSpc>
            </a:pPr>
            <a:r>
              <a:rPr lang="en-US" altLang="zh-CN"/>
              <a:t>// Standard extensions get all permissions by default</a:t>
            </a:r>
          </a:p>
          <a:p>
            <a:pPr eaLnBrk="1" hangingPunct="1">
              <a:lnSpc>
                <a:spcPct val="170000"/>
              </a:lnSpc>
            </a:pPr>
            <a:endParaRPr lang="en-US" altLang="zh-CN"/>
          </a:p>
          <a:p>
            <a:pPr eaLnBrk="1" hangingPunct="1">
              <a:lnSpc>
                <a:spcPct val="170000"/>
              </a:lnSpc>
            </a:pPr>
            <a:r>
              <a:rPr lang="en-US" altLang="zh-CN"/>
              <a:t>grant codeBase "file:${java.home}/lib/ext/*" {</a:t>
            </a:r>
          </a:p>
          <a:p>
            <a:pPr eaLnBrk="1" hangingPunct="1">
              <a:lnSpc>
                <a:spcPct val="170000"/>
              </a:lnSpc>
            </a:pPr>
            <a:r>
              <a:rPr lang="en-US" altLang="zh-CN"/>
              <a:t>	permission java.security.AllPermission;</a:t>
            </a:r>
          </a:p>
          <a:p>
            <a:pPr eaLnBrk="1" hangingPunct="1">
              <a:lnSpc>
                <a:spcPct val="170000"/>
              </a:lnSpc>
            </a:pPr>
            <a:r>
              <a:rPr lang="en-US" altLang="zh-CN"/>
              <a:t>};</a:t>
            </a:r>
          </a:p>
          <a:p>
            <a:pPr eaLnBrk="1" hangingPunct="1">
              <a:lnSpc>
                <a:spcPct val="170000"/>
              </a:lnSpc>
            </a:pPr>
            <a:endParaRPr lang="en-US" altLang="zh-CN"/>
          </a:p>
          <a:p>
            <a:pPr eaLnBrk="1" hangingPunct="1">
              <a:lnSpc>
                <a:spcPct val="170000"/>
              </a:lnSpc>
            </a:pPr>
            <a:r>
              <a:rPr lang="en-US" altLang="zh-CN"/>
              <a:t>// default permissions granted to all domains</a:t>
            </a:r>
          </a:p>
        </p:txBody>
      </p:sp>
    </p:spTree>
  </p:cSld>
  <p:clrMapOvr>
    <a:masterClrMapping/>
  </p:clrMapOvr>
  <p:transition>
    <p:zoom dir="in"/>
  </p:transition>
</p:sld>
</file>

<file path=ppt/slides/slide6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282" name="Text Box 2"/>
          <p:cNvSpPr txBox="1">
            <a:spLocks noChangeArrowheads="1"/>
          </p:cNvSpPr>
          <p:nvPr/>
        </p:nvSpPr>
        <p:spPr bwMode="auto">
          <a:xfrm>
            <a:off x="304800" y="609600"/>
            <a:ext cx="8610600" cy="539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grant { </a:t>
            </a:r>
          </a:p>
          <a:p>
            <a:pPr eaLnBrk="1" hangingPunct="1">
              <a:lnSpc>
                <a:spcPct val="150000"/>
              </a:lnSpc>
              <a:spcBef>
                <a:spcPct val="50000"/>
              </a:spcBef>
            </a:pPr>
            <a:r>
              <a:rPr lang="en-US" altLang="zh-CN"/>
              <a:t>	</a:t>
            </a:r>
            <a:r>
              <a:rPr lang="en-US" altLang="zh-CN" sz="2200"/>
              <a:t>// Allows any thread to stop itself using the java.lang.Thread.stop()</a:t>
            </a:r>
          </a:p>
          <a:p>
            <a:pPr eaLnBrk="1" hangingPunct="1">
              <a:lnSpc>
                <a:spcPct val="150000"/>
              </a:lnSpc>
              <a:spcBef>
                <a:spcPct val="50000"/>
              </a:spcBef>
            </a:pPr>
            <a:r>
              <a:rPr lang="en-US" altLang="zh-CN" sz="2200"/>
              <a:t>            // method that takes no argument.</a:t>
            </a:r>
          </a:p>
          <a:p>
            <a:pPr eaLnBrk="1" hangingPunct="1">
              <a:lnSpc>
                <a:spcPct val="150000"/>
              </a:lnSpc>
              <a:spcBef>
                <a:spcPct val="50000"/>
              </a:spcBef>
            </a:pPr>
            <a:r>
              <a:rPr lang="en-US" altLang="zh-CN" sz="2200"/>
              <a:t>            // Note that this permission is granted by default only to remain</a:t>
            </a:r>
          </a:p>
          <a:p>
            <a:pPr eaLnBrk="1" hangingPunct="1">
              <a:lnSpc>
                <a:spcPct val="150000"/>
              </a:lnSpc>
              <a:spcBef>
                <a:spcPct val="50000"/>
              </a:spcBef>
            </a:pPr>
            <a:r>
              <a:rPr lang="en-US" altLang="zh-CN" sz="2200"/>
              <a:t>           // backwards compatible.</a:t>
            </a:r>
          </a:p>
          <a:p>
            <a:pPr eaLnBrk="1" hangingPunct="1">
              <a:lnSpc>
                <a:spcPct val="150000"/>
              </a:lnSpc>
              <a:spcBef>
                <a:spcPct val="50000"/>
              </a:spcBef>
            </a:pPr>
            <a:r>
              <a:rPr lang="en-US" altLang="zh-CN" sz="2200"/>
              <a:t>           // It is strongly recommended that you either remove this permission</a:t>
            </a:r>
          </a:p>
          <a:p>
            <a:pPr eaLnBrk="1" hangingPunct="1">
              <a:lnSpc>
                <a:spcPct val="150000"/>
              </a:lnSpc>
              <a:spcBef>
                <a:spcPct val="50000"/>
              </a:spcBef>
            </a:pPr>
            <a:r>
              <a:rPr lang="en-US" altLang="zh-CN" sz="2200"/>
              <a:t>           // from this policy file or further restrict it to code sources</a:t>
            </a:r>
          </a:p>
          <a:p>
            <a:pPr eaLnBrk="1" hangingPunct="1">
              <a:lnSpc>
                <a:spcPct val="150000"/>
              </a:lnSpc>
              <a:spcBef>
                <a:spcPct val="50000"/>
              </a:spcBef>
            </a:pPr>
            <a:r>
              <a:rPr lang="en-US" altLang="zh-CN" sz="2200"/>
              <a:t>           // that you specify, because Thread.stop() is potentially unsafe.</a:t>
            </a:r>
          </a:p>
        </p:txBody>
      </p:sp>
    </p:spTree>
  </p:cSld>
  <p:clrMapOvr>
    <a:masterClrMapping/>
  </p:clrMapOvr>
  <p:transition>
    <p:zoom dir="in"/>
  </p:transition>
</p:sld>
</file>

<file path=ppt/slides/slide6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8306" name="Text Box 2"/>
          <p:cNvSpPr txBox="1">
            <a:spLocks noChangeArrowheads="1"/>
          </p:cNvSpPr>
          <p:nvPr/>
        </p:nvSpPr>
        <p:spPr bwMode="auto">
          <a:xfrm>
            <a:off x="593725" y="539750"/>
            <a:ext cx="8494713" cy="562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sz="2200"/>
              <a:t>	// See "http://java.sun.com/notes" for more information.</a:t>
            </a:r>
          </a:p>
          <a:p>
            <a:pPr eaLnBrk="1" hangingPunct="1">
              <a:lnSpc>
                <a:spcPct val="150000"/>
              </a:lnSpc>
            </a:pPr>
            <a:r>
              <a:rPr lang="en-US" altLang="zh-CN" sz="2200"/>
              <a:t>	permission java.lang.RuntimePermission "stopThread";</a:t>
            </a:r>
          </a:p>
          <a:p>
            <a:pPr eaLnBrk="1" hangingPunct="1">
              <a:lnSpc>
                <a:spcPct val="150000"/>
              </a:lnSpc>
            </a:pPr>
            <a:endParaRPr lang="en-US" altLang="zh-CN" sz="2200"/>
          </a:p>
          <a:p>
            <a:pPr eaLnBrk="1" hangingPunct="1">
              <a:lnSpc>
                <a:spcPct val="150000"/>
              </a:lnSpc>
            </a:pPr>
            <a:r>
              <a:rPr lang="en-US" altLang="zh-CN" sz="2200"/>
              <a:t>	// allows anyone to listen on un-privileged ports</a:t>
            </a:r>
          </a:p>
          <a:p>
            <a:pPr eaLnBrk="1" hangingPunct="1">
              <a:lnSpc>
                <a:spcPct val="150000"/>
              </a:lnSpc>
            </a:pPr>
            <a:r>
              <a:rPr lang="en-US" altLang="zh-CN" sz="2200"/>
              <a:t>	permission java.net.SocketPermission "localhost:1024-", "listen";</a:t>
            </a:r>
          </a:p>
          <a:p>
            <a:pPr eaLnBrk="1" hangingPunct="1">
              <a:lnSpc>
                <a:spcPct val="150000"/>
              </a:lnSpc>
            </a:pPr>
            <a:endParaRPr lang="en-US" altLang="zh-CN" sz="2200"/>
          </a:p>
          <a:p>
            <a:pPr eaLnBrk="1" hangingPunct="1">
              <a:lnSpc>
                <a:spcPct val="150000"/>
              </a:lnSpc>
            </a:pPr>
            <a:r>
              <a:rPr lang="en-US" altLang="zh-CN" sz="2200"/>
              <a:t>	// "standard" properies that can be read by anyone</a:t>
            </a:r>
          </a:p>
          <a:p>
            <a:pPr eaLnBrk="1" hangingPunct="1">
              <a:lnSpc>
                <a:spcPct val="150000"/>
              </a:lnSpc>
            </a:pPr>
            <a:endParaRPr lang="en-US" altLang="zh-CN" sz="2200"/>
          </a:p>
          <a:p>
            <a:pPr eaLnBrk="1" hangingPunct="1">
              <a:lnSpc>
                <a:spcPct val="150000"/>
              </a:lnSpc>
            </a:pPr>
            <a:r>
              <a:rPr lang="en-US" altLang="zh-CN" sz="2200"/>
              <a:t>	permission java.util.PropertyPermission "java.version", "read";</a:t>
            </a:r>
          </a:p>
          <a:p>
            <a:pPr eaLnBrk="1" hangingPunct="1">
              <a:lnSpc>
                <a:spcPct val="150000"/>
              </a:lnSpc>
            </a:pPr>
            <a:r>
              <a:rPr lang="en-US" altLang="zh-CN" sz="2200"/>
              <a:t>	permission java.util.PropertyPermission "java.vendor", "read";</a:t>
            </a:r>
          </a:p>
          <a:p>
            <a:pPr eaLnBrk="1" hangingPunct="1">
              <a:lnSpc>
                <a:spcPct val="150000"/>
              </a:lnSpc>
            </a:pPr>
            <a:r>
              <a:rPr lang="en-US" altLang="zh-CN" sz="2200"/>
              <a:t>	permission java.util.PropertyPermission "java.vendor.url", "read";</a:t>
            </a:r>
          </a:p>
        </p:txBody>
      </p:sp>
    </p:spTree>
  </p:cSld>
  <p:clrMapOvr>
    <a:masterClrMapping/>
  </p:clrMapOvr>
  <p:transition>
    <p:zoom dir="in"/>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3474" name="Text Box 2"/>
          <p:cNvSpPr txBox="1">
            <a:spLocks noChangeArrowheads="1"/>
          </p:cNvSpPr>
          <p:nvPr/>
        </p:nvSpPr>
        <p:spPr bwMode="auto">
          <a:xfrm>
            <a:off x="1508125" y="381000"/>
            <a:ext cx="5326063" cy="600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80000"/>
              </a:lnSpc>
            </a:pPr>
            <a:r>
              <a:rPr lang="en-US" altLang="zh-CN"/>
              <a:t>	System.out.println("a*b = " + r3);</a:t>
            </a:r>
          </a:p>
          <a:p>
            <a:pPr eaLnBrk="1" hangingPunct="1">
              <a:lnSpc>
                <a:spcPct val="180000"/>
              </a:lnSpc>
            </a:pPr>
            <a:r>
              <a:rPr lang="en-US" altLang="zh-CN"/>
              <a:t>	System.out.println("a/b = " + r4);</a:t>
            </a:r>
          </a:p>
          <a:p>
            <a:pPr eaLnBrk="1" hangingPunct="1">
              <a:lnSpc>
                <a:spcPct val="180000"/>
              </a:lnSpc>
            </a:pPr>
            <a:r>
              <a:rPr lang="en-US" altLang="zh-CN"/>
              <a:t>	System.out.println("a%b = " + r5);</a:t>
            </a:r>
          </a:p>
          <a:p>
            <a:pPr eaLnBrk="1" hangingPunct="1">
              <a:lnSpc>
                <a:spcPct val="180000"/>
              </a:lnSpc>
            </a:pPr>
            <a:r>
              <a:rPr lang="en-US" altLang="zh-CN"/>
              <a:t>	System.out.println("a++ =" + r6);</a:t>
            </a:r>
          </a:p>
          <a:p>
            <a:pPr eaLnBrk="1" hangingPunct="1">
              <a:lnSpc>
                <a:spcPct val="180000"/>
              </a:lnSpc>
            </a:pPr>
            <a:r>
              <a:rPr lang="en-US" altLang="zh-CN"/>
              <a:t>	System.out.println("b-- =" + r7);</a:t>
            </a:r>
          </a:p>
          <a:p>
            <a:pPr eaLnBrk="1" hangingPunct="1">
              <a:lnSpc>
                <a:spcPct val="180000"/>
              </a:lnSpc>
            </a:pPr>
            <a:r>
              <a:rPr lang="en-US" altLang="zh-CN"/>
              <a:t>	System.out.println("++a =" + r8);</a:t>
            </a:r>
          </a:p>
          <a:p>
            <a:pPr eaLnBrk="1" hangingPunct="1">
              <a:lnSpc>
                <a:spcPct val="180000"/>
              </a:lnSpc>
            </a:pPr>
            <a:r>
              <a:rPr lang="en-US" altLang="zh-CN"/>
              <a:t>	System.out.println("--b =" + r9);</a:t>
            </a:r>
          </a:p>
          <a:p>
            <a:pPr eaLnBrk="1" hangingPunct="1">
              <a:lnSpc>
                <a:spcPct val="180000"/>
              </a:lnSpc>
            </a:pPr>
            <a:r>
              <a:rPr lang="en-US" altLang="zh-CN"/>
              <a:t>       }</a:t>
            </a:r>
          </a:p>
          <a:p>
            <a:pPr eaLnBrk="1" hangingPunct="1">
              <a:lnSpc>
                <a:spcPct val="180000"/>
              </a:lnSpc>
            </a:pPr>
            <a:r>
              <a:rPr lang="en-US" altLang="zh-CN"/>
              <a:t>}</a:t>
            </a:r>
          </a:p>
        </p:txBody>
      </p:sp>
    </p:spTree>
  </p:cSld>
  <p:clrMapOvr>
    <a:masterClrMapping/>
  </p:clrMapOvr>
  <p:transition>
    <p:zoom dir="in"/>
  </p:transition>
</p:sld>
</file>

<file path=ppt/slides/slide6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9330" name="Text Box 2"/>
          <p:cNvSpPr txBox="1">
            <a:spLocks noChangeArrowheads="1"/>
          </p:cNvSpPr>
          <p:nvPr/>
        </p:nvSpPr>
        <p:spPr bwMode="auto">
          <a:xfrm>
            <a:off x="228600" y="685800"/>
            <a:ext cx="8770938"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sz="2200"/>
              <a:t>	permission java.util.PropertyPermission "java.class.version", "read";</a:t>
            </a:r>
          </a:p>
          <a:p>
            <a:pPr eaLnBrk="1" hangingPunct="1">
              <a:lnSpc>
                <a:spcPct val="200000"/>
              </a:lnSpc>
            </a:pPr>
            <a:r>
              <a:rPr lang="en-US" altLang="zh-CN" sz="2200"/>
              <a:t>	permission java.util.PropertyPermission "os.name", "read";</a:t>
            </a:r>
          </a:p>
          <a:p>
            <a:pPr eaLnBrk="1" hangingPunct="1">
              <a:lnSpc>
                <a:spcPct val="200000"/>
              </a:lnSpc>
            </a:pPr>
            <a:r>
              <a:rPr lang="en-US" altLang="zh-CN" sz="2200"/>
              <a:t>	permission java.util.PropertyPermission "os.version", "read";</a:t>
            </a:r>
          </a:p>
          <a:p>
            <a:pPr eaLnBrk="1" hangingPunct="1">
              <a:lnSpc>
                <a:spcPct val="200000"/>
              </a:lnSpc>
            </a:pPr>
            <a:r>
              <a:rPr lang="en-US" altLang="zh-CN" sz="2200"/>
              <a:t>	permission java.util.PropertyPermission "os.arch", "read";</a:t>
            </a:r>
          </a:p>
          <a:p>
            <a:pPr eaLnBrk="1" hangingPunct="1">
              <a:lnSpc>
                <a:spcPct val="200000"/>
              </a:lnSpc>
            </a:pPr>
            <a:r>
              <a:rPr lang="en-US" altLang="zh-CN" sz="2200"/>
              <a:t>	permission java.util.PropertyPermission "file.separator", "read";</a:t>
            </a:r>
          </a:p>
          <a:p>
            <a:pPr eaLnBrk="1" hangingPunct="1">
              <a:lnSpc>
                <a:spcPct val="200000"/>
              </a:lnSpc>
            </a:pPr>
            <a:r>
              <a:rPr lang="en-US" altLang="zh-CN" sz="2200"/>
              <a:t>	permission java.util.PropertyPermission "path.separator", "read";</a:t>
            </a:r>
          </a:p>
          <a:p>
            <a:pPr eaLnBrk="1" hangingPunct="1">
              <a:lnSpc>
                <a:spcPct val="200000"/>
              </a:lnSpc>
            </a:pPr>
            <a:r>
              <a:rPr lang="en-US" altLang="zh-CN" sz="2200"/>
              <a:t>	permission java.util.PropertyPermission "line.separator", "read";</a:t>
            </a:r>
          </a:p>
        </p:txBody>
      </p:sp>
    </p:spTree>
  </p:cSld>
  <p:clrMapOvr>
    <a:masterClrMapping/>
  </p:clrMapOvr>
  <p:transition>
    <p:zoom dir="in"/>
  </p:transition>
</p:sld>
</file>

<file path=ppt/slides/slide6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0354" name="Text Box 2"/>
          <p:cNvSpPr txBox="1">
            <a:spLocks noChangeArrowheads="1"/>
          </p:cNvSpPr>
          <p:nvPr/>
        </p:nvSpPr>
        <p:spPr bwMode="auto">
          <a:xfrm>
            <a:off x="228600" y="642938"/>
            <a:ext cx="8786813" cy="545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lnSpc>
                <a:spcPct val="160000"/>
              </a:lnSpc>
            </a:pPr>
            <a:r>
              <a:rPr lang="en-US" altLang="zh-CN" sz="2000"/>
              <a:t>permission java.util.PropertyPermission "java.specification.version", "read";</a:t>
            </a:r>
          </a:p>
          <a:p>
            <a:pPr lvl="1" eaLnBrk="1" hangingPunct="1">
              <a:lnSpc>
                <a:spcPct val="160000"/>
              </a:lnSpc>
            </a:pPr>
            <a:r>
              <a:rPr lang="en-US" altLang="zh-CN" sz="2000"/>
              <a:t>permission java.util.PropertyPermission "java.specification.vendor", "read";</a:t>
            </a:r>
          </a:p>
          <a:p>
            <a:pPr lvl="1" eaLnBrk="1" hangingPunct="1">
              <a:lnSpc>
                <a:spcPct val="160000"/>
              </a:lnSpc>
            </a:pPr>
            <a:r>
              <a:rPr lang="en-US" altLang="zh-CN" sz="2000"/>
              <a:t>permission java.util.PropertyPermission "java.specification.name", "read";</a:t>
            </a:r>
          </a:p>
          <a:p>
            <a:pPr lvl="1" eaLnBrk="1" hangingPunct="1">
              <a:lnSpc>
                <a:spcPct val="160000"/>
              </a:lnSpc>
            </a:pPr>
            <a:endParaRPr lang="en-US" altLang="zh-CN" sz="2000"/>
          </a:p>
          <a:p>
            <a:pPr lvl="1" eaLnBrk="1" hangingPunct="1">
              <a:lnSpc>
                <a:spcPct val="160000"/>
              </a:lnSpc>
            </a:pPr>
            <a:r>
              <a:rPr lang="en-US" altLang="zh-CN" sz="2000"/>
              <a:t>permission java.util.PropertyPermission "java.vm.specification.version", "read";</a:t>
            </a:r>
          </a:p>
          <a:p>
            <a:pPr lvl="1" eaLnBrk="1" hangingPunct="1">
              <a:lnSpc>
                <a:spcPct val="160000"/>
              </a:lnSpc>
            </a:pPr>
            <a:r>
              <a:rPr lang="en-US" altLang="zh-CN" sz="2000"/>
              <a:t>permission java.util.PropertyPermission "java.vm.specification.vendor", "read";</a:t>
            </a:r>
          </a:p>
          <a:p>
            <a:pPr lvl="1" eaLnBrk="1" hangingPunct="1">
              <a:lnSpc>
                <a:spcPct val="160000"/>
              </a:lnSpc>
            </a:pPr>
            <a:r>
              <a:rPr lang="en-US" altLang="zh-CN" sz="2000"/>
              <a:t>permission java.util.PropertyPermission "java.vm.specification.name", "read";</a:t>
            </a:r>
          </a:p>
          <a:p>
            <a:pPr lvl="1" eaLnBrk="1" hangingPunct="1">
              <a:lnSpc>
                <a:spcPct val="160000"/>
              </a:lnSpc>
            </a:pPr>
            <a:r>
              <a:rPr lang="en-US" altLang="zh-CN" sz="2000"/>
              <a:t>permission java.util.PropertyPermission "java.vm.version", "read";</a:t>
            </a:r>
          </a:p>
          <a:p>
            <a:pPr lvl="1" eaLnBrk="1" hangingPunct="1">
              <a:lnSpc>
                <a:spcPct val="160000"/>
              </a:lnSpc>
            </a:pPr>
            <a:r>
              <a:rPr lang="en-US" altLang="zh-CN" sz="2000"/>
              <a:t>permission java.util.PropertyPermission "java.vm.vendor", "read";</a:t>
            </a:r>
          </a:p>
          <a:p>
            <a:pPr lvl="1" eaLnBrk="1" hangingPunct="1">
              <a:lnSpc>
                <a:spcPct val="160000"/>
              </a:lnSpc>
            </a:pPr>
            <a:r>
              <a:rPr lang="en-US" altLang="zh-CN" sz="2000"/>
              <a:t>permission java.util.PropertyPermission "java.vm.name", "read";</a:t>
            </a:r>
          </a:p>
          <a:p>
            <a:pPr eaLnBrk="1" hangingPunct="1">
              <a:lnSpc>
                <a:spcPct val="160000"/>
              </a:lnSpc>
            </a:pPr>
            <a:r>
              <a:rPr lang="en-US" altLang="zh-CN" sz="2000"/>
              <a:t>};</a:t>
            </a:r>
          </a:p>
        </p:txBody>
      </p:sp>
      <p:sp>
        <p:nvSpPr>
          <p:cNvPr id="740355" name="AutoShape 3">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6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1378" name="Rectangle 2"/>
          <p:cNvSpPr>
            <a:spLocks noChangeArrowheads="1"/>
          </p:cNvSpPr>
          <p:nvPr/>
        </p:nvSpPr>
        <p:spPr bwMode="auto">
          <a:xfrm>
            <a:off x="2384425" y="685800"/>
            <a:ext cx="4375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10.5  </a:t>
            </a:r>
            <a:r>
              <a:rPr lang="zh-CN" altLang="en-US" sz="3200" b="1"/>
              <a:t>签名及发布的例子</a:t>
            </a:r>
          </a:p>
        </p:txBody>
      </p:sp>
      <p:sp>
        <p:nvSpPr>
          <p:cNvPr id="741379" name="Text Box 3"/>
          <p:cNvSpPr txBox="1">
            <a:spLocks noChangeArrowheads="1"/>
          </p:cNvSpPr>
          <p:nvPr/>
        </p:nvSpPr>
        <p:spPr bwMode="auto">
          <a:xfrm>
            <a:off x="304800" y="1447800"/>
            <a:ext cx="8610600"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b="1"/>
              <a:t>10.5.1  </a:t>
            </a:r>
            <a:r>
              <a:rPr lang="zh-CN" altLang="en-US" b="1"/>
              <a:t>步骤</a:t>
            </a:r>
          </a:p>
          <a:p>
            <a:pPr eaLnBrk="1" hangingPunct="1">
              <a:lnSpc>
                <a:spcPct val="130000"/>
              </a:lnSpc>
              <a:spcBef>
                <a:spcPct val="50000"/>
              </a:spcBef>
            </a:pPr>
            <a:r>
              <a:rPr lang="zh-CN" altLang="en-US"/>
              <a:t>        在命令提示符状态下进入路径</a:t>
            </a:r>
            <a:r>
              <a:rPr lang="en-US" altLang="zh-CN"/>
              <a:t>D:\Apache Tomcat 4.0\webapps\ROOT\user</a:t>
            </a:r>
            <a:r>
              <a:rPr lang="zh-CN" altLang="en-US"/>
              <a:t>，所有操作都在服务器路径下操作，也可以在普通路径下操作，完成后将一系列文件配置到服务器端。本书作者使用前者，在</a:t>
            </a:r>
            <a:r>
              <a:rPr lang="en-US" altLang="zh-CN"/>
              <a:t>user</a:t>
            </a:r>
            <a:r>
              <a:rPr lang="zh-CN" altLang="en-US"/>
              <a:t>目录下建立</a:t>
            </a:r>
            <a:r>
              <a:rPr lang="en-US" altLang="zh-CN"/>
              <a:t>AppletSecurity.java</a:t>
            </a:r>
            <a:r>
              <a:rPr lang="zh-CN" altLang="en-US"/>
              <a:t>文件，源代码即为例</a:t>
            </a:r>
            <a:r>
              <a:rPr lang="en-US" altLang="zh-CN"/>
              <a:t>10.1</a:t>
            </a:r>
            <a:r>
              <a:rPr lang="zh-CN" altLang="en-US"/>
              <a:t>，编译后生成三个类：</a:t>
            </a:r>
            <a:r>
              <a:rPr lang="en-US" altLang="zh-CN"/>
              <a:t>AppletSecurity.class</a:t>
            </a:r>
            <a:r>
              <a:rPr lang="zh-CN" altLang="en-US"/>
              <a:t>、</a:t>
            </a:r>
            <a:r>
              <a:rPr lang="en-US" altLang="zh-CN"/>
              <a:t>AppletSecurity$1.class</a:t>
            </a:r>
            <a:r>
              <a:rPr lang="zh-CN" altLang="en-US"/>
              <a:t>和</a:t>
            </a:r>
            <a:r>
              <a:rPr lang="en-US" altLang="zh-CN"/>
              <a:t>AppletSecurity$2.class</a:t>
            </a:r>
            <a:r>
              <a:rPr lang="zh-CN" altLang="en-US"/>
              <a:t>。</a:t>
            </a:r>
          </a:p>
          <a:p>
            <a:pPr eaLnBrk="1" hangingPunct="1">
              <a:lnSpc>
                <a:spcPct val="130000"/>
              </a:lnSpc>
              <a:spcBef>
                <a:spcPct val="50000"/>
              </a:spcBef>
            </a:pPr>
            <a:r>
              <a:rPr lang="zh-CN" altLang="en-US"/>
              <a:t>        </a:t>
            </a:r>
            <a:r>
              <a:rPr lang="en-US" altLang="zh-CN"/>
              <a:t>(1) </a:t>
            </a:r>
            <a:r>
              <a:rPr lang="zh-CN" altLang="en-US"/>
              <a:t>将生成的类文件打包成文档文件。</a:t>
            </a:r>
          </a:p>
          <a:p>
            <a:pPr eaLnBrk="1" hangingPunct="1">
              <a:lnSpc>
                <a:spcPct val="130000"/>
              </a:lnSpc>
              <a:spcBef>
                <a:spcPct val="50000"/>
              </a:spcBef>
            </a:pPr>
            <a:r>
              <a:rPr lang="zh-CN" altLang="en-US"/>
              <a:t>         </a:t>
            </a:r>
            <a:r>
              <a:rPr lang="en-US" altLang="zh-CN"/>
              <a:t>jar cvf a.jar *.class</a:t>
            </a:r>
          </a:p>
        </p:txBody>
      </p:sp>
    </p:spTree>
  </p:cSld>
  <p:clrMapOvr>
    <a:masterClrMapping/>
  </p:clrMapOvr>
  <p:transition>
    <p:zoom dir="in"/>
  </p:transition>
</p:sld>
</file>

<file path=ppt/slides/slide6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2402" name="Text Box 2"/>
          <p:cNvSpPr txBox="1">
            <a:spLocks noChangeArrowheads="1"/>
          </p:cNvSpPr>
          <p:nvPr/>
        </p:nvSpPr>
        <p:spPr bwMode="auto">
          <a:xfrm>
            <a:off x="228600" y="609600"/>
            <a:ext cx="86868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(2) </a:t>
            </a:r>
            <a:r>
              <a:rPr lang="zh-CN" altLang="en-US"/>
              <a:t>为刚才创建的文件创建</a:t>
            </a:r>
            <a:r>
              <a:rPr lang="en-US" altLang="zh-CN"/>
              <a:t>keystore</a:t>
            </a:r>
            <a:r>
              <a:rPr lang="zh-CN" altLang="en-US"/>
              <a:t>。</a:t>
            </a:r>
          </a:p>
          <a:p>
            <a:pPr eaLnBrk="1" hangingPunct="1">
              <a:lnSpc>
                <a:spcPct val="150000"/>
              </a:lnSpc>
              <a:spcBef>
                <a:spcPct val="50000"/>
              </a:spcBef>
            </a:pPr>
            <a:r>
              <a:rPr lang="zh-CN" altLang="en-US"/>
              <a:t>        </a:t>
            </a:r>
            <a:r>
              <a:rPr lang="en-US" altLang="zh-CN"/>
              <a:t>keytool -genkey -alias a -keypass xueliang -keystore a.keystore -storepass xueliang </a:t>
            </a:r>
          </a:p>
          <a:p>
            <a:pPr eaLnBrk="1" hangingPunct="1">
              <a:lnSpc>
                <a:spcPct val="150000"/>
              </a:lnSpc>
              <a:spcBef>
                <a:spcPct val="50000"/>
              </a:spcBef>
            </a:pPr>
            <a:r>
              <a:rPr lang="en-US" altLang="zh-CN"/>
              <a:t>       (3) </a:t>
            </a:r>
            <a:r>
              <a:rPr lang="zh-CN" altLang="en-US"/>
              <a:t>使用刚才生成的钥匙来对</a:t>
            </a:r>
            <a:r>
              <a:rPr lang="en-US" altLang="zh-CN"/>
              <a:t>jar</a:t>
            </a:r>
            <a:r>
              <a:rPr lang="zh-CN" altLang="en-US"/>
              <a:t>文件进行签名。</a:t>
            </a:r>
          </a:p>
          <a:p>
            <a:pPr eaLnBrk="1" hangingPunct="1">
              <a:lnSpc>
                <a:spcPct val="150000"/>
              </a:lnSpc>
              <a:spcBef>
                <a:spcPct val="50000"/>
              </a:spcBef>
            </a:pPr>
            <a:r>
              <a:rPr lang="zh-CN" altLang="en-US"/>
              <a:t>       </a:t>
            </a:r>
            <a:r>
              <a:rPr lang="en-US" altLang="zh-CN"/>
              <a:t>jarsigner -keystore a.keystore -storepass xueliang a.jar a </a:t>
            </a:r>
          </a:p>
          <a:p>
            <a:pPr eaLnBrk="1" hangingPunct="1">
              <a:lnSpc>
                <a:spcPct val="150000"/>
              </a:lnSpc>
              <a:spcBef>
                <a:spcPct val="50000"/>
              </a:spcBef>
            </a:pPr>
            <a:r>
              <a:rPr lang="en-US" altLang="zh-CN"/>
              <a:t>       (4) </a:t>
            </a:r>
            <a:r>
              <a:rPr lang="zh-CN" altLang="en-US"/>
              <a:t>将公共钥匙导入到一个</a:t>
            </a:r>
            <a:r>
              <a:rPr lang="en-US" altLang="zh-CN"/>
              <a:t>cer</a:t>
            </a:r>
            <a:r>
              <a:rPr lang="zh-CN" altLang="en-US"/>
              <a:t>文件中。</a:t>
            </a:r>
          </a:p>
          <a:p>
            <a:pPr eaLnBrk="1" hangingPunct="1">
              <a:lnSpc>
                <a:spcPct val="150000"/>
              </a:lnSpc>
              <a:spcBef>
                <a:spcPct val="50000"/>
              </a:spcBef>
            </a:pPr>
            <a:r>
              <a:rPr lang="zh-CN" altLang="en-US"/>
              <a:t>        </a:t>
            </a:r>
            <a:r>
              <a:rPr lang="en-US" altLang="zh-CN"/>
              <a:t>keytool -export -alias a -file a.cer -keystore a.keystore -storepass xueliang </a:t>
            </a:r>
          </a:p>
        </p:txBody>
      </p:sp>
    </p:spTree>
  </p:cSld>
  <p:clrMapOvr>
    <a:masterClrMapping/>
  </p:clrMapOvr>
  <p:transition>
    <p:zoom dir="in"/>
  </p:transition>
</p:sld>
</file>

<file path=ppt/slides/slide6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3426" name="Text Box 2"/>
          <p:cNvSpPr txBox="1">
            <a:spLocks noChangeArrowheads="1"/>
          </p:cNvSpPr>
          <p:nvPr/>
        </p:nvSpPr>
        <p:spPr bwMode="auto">
          <a:xfrm>
            <a:off x="457200" y="609600"/>
            <a:ext cx="8458200" cy="564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lnSpc>
                <a:spcPct val="130000"/>
              </a:lnSpc>
              <a:spcBef>
                <a:spcPct val="50000"/>
              </a:spcBef>
            </a:pPr>
            <a:r>
              <a:rPr lang="en-US" altLang="zh-CN"/>
              <a:t> (5) </a:t>
            </a:r>
            <a:r>
              <a:rPr lang="zh-CN" altLang="en-US"/>
              <a:t>网页转换及修改。</a:t>
            </a:r>
          </a:p>
          <a:p>
            <a:pPr lvl="1" eaLnBrk="1" hangingPunct="1">
              <a:lnSpc>
                <a:spcPct val="130000"/>
              </a:lnSpc>
              <a:spcBef>
                <a:spcPct val="50000"/>
              </a:spcBef>
            </a:pPr>
            <a:r>
              <a:rPr lang="zh-CN" altLang="en-US"/>
              <a:t> 嵌入类的</a:t>
            </a:r>
            <a:r>
              <a:rPr lang="en-US" altLang="zh-CN"/>
              <a:t>index.html</a:t>
            </a:r>
            <a:r>
              <a:rPr lang="zh-CN" altLang="en-US"/>
              <a:t>写成：</a:t>
            </a:r>
          </a:p>
          <a:p>
            <a:pPr lvl="1" eaLnBrk="1" hangingPunct="1">
              <a:lnSpc>
                <a:spcPct val="130000"/>
              </a:lnSpc>
              <a:spcBef>
                <a:spcPct val="50000"/>
              </a:spcBef>
            </a:pPr>
            <a:r>
              <a:rPr lang="zh-CN" altLang="en-US"/>
              <a:t> </a:t>
            </a:r>
            <a:r>
              <a:rPr lang="en-US" altLang="zh-CN"/>
              <a:t>&lt;html&gt;</a:t>
            </a:r>
          </a:p>
          <a:p>
            <a:pPr lvl="1" eaLnBrk="1" hangingPunct="1">
              <a:lnSpc>
                <a:spcPct val="130000"/>
              </a:lnSpc>
              <a:spcBef>
                <a:spcPct val="50000"/>
              </a:spcBef>
            </a:pPr>
            <a:r>
              <a:rPr lang="en-US" altLang="zh-CN"/>
              <a:t> &lt;body&gt;</a:t>
            </a:r>
          </a:p>
          <a:p>
            <a:pPr eaLnBrk="1" hangingPunct="1">
              <a:lnSpc>
                <a:spcPct val="130000"/>
              </a:lnSpc>
              <a:spcBef>
                <a:spcPct val="50000"/>
              </a:spcBef>
            </a:pPr>
            <a:r>
              <a:rPr lang="en-US" altLang="zh-CN"/>
              <a:t>        &lt;APPLET CODE = "AppletSecurity.class" ARCHIVE = "a.jar" WIDTH = 400 HEIGHT = 300&gt;</a:t>
            </a:r>
          </a:p>
          <a:p>
            <a:pPr lvl="1" eaLnBrk="1" hangingPunct="1">
              <a:lnSpc>
                <a:spcPct val="130000"/>
              </a:lnSpc>
              <a:spcBef>
                <a:spcPct val="50000"/>
              </a:spcBef>
            </a:pPr>
            <a:r>
              <a:rPr lang="en-US" altLang="zh-CN"/>
              <a:t> &lt;/APPLET&gt;</a:t>
            </a:r>
          </a:p>
          <a:p>
            <a:pPr lvl="1" eaLnBrk="1" hangingPunct="1">
              <a:lnSpc>
                <a:spcPct val="130000"/>
              </a:lnSpc>
              <a:spcBef>
                <a:spcPct val="50000"/>
              </a:spcBef>
            </a:pPr>
            <a:r>
              <a:rPr lang="en-US" altLang="zh-CN"/>
              <a:t> &lt;/body&gt;</a:t>
            </a:r>
          </a:p>
          <a:p>
            <a:pPr lvl="1" eaLnBrk="1" hangingPunct="1">
              <a:lnSpc>
                <a:spcPct val="130000"/>
              </a:lnSpc>
              <a:spcBef>
                <a:spcPct val="50000"/>
              </a:spcBef>
            </a:pPr>
            <a:r>
              <a:rPr lang="en-US" altLang="zh-CN"/>
              <a:t> &lt;/html&gt;</a:t>
            </a:r>
          </a:p>
        </p:txBody>
      </p:sp>
    </p:spTree>
  </p:cSld>
  <p:clrMapOvr>
    <a:masterClrMapping/>
  </p:clrMapOvr>
  <p:transition>
    <p:zoom dir="in"/>
  </p:transition>
</p:sld>
</file>

<file path=ppt/slides/slide6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4450" name="Text Box 2"/>
          <p:cNvSpPr txBox="1">
            <a:spLocks noChangeArrowheads="1"/>
          </p:cNvSpPr>
          <p:nvPr/>
        </p:nvSpPr>
        <p:spPr bwMode="auto">
          <a:xfrm>
            <a:off x="304800" y="530225"/>
            <a:ext cx="8610600" cy="558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zh-CN" altLang="en-US"/>
              <a:t>使用</a:t>
            </a:r>
            <a:r>
              <a:rPr lang="en-US" altLang="zh-CN"/>
              <a:t>htmlConverter</a:t>
            </a:r>
            <a:r>
              <a:rPr lang="zh-CN" altLang="en-US"/>
              <a:t>工具，将</a:t>
            </a:r>
            <a:r>
              <a:rPr lang="en-US" altLang="zh-CN"/>
              <a:t>index.html</a:t>
            </a:r>
            <a:r>
              <a:rPr lang="zh-CN" altLang="en-US"/>
              <a:t>转换成使用插件的文件。源文件如下：</a:t>
            </a:r>
          </a:p>
          <a:p>
            <a:pPr eaLnBrk="1" hangingPunct="1">
              <a:lnSpc>
                <a:spcPct val="90000"/>
              </a:lnSpc>
              <a:spcBef>
                <a:spcPct val="50000"/>
              </a:spcBef>
            </a:pPr>
            <a:r>
              <a:rPr lang="en-US" altLang="zh-CN" sz="2000"/>
              <a:t>&lt;html&gt;</a:t>
            </a:r>
          </a:p>
          <a:p>
            <a:pPr eaLnBrk="1" hangingPunct="1">
              <a:lnSpc>
                <a:spcPct val="90000"/>
              </a:lnSpc>
              <a:spcBef>
                <a:spcPct val="50000"/>
              </a:spcBef>
            </a:pPr>
            <a:r>
              <a:rPr lang="en-US" altLang="zh-CN" sz="2000"/>
              <a:t>&lt;body&gt;</a:t>
            </a:r>
          </a:p>
          <a:p>
            <a:pPr eaLnBrk="1" hangingPunct="1">
              <a:lnSpc>
                <a:spcPct val="90000"/>
              </a:lnSpc>
              <a:spcBef>
                <a:spcPct val="50000"/>
              </a:spcBef>
            </a:pPr>
            <a:r>
              <a:rPr lang="en-US" altLang="zh-CN" sz="2000"/>
              <a:t>&lt;!--"CONVERTED_APPLET"--&gt;</a:t>
            </a:r>
          </a:p>
          <a:p>
            <a:pPr eaLnBrk="1" hangingPunct="1">
              <a:lnSpc>
                <a:spcPct val="90000"/>
              </a:lnSpc>
              <a:spcBef>
                <a:spcPct val="50000"/>
              </a:spcBef>
            </a:pPr>
            <a:r>
              <a:rPr lang="en-US" altLang="zh-CN" sz="2000"/>
              <a:t>&lt;!-- HTML CONVERTER --&gt;</a:t>
            </a:r>
          </a:p>
          <a:p>
            <a:pPr eaLnBrk="1" hangingPunct="1">
              <a:lnSpc>
                <a:spcPct val="90000"/>
              </a:lnSpc>
              <a:spcBef>
                <a:spcPct val="50000"/>
              </a:spcBef>
            </a:pPr>
            <a:r>
              <a:rPr lang="en-US" altLang="zh-CN" sz="2000"/>
              <a:t>&lt;OBJECT</a:t>
            </a:r>
          </a:p>
          <a:p>
            <a:pPr eaLnBrk="1" hangingPunct="1">
              <a:lnSpc>
                <a:spcPct val="90000"/>
              </a:lnSpc>
              <a:spcBef>
                <a:spcPct val="50000"/>
              </a:spcBef>
            </a:pPr>
            <a:r>
              <a:rPr lang="en-US" altLang="zh-CN" sz="2000"/>
              <a:t>    classid="clsid:CAFEEFAC-0014-0000-0001-ABCDEFFEDCBA"</a:t>
            </a:r>
          </a:p>
          <a:p>
            <a:pPr eaLnBrk="1" hangingPunct="1">
              <a:lnSpc>
                <a:spcPct val="90000"/>
              </a:lnSpc>
              <a:spcBef>
                <a:spcPct val="50000"/>
              </a:spcBef>
            </a:pPr>
            <a:r>
              <a:rPr lang="en-US" altLang="zh-CN" sz="2000"/>
              <a:t>    WIDTH = 300 HEIGHT = 200 </a:t>
            </a:r>
          </a:p>
          <a:p>
            <a:pPr eaLnBrk="1" hangingPunct="1">
              <a:lnSpc>
                <a:spcPct val="90000"/>
              </a:lnSpc>
              <a:spcBef>
                <a:spcPct val="50000"/>
              </a:spcBef>
            </a:pPr>
            <a:r>
              <a:rPr lang="en-US" altLang="zh-CN" sz="2000"/>
              <a:t>    codebase="http://java.sun.com/products/plugin/autodl/jinstall-1_4_0_01-win.cab#Version=1,4,0,10"&gt;</a:t>
            </a:r>
          </a:p>
          <a:p>
            <a:pPr eaLnBrk="1" hangingPunct="1">
              <a:lnSpc>
                <a:spcPct val="90000"/>
              </a:lnSpc>
              <a:spcBef>
                <a:spcPct val="50000"/>
              </a:spcBef>
            </a:pPr>
            <a:r>
              <a:rPr lang="en-US" altLang="zh-CN" sz="2000"/>
              <a:t>     &lt;PARAM NAME = CODE VALUE = "AppletSecurity.class" &gt;</a:t>
            </a:r>
          </a:p>
          <a:p>
            <a:pPr eaLnBrk="1" hangingPunct="1">
              <a:lnSpc>
                <a:spcPct val="90000"/>
              </a:lnSpc>
              <a:spcBef>
                <a:spcPct val="50000"/>
              </a:spcBef>
            </a:pPr>
            <a:r>
              <a:rPr lang="en-US" altLang="zh-CN" sz="2000"/>
              <a:t>     &lt;PARAM NAME = ARCHIVE VALUE = "a.jar" &gt; </a:t>
            </a:r>
          </a:p>
        </p:txBody>
      </p:sp>
    </p:spTree>
  </p:cSld>
  <p:clrMapOvr>
    <a:masterClrMapping/>
  </p:clrMapOvr>
  <p:transition>
    <p:zoom dir="in"/>
  </p:transition>
</p:sld>
</file>

<file path=ppt/slides/slide6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5474" name="Text Box 2"/>
          <p:cNvSpPr txBox="1">
            <a:spLocks noChangeArrowheads="1"/>
          </p:cNvSpPr>
          <p:nvPr/>
        </p:nvSpPr>
        <p:spPr bwMode="auto">
          <a:xfrm>
            <a:off x="365125" y="650875"/>
            <a:ext cx="8778875" cy="571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50000"/>
              </a:spcBef>
            </a:pPr>
            <a:r>
              <a:rPr lang="en-US" altLang="zh-CN" sz="2200"/>
              <a:t>       &lt;PARAM NAME="type" VALUE="application/x-java-applet;jpi-version=1.4.0_01"&gt;</a:t>
            </a:r>
          </a:p>
          <a:p>
            <a:pPr eaLnBrk="1" hangingPunct="1">
              <a:lnSpc>
                <a:spcPct val="140000"/>
              </a:lnSpc>
            </a:pPr>
            <a:r>
              <a:rPr lang="en-US" altLang="zh-CN" sz="2200"/>
              <a:t>        &lt;PARAM NAME="scriptable" VALUE="false"&gt;</a:t>
            </a:r>
          </a:p>
          <a:p>
            <a:pPr eaLnBrk="1" hangingPunct="1">
              <a:lnSpc>
                <a:spcPct val="140000"/>
              </a:lnSpc>
            </a:pPr>
            <a:r>
              <a:rPr lang="en-US" altLang="zh-CN" sz="2200"/>
              <a:t>&lt;/OBJECT&gt;</a:t>
            </a:r>
          </a:p>
          <a:p>
            <a:pPr eaLnBrk="1" hangingPunct="1">
              <a:lnSpc>
                <a:spcPct val="140000"/>
              </a:lnSpc>
            </a:pPr>
            <a:r>
              <a:rPr lang="en-US" altLang="zh-CN" sz="2200"/>
              <a:t>&lt;!--</a:t>
            </a:r>
          </a:p>
          <a:p>
            <a:pPr eaLnBrk="1" hangingPunct="1">
              <a:lnSpc>
                <a:spcPct val="140000"/>
              </a:lnSpc>
            </a:pPr>
            <a:r>
              <a:rPr lang="en-US" altLang="zh-CN" sz="2200"/>
              <a:t>&lt;APPLET CODE = "AppletSecurity.class" ARCHIVE = "a.jar" WIDTH = 300 HEIGHT = 200&gt;</a:t>
            </a:r>
          </a:p>
          <a:p>
            <a:pPr eaLnBrk="1" hangingPunct="1">
              <a:lnSpc>
                <a:spcPct val="140000"/>
              </a:lnSpc>
            </a:pPr>
            <a:r>
              <a:rPr lang="en-US" altLang="zh-CN" sz="2200"/>
              <a:t>&lt;/APPLET&gt;</a:t>
            </a:r>
          </a:p>
          <a:p>
            <a:pPr eaLnBrk="1" hangingPunct="1">
              <a:lnSpc>
                <a:spcPct val="140000"/>
              </a:lnSpc>
            </a:pPr>
            <a:r>
              <a:rPr lang="en-US" altLang="zh-CN" sz="2200"/>
              <a:t>--&gt;</a:t>
            </a:r>
          </a:p>
          <a:p>
            <a:pPr eaLnBrk="1" hangingPunct="1">
              <a:lnSpc>
                <a:spcPct val="140000"/>
              </a:lnSpc>
            </a:pPr>
            <a:r>
              <a:rPr lang="en-US" altLang="zh-CN" sz="2200"/>
              <a:t>&lt;!--"END_CONVERTED_APPLET"--&gt;</a:t>
            </a:r>
          </a:p>
          <a:p>
            <a:pPr eaLnBrk="1" hangingPunct="1">
              <a:lnSpc>
                <a:spcPct val="140000"/>
              </a:lnSpc>
            </a:pPr>
            <a:r>
              <a:rPr lang="en-US" altLang="zh-CN" sz="2200"/>
              <a:t>&lt;/body&gt;</a:t>
            </a:r>
          </a:p>
          <a:p>
            <a:pPr eaLnBrk="1" hangingPunct="1">
              <a:lnSpc>
                <a:spcPct val="140000"/>
              </a:lnSpc>
            </a:pPr>
            <a:r>
              <a:rPr lang="en-US" altLang="zh-CN" sz="2200"/>
              <a:t>&lt;/html&gt;</a:t>
            </a:r>
          </a:p>
        </p:txBody>
      </p:sp>
    </p:spTree>
  </p:cSld>
  <p:clrMapOvr>
    <a:masterClrMapping/>
  </p:clrMapOvr>
  <p:transition>
    <p:zoom dir="in"/>
  </p:transition>
</p:sld>
</file>

<file path=ppt/slides/slide6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9027" name="Text Box 2"/>
          <p:cNvSpPr txBox="1">
            <a:spLocks noChangeArrowheads="1"/>
          </p:cNvSpPr>
          <p:nvPr/>
        </p:nvSpPr>
        <p:spPr bwMode="auto">
          <a:xfrm>
            <a:off x="228600" y="457200"/>
            <a:ext cx="8686800"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b="1"/>
              <a:t>10.5.2  </a:t>
            </a:r>
            <a:r>
              <a:rPr lang="zh-CN" altLang="en-US" b="1"/>
              <a:t>结果</a:t>
            </a:r>
          </a:p>
          <a:p>
            <a:pPr eaLnBrk="1" hangingPunct="1">
              <a:lnSpc>
                <a:spcPct val="130000"/>
              </a:lnSpc>
              <a:spcBef>
                <a:spcPct val="50000"/>
              </a:spcBef>
            </a:pPr>
            <a:r>
              <a:rPr lang="zh-CN" altLang="en-US"/>
              <a:t>        通过</a:t>
            </a:r>
            <a:r>
              <a:rPr lang="en-US" altLang="zh-CN"/>
              <a:t>IE</a:t>
            </a:r>
            <a:r>
              <a:rPr lang="zh-CN" altLang="en-US"/>
              <a:t>访问</a:t>
            </a:r>
            <a:r>
              <a:rPr lang="en-US" altLang="zh-CN"/>
              <a:t>index.html</a:t>
            </a:r>
            <a:r>
              <a:rPr lang="zh-CN" altLang="en-US"/>
              <a:t>，在类加载过程中，弹出一个“</a:t>
            </a:r>
            <a:r>
              <a:rPr lang="en-US" altLang="zh-CN"/>
              <a:t>Java</a:t>
            </a:r>
            <a:r>
              <a:rPr lang="zh-CN" altLang="en-US"/>
              <a:t>安全警告”窗口，如图</a:t>
            </a:r>
            <a:r>
              <a:rPr lang="en-US" altLang="zh-CN"/>
              <a:t>10.11</a:t>
            </a:r>
            <a:r>
              <a:rPr lang="zh-CN" altLang="en-US"/>
              <a:t>所示。</a:t>
            </a:r>
          </a:p>
        </p:txBody>
      </p:sp>
      <p:sp>
        <p:nvSpPr>
          <p:cNvPr id="129028" name="Rectangle 3"/>
          <p:cNvSpPr>
            <a:spLocks noChangeArrowheads="1"/>
          </p:cNvSpPr>
          <p:nvPr/>
        </p:nvSpPr>
        <p:spPr bwMode="auto">
          <a:xfrm>
            <a:off x="2362200" y="5943600"/>
            <a:ext cx="4070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10.11  </a:t>
            </a:r>
            <a:r>
              <a:rPr lang="zh-CN" altLang="en-US"/>
              <a:t>证书的安全警告窗口</a:t>
            </a:r>
          </a:p>
        </p:txBody>
      </p:sp>
      <p:graphicFrame>
        <p:nvGraphicFramePr>
          <p:cNvPr id="129026" name="Object 4"/>
          <p:cNvGraphicFramePr>
            <a:graphicFrameLocks noChangeAspect="1"/>
          </p:cNvGraphicFramePr>
          <p:nvPr/>
        </p:nvGraphicFramePr>
        <p:xfrm>
          <a:off x="76200" y="2205038"/>
          <a:ext cx="8991600" cy="3662362"/>
        </p:xfrm>
        <a:graphic>
          <a:graphicData uri="http://schemas.openxmlformats.org/presentationml/2006/ole">
            <mc:AlternateContent xmlns:mc="http://schemas.openxmlformats.org/markup-compatibility/2006">
              <mc:Choice xmlns:v="urn:schemas-microsoft-com:vml" Requires="v">
                <p:oleObj spid="_x0000_s129029" name="Bitmap Image" r:id="rId3" imgW="6462320" imgH="2620952" progId="Paint.Picture">
                  <p:embed/>
                </p:oleObj>
              </mc:Choice>
              <mc:Fallback>
                <p:oleObj name="Bitmap Image" r:id="rId3" imgW="6462320" imgH="2620952"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2205038"/>
                        <a:ext cx="8991600" cy="3662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6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0051" name="Text Box 2"/>
          <p:cNvSpPr txBox="1">
            <a:spLocks noChangeArrowheads="1"/>
          </p:cNvSpPr>
          <p:nvPr/>
        </p:nvSpPr>
        <p:spPr bwMode="auto">
          <a:xfrm>
            <a:off x="228600" y="381000"/>
            <a:ext cx="8686800"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zh-CN" altLang="en-US"/>
              <a:t>单击“授予该会话”按钮，则出现</a:t>
            </a:r>
            <a:r>
              <a:rPr lang="en-US" altLang="zh-CN"/>
              <a:t>Applet</a:t>
            </a:r>
            <a:r>
              <a:rPr lang="zh-CN" altLang="en-US"/>
              <a:t>界面，如图</a:t>
            </a:r>
            <a:r>
              <a:rPr lang="en-US" altLang="zh-CN"/>
              <a:t>10.12</a:t>
            </a:r>
            <a:r>
              <a:rPr lang="zh-CN" altLang="en-US"/>
              <a:t>所示，在文件名栏敲入</a:t>
            </a:r>
            <a:r>
              <a:rPr lang="en-US" altLang="zh-CN"/>
              <a:t>E:\a.txt</a:t>
            </a:r>
            <a:r>
              <a:rPr lang="zh-CN" altLang="en-US"/>
              <a:t>，然后按回车键以显示文本内容，如图</a:t>
            </a:r>
            <a:r>
              <a:rPr lang="en-US" altLang="zh-CN"/>
              <a:t>10.13</a:t>
            </a:r>
            <a:r>
              <a:rPr lang="zh-CN" altLang="en-US"/>
              <a:t>所示。</a:t>
            </a:r>
          </a:p>
        </p:txBody>
      </p:sp>
      <p:sp>
        <p:nvSpPr>
          <p:cNvPr id="130052" name="Rectangle 3"/>
          <p:cNvSpPr>
            <a:spLocks noChangeArrowheads="1"/>
          </p:cNvSpPr>
          <p:nvPr/>
        </p:nvSpPr>
        <p:spPr bwMode="auto">
          <a:xfrm>
            <a:off x="2693988" y="6019800"/>
            <a:ext cx="3756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10.12  </a:t>
            </a:r>
            <a:r>
              <a:rPr lang="zh-CN" altLang="en-US"/>
              <a:t>载入的</a:t>
            </a:r>
            <a:r>
              <a:rPr lang="en-US" altLang="zh-CN"/>
              <a:t>Applet</a:t>
            </a:r>
            <a:r>
              <a:rPr lang="zh-CN" altLang="en-US"/>
              <a:t>界面 </a:t>
            </a:r>
          </a:p>
        </p:txBody>
      </p:sp>
      <p:graphicFrame>
        <p:nvGraphicFramePr>
          <p:cNvPr id="130050" name="Object 4"/>
          <p:cNvGraphicFramePr>
            <a:graphicFrameLocks noChangeAspect="1"/>
          </p:cNvGraphicFramePr>
          <p:nvPr/>
        </p:nvGraphicFramePr>
        <p:xfrm>
          <a:off x="1695450" y="1714500"/>
          <a:ext cx="5753100" cy="4305300"/>
        </p:xfrm>
        <a:graphic>
          <a:graphicData uri="http://schemas.openxmlformats.org/presentationml/2006/ole">
            <mc:AlternateContent xmlns:mc="http://schemas.openxmlformats.org/markup-compatibility/2006">
              <mc:Choice xmlns:v="urn:schemas-microsoft-com:vml" Requires="v">
                <p:oleObj spid="_x0000_s130053" name="Bitmap Image" r:id="rId3" imgW="3482642" imgH="2606266" progId="Paint.Picture">
                  <p:embed/>
                </p:oleObj>
              </mc:Choice>
              <mc:Fallback>
                <p:oleObj name="Bitmap Image" r:id="rId3" imgW="3482642" imgH="2606266"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5450" y="1714500"/>
                        <a:ext cx="5753100" cy="430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6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1075" name="Rectangle 2"/>
          <p:cNvSpPr>
            <a:spLocks noChangeArrowheads="1"/>
          </p:cNvSpPr>
          <p:nvPr/>
        </p:nvSpPr>
        <p:spPr bwMode="auto">
          <a:xfrm>
            <a:off x="2841625" y="5715000"/>
            <a:ext cx="3460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10.13  </a:t>
            </a:r>
            <a:r>
              <a:rPr lang="zh-CN" altLang="en-US"/>
              <a:t>显示的文本内容</a:t>
            </a:r>
          </a:p>
        </p:txBody>
      </p:sp>
      <p:graphicFrame>
        <p:nvGraphicFramePr>
          <p:cNvPr id="131074" name="Object 3"/>
          <p:cNvGraphicFramePr>
            <a:graphicFrameLocks noChangeAspect="1"/>
          </p:cNvGraphicFramePr>
          <p:nvPr/>
        </p:nvGraphicFramePr>
        <p:xfrm>
          <a:off x="1333500" y="762000"/>
          <a:ext cx="6477000" cy="4837113"/>
        </p:xfrm>
        <a:graphic>
          <a:graphicData uri="http://schemas.openxmlformats.org/presentationml/2006/ole">
            <mc:AlternateContent xmlns:mc="http://schemas.openxmlformats.org/markup-compatibility/2006">
              <mc:Choice xmlns:v="urn:schemas-microsoft-com:vml" Requires="v">
                <p:oleObj spid="_x0000_s131077" name="Bitmap Image" r:id="rId3" imgW="3475021" imgH="2598645" progId="Paint.Picture">
                  <p:embed/>
                </p:oleObj>
              </mc:Choice>
              <mc:Fallback>
                <p:oleObj name="Bitmap Image" r:id="rId3" imgW="3475021" imgH="2598645"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762000"/>
                        <a:ext cx="6477000" cy="4837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1076" name="AutoShape 4">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1" name="Rectangle 2"/>
          <p:cNvSpPr>
            <a:spLocks noChangeArrowheads="1"/>
          </p:cNvSpPr>
          <p:nvPr/>
        </p:nvSpPr>
        <p:spPr bwMode="auto">
          <a:xfrm>
            <a:off x="3146425" y="5638800"/>
            <a:ext cx="2851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2.3  </a:t>
            </a:r>
            <a:r>
              <a:rPr lang="zh-CN" altLang="en-US"/>
              <a:t>程序输出结果</a:t>
            </a:r>
          </a:p>
        </p:txBody>
      </p:sp>
      <p:graphicFrame>
        <p:nvGraphicFramePr>
          <p:cNvPr id="17410" name="Object 3"/>
          <p:cNvGraphicFramePr>
            <a:graphicFrameLocks noChangeAspect="1"/>
          </p:cNvGraphicFramePr>
          <p:nvPr/>
        </p:nvGraphicFramePr>
        <p:xfrm>
          <a:off x="1219200" y="914400"/>
          <a:ext cx="6705600" cy="4505325"/>
        </p:xfrm>
        <a:graphic>
          <a:graphicData uri="http://schemas.openxmlformats.org/presentationml/2006/ole">
            <mc:AlternateContent xmlns:mc="http://schemas.openxmlformats.org/markup-compatibility/2006">
              <mc:Choice xmlns:v="urn:schemas-microsoft-com:vml" Requires="v">
                <p:oleObj spid="_x0000_s17412" name="Bitmap Image" r:id="rId3" imgW="4023709" imgH="2697714" progId="Paint.Picture">
                  <p:embed/>
                </p:oleObj>
              </mc:Choice>
              <mc:Fallback>
                <p:oleObj name="Bitmap Image" r:id="rId3" imgW="4023709" imgH="2697714"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914400"/>
                        <a:ext cx="6705600" cy="450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6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6498" name="Rectangle 2"/>
          <p:cNvSpPr>
            <a:spLocks noChangeArrowheads="1"/>
          </p:cNvSpPr>
          <p:nvPr/>
        </p:nvSpPr>
        <p:spPr bwMode="auto">
          <a:xfrm>
            <a:off x="3867150" y="533400"/>
            <a:ext cx="1409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习    题</a:t>
            </a:r>
          </a:p>
        </p:txBody>
      </p:sp>
      <p:sp>
        <p:nvSpPr>
          <p:cNvPr id="746499" name="Text Box 3"/>
          <p:cNvSpPr txBox="1">
            <a:spLocks noChangeArrowheads="1"/>
          </p:cNvSpPr>
          <p:nvPr/>
        </p:nvSpPr>
        <p:spPr bwMode="auto">
          <a:xfrm>
            <a:off x="228600" y="1219200"/>
            <a:ext cx="8686800" cy="498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a:t>         1. </a:t>
            </a:r>
            <a:r>
              <a:rPr lang="zh-CN" altLang="en-US"/>
              <a:t>编写</a:t>
            </a:r>
            <a:r>
              <a:rPr lang="en-US" altLang="zh-CN"/>
              <a:t>Applet</a:t>
            </a:r>
            <a:r>
              <a:rPr lang="zh-CN" altLang="en-US"/>
              <a:t>，在客户端建立一个文件，测试</a:t>
            </a:r>
            <a:r>
              <a:rPr lang="en-US" altLang="zh-CN"/>
              <a:t>Applet</a:t>
            </a:r>
            <a:r>
              <a:rPr lang="zh-CN" altLang="en-US"/>
              <a:t>的安全限制和许可访问类，要求文件路径为“</a:t>
            </a:r>
            <a:r>
              <a:rPr lang="en-US" altLang="zh-CN"/>
              <a:t>D:\Hello.txt”</a:t>
            </a:r>
            <a:r>
              <a:rPr lang="zh-CN" altLang="en-US"/>
              <a:t>，并存入数据“你好，欢迎来到</a:t>
            </a:r>
            <a:r>
              <a:rPr lang="en-US" altLang="zh-CN"/>
              <a:t>Java</a:t>
            </a:r>
            <a:r>
              <a:rPr lang="zh-CN" altLang="en-US"/>
              <a:t>世界”。编写的界面如图</a:t>
            </a:r>
            <a:r>
              <a:rPr lang="en-US" altLang="zh-CN"/>
              <a:t>10.14</a:t>
            </a:r>
            <a:r>
              <a:rPr lang="zh-CN" altLang="en-US"/>
              <a:t>所示，文件名中写入路径，文件内容中写入数据，单击“存储”按钮，将数据存入客户端文件，单击“打开”按钮，又可以显示内容，将可能出现的异常输出到文本区域内。</a:t>
            </a:r>
          </a:p>
          <a:p>
            <a:pPr eaLnBrk="1" hangingPunct="1">
              <a:lnSpc>
                <a:spcPct val="138000"/>
              </a:lnSpc>
              <a:spcBef>
                <a:spcPct val="50000"/>
              </a:spcBef>
            </a:pPr>
            <a:r>
              <a:rPr lang="zh-CN" altLang="en-US"/>
              <a:t>         </a:t>
            </a:r>
            <a:r>
              <a:rPr lang="en-US" altLang="zh-CN"/>
              <a:t>2. </a:t>
            </a:r>
            <a:r>
              <a:rPr lang="zh-CN" altLang="en-US"/>
              <a:t>使用</a:t>
            </a:r>
            <a:r>
              <a:rPr lang="en-US" altLang="zh-CN"/>
              <a:t>PolicyTool</a:t>
            </a:r>
            <a:r>
              <a:rPr lang="zh-CN" altLang="en-US"/>
              <a:t>工具建立一个</a:t>
            </a:r>
            <a:r>
              <a:rPr lang="en-US" altLang="zh-CN"/>
              <a:t>new.policy</a:t>
            </a:r>
            <a:r>
              <a:rPr lang="zh-CN" altLang="en-US"/>
              <a:t>文件，要求对网址</a:t>
            </a:r>
            <a:r>
              <a:rPr lang="en-US" altLang="zh-CN"/>
              <a:t>http://192.100.100.43::79</a:t>
            </a:r>
            <a:r>
              <a:rPr lang="zh-CN" altLang="en-US"/>
              <a:t>端口下所有访问进行许可授权。</a:t>
            </a:r>
          </a:p>
          <a:p>
            <a:pPr eaLnBrk="1" hangingPunct="1">
              <a:lnSpc>
                <a:spcPct val="138000"/>
              </a:lnSpc>
              <a:spcBef>
                <a:spcPct val="50000"/>
              </a:spcBef>
            </a:pPr>
            <a:r>
              <a:rPr lang="zh-CN" altLang="en-US"/>
              <a:t>         </a:t>
            </a:r>
            <a:r>
              <a:rPr lang="en-US" altLang="zh-CN"/>
              <a:t>3. </a:t>
            </a:r>
            <a:r>
              <a:rPr lang="zh-CN" altLang="en-US"/>
              <a:t>为习题</a:t>
            </a:r>
            <a:r>
              <a:rPr lang="en-US" altLang="zh-CN"/>
              <a:t>1</a:t>
            </a:r>
            <a:r>
              <a:rPr lang="zh-CN" altLang="en-US"/>
              <a:t>的</a:t>
            </a:r>
            <a:r>
              <a:rPr lang="en-US" altLang="zh-CN"/>
              <a:t>Applet</a:t>
            </a:r>
            <a:r>
              <a:rPr lang="zh-CN" altLang="en-US"/>
              <a:t>加入数字签名，并进行访问。</a:t>
            </a:r>
          </a:p>
        </p:txBody>
      </p:sp>
    </p:spTree>
  </p:cSld>
  <p:clrMapOvr>
    <a:masterClrMapping/>
  </p:clrMapOvr>
  <p:transition>
    <p:zoom dir="in"/>
  </p:transition>
</p:sld>
</file>

<file path=ppt/slides/slide6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099" name="AutoShape 2">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32098" name="Object 3"/>
          <p:cNvGraphicFramePr>
            <a:graphicFrameLocks noChangeAspect="1"/>
          </p:cNvGraphicFramePr>
          <p:nvPr/>
        </p:nvGraphicFramePr>
        <p:xfrm>
          <a:off x="2855913" y="1066800"/>
          <a:ext cx="3430587" cy="4191000"/>
        </p:xfrm>
        <a:graphic>
          <a:graphicData uri="http://schemas.openxmlformats.org/presentationml/2006/ole">
            <mc:AlternateContent xmlns:mc="http://schemas.openxmlformats.org/markup-compatibility/2006">
              <mc:Choice xmlns:v="urn:schemas-microsoft-com:vml" Requires="v">
                <p:oleObj spid="_x0000_s132101" name="Bitmap Image" r:id="rId3" imgW="1486029" imgH="1783235" progId="Paint.Picture">
                  <p:embed/>
                </p:oleObj>
              </mc:Choice>
              <mc:Fallback>
                <p:oleObj name="Bitmap Image" r:id="rId3" imgW="1486029" imgH="1783235"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5913" y="1066800"/>
                        <a:ext cx="3430587" cy="419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2100" name="Text Box 4"/>
          <p:cNvSpPr txBox="1">
            <a:spLocks noChangeArrowheads="1"/>
          </p:cNvSpPr>
          <p:nvPr/>
        </p:nvSpPr>
        <p:spPr bwMode="auto">
          <a:xfrm>
            <a:off x="3298825" y="5715000"/>
            <a:ext cx="2546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10.14  </a:t>
            </a:r>
            <a:r>
              <a:rPr lang="zh-CN" altLang="en-US"/>
              <a:t>用户界面</a:t>
            </a:r>
          </a:p>
        </p:txBody>
      </p:sp>
    </p:spTree>
  </p:cSld>
  <p:clrMapOvr>
    <a:masterClrMapping/>
  </p:clrMapOvr>
  <p:transition>
    <p:zoom dir="in"/>
  </p:transition>
</p:sld>
</file>

<file path=ppt/slides/slide6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22" name="Text Box 2"/>
          <p:cNvSpPr txBox="1">
            <a:spLocks noChangeArrowheads="1"/>
          </p:cNvSpPr>
          <p:nvPr/>
        </p:nvSpPr>
        <p:spPr bwMode="auto">
          <a:xfrm>
            <a:off x="1865313" y="838200"/>
            <a:ext cx="54133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4000" b="1">
                <a:latin typeface="华文行楷" pitchFamily="2" charset="-122"/>
                <a:ea typeface="华文行楷" pitchFamily="2" charset="-122"/>
              </a:rPr>
              <a:t>第</a:t>
            </a:r>
            <a:r>
              <a:rPr lang="en-US" altLang="zh-CN" sz="4000" b="1">
                <a:latin typeface="华文行楷" pitchFamily="2" charset="-122"/>
                <a:ea typeface="华文行楷" pitchFamily="2" charset="-122"/>
              </a:rPr>
              <a:t>11</a:t>
            </a:r>
            <a:r>
              <a:rPr lang="zh-CN" altLang="en-US" sz="4000" b="1">
                <a:latin typeface="华文行楷" pitchFamily="2" charset="-122"/>
                <a:ea typeface="华文行楷" pitchFamily="2" charset="-122"/>
              </a:rPr>
              <a:t>章  </a:t>
            </a:r>
            <a:r>
              <a:rPr lang="en-US" altLang="zh-CN" sz="4000" b="1">
                <a:latin typeface="华文行楷" pitchFamily="2" charset="-122"/>
                <a:ea typeface="华文行楷" pitchFamily="2" charset="-122"/>
              </a:rPr>
              <a:t>Java</a:t>
            </a:r>
            <a:r>
              <a:rPr lang="zh-CN" altLang="en-US" sz="4000" b="1">
                <a:latin typeface="华文行楷" pitchFamily="2" charset="-122"/>
                <a:ea typeface="华文行楷" pitchFamily="2" charset="-122"/>
              </a:rPr>
              <a:t>网络技术</a:t>
            </a:r>
            <a:r>
              <a:rPr lang="en-US" altLang="zh-CN" sz="4000" b="1">
                <a:latin typeface="华文行楷" pitchFamily="2" charset="-122"/>
                <a:ea typeface="华文行楷" pitchFamily="2" charset="-122"/>
              </a:rPr>
              <a:t>(</a:t>
            </a:r>
            <a:r>
              <a:rPr lang="zh-CN" altLang="en-US" sz="4000" b="1">
                <a:latin typeface="华文行楷" pitchFamily="2" charset="-122"/>
                <a:ea typeface="华文行楷" pitchFamily="2" charset="-122"/>
              </a:rPr>
              <a:t>一</a:t>
            </a:r>
            <a:r>
              <a:rPr lang="en-US" altLang="zh-CN" sz="4000" b="1">
                <a:latin typeface="华文行楷" pitchFamily="2" charset="-122"/>
                <a:ea typeface="华文行楷" pitchFamily="2" charset="-122"/>
              </a:rPr>
              <a:t>) </a:t>
            </a:r>
          </a:p>
        </p:txBody>
      </p:sp>
      <p:sp>
        <p:nvSpPr>
          <p:cNvPr id="747523" name="Text Box 3"/>
          <p:cNvSpPr txBox="1">
            <a:spLocks noChangeArrowheads="1"/>
          </p:cNvSpPr>
          <p:nvPr/>
        </p:nvSpPr>
        <p:spPr bwMode="auto">
          <a:xfrm>
            <a:off x="2976563" y="1922463"/>
            <a:ext cx="3248025"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b="1">
                <a:hlinkClick r:id="rId2" action="ppaction://hlinksldjump"/>
              </a:rPr>
              <a:t>11.1  TCP Sockets</a:t>
            </a:r>
            <a:r>
              <a:rPr lang="zh-CN" altLang="en-US" b="1">
                <a:hlinkClick r:id="rId2" action="ppaction://hlinksldjump"/>
              </a:rPr>
              <a:t>基础 </a:t>
            </a:r>
            <a:endParaRPr lang="zh-CN" altLang="en-US" b="1"/>
          </a:p>
          <a:p>
            <a:pPr eaLnBrk="1" hangingPunct="1">
              <a:lnSpc>
                <a:spcPct val="200000"/>
              </a:lnSpc>
            </a:pPr>
            <a:r>
              <a:rPr lang="en-US" altLang="zh-CN" b="1">
                <a:hlinkClick r:id="rId3" action="ppaction://hlinksldjump"/>
              </a:rPr>
              <a:t>11.2  UDP Sockets</a:t>
            </a:r>
            <a:r>
              <a:rPr lang="zh-CN" altLang="en-US" b="1">
                <a:hlinkClick r:id="rId3" action="ppaction://hlinksldjump"/>
              </a:rPr>
              <a:t>基础 </a:t>
            </a:r>
            <a:endParaRPr lang="zh-CN" altLang="en-US" b="1"/>
          </a:p>
          <a:p>
            <a:pPr eaLnBrk="1" hangingPunct="1">
              <a:lnSpc>
                <a:spcPct val="200000"/>
              </a:lnSpc>
            </a:pPr>
            <a:r>
              <a:rPr lang="en-US" altLang="zh-CN" b="1">
                <a:hlinkClick r:id="rId4" action="ppaction://hlinksldjump"/>
              </a:rPr>
              <a:t>11.3  </a:t>
            </a:r>
            <a:r>
              <a:rPr lang="zh-CN" altLang="en-US" b="1">
                <a:hlinkClick r:id="rId4" action="ppaction://hlinksldjump"/>
              </a:rPr>
              <a:t>网页显示控件 </a:t>
            </a:r>
            <a:endParaRPr lang="zh-CN" altLang="en-US" b="1"/>
          </a:p>
          <a:p>
            <a:pPr eaLnBrk="1" hangingPunct="1">
              <a:lnSpc>
                <a:spcPct val="200000"/>
              </a:lnSpc>
            </a:pPr>
            <a:r>
              <a:rPr lang="zh-CN" altLang="en-US" b="1">
                <a:ea typeface="黑体" panose="02010609060101010101" pitchFamily="49" charset="-122"/>
                <a:hlinkClick r:id="rId5" action="ppaction://hlinksldjump"/>
              </a:rPr>
              <a:t>习  题</a:t>
            </a:r>
            <a:r>
              <a:rPr lang="zh-CN" altLang="en-US" b="1">
                <a:hlinkClick r:id="rId5" action="ppaction://hlinksldjump"/>
              </a:rPr>
              <a:t> </a:t>
            </a:r>
            <a:endParaRPr lang="zh-CN" altLang="en-US" b="1"/>
          </a:p>
        </p:txBody>
      </p:sp>
      <p:pic>
        <p:nvPicPr>
          <p:cNvPr id="747524" name="Picture 4" descr="E:\课件素材\GIF动画插件1\GIF014.GIF">
            <a:hlinkClick r:id="rId6" action="ppaction://hlinkpres?slideindex=2&amp;slidetitle=PowerPoint 演示文稿"/>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8058150" y="6286500"/>
            <a:ext cx="10858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dir="in"/>
  </p:transition>
</p:sld>
</file>

<file path=ppt/slides/slide6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8546" name="Rectangle 2"/>
          <p:cNvSpPr>
            <a:spLocks noChangeArrowheads="1"/>
          </p:cNvSpPr>
          <p:nvPr/>
        </p:nvSpPr>
        <p:spPr bwMode="auto">
          <a:xfrm>
            <a:off x="2500313" y="685800"/>
            <a:ext cx="41417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11.1  TCP Sockets</a:t>
            </a:r>
            <a:r>
              <a:rPr lang="zh-CN" altLang="en-US" sz="3200" b="1"/>
              <a:t>基础</a:t>
            </a:r>
          </a:p>
        </p:txBody>
      </p:sp>
      <p:sp>
        <p:nvSpPr>
          <p:cNvPr id="748547" name="Text Box 3"/>
          <p:cNvSpPr txBox="1">
            <a:spLocks noChangeArrowheads="1"/>
          </p:cNvSpPr>
          <p:nvPr/>
        </p:nvSpPr>
        <p:spPr bwMode="auto">
          <a:xfrm>
            <a:off x="304800" y="1295400"/>
            <a:ext cx="8686800" cy="495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spcBef>
                <a:spcPct val="50000"/>
              </a:spcBef>
            </a:pPr>
            <a:r>
              <a:rPr lang="en-US" altLang="zh-CN"/>
              <a:t>        Sockets</a:t>
            </a:r>
            <a:r>
              <a:rPr lang="zh-CN" altLang="en-US"/>
              <a:t>是一个编程抽象概念，它是网络上与另一个应用程序通信连接的句柄。</a:t>
            </a:r>
            <a:r>
              <a:rPr lang="en-US" altLang="zh-CN"/>
              <a:t>Sockets</a:t>
            </a:r>
            <a:r>
              <a:rPr lang="zh-CN" altLang="en-US"/>
              <a:t>编程将用户代码与</a:t>
            </a:r>
            <a:r>
              <a:rPr lang="en-US" altLang="zh-CN"/>
              <a:t>TCP/IP</a:t>
            </a:r>
            <a:r>
              <a:rPr lang="zh-CN" altLang="en-US"/>
              <a:t>协议堆栈的底层实现隔离开，允许用户灵活地实现自己的编程。</a:t>
            </a:r>
          </a:p>
          <a:p>
            <a:pPr lvl="2" eaLnBrk="1" hangingPunct="1">
              <a:lnSpc>
                <a:spcPct val="135000"/>
              </a:lnSpc>
              <a:spcBef>
                <a:spcPct val="50000"/>
              </a:spcBef>
            </a:pPr>
            <a:r>
              <a:rPr lang="zh-CN" altLang="en-US"/>
              <a:t>基于</a:t>
            </a:r>
            <a:r>
              <a:rPr lang="en-US" altLang="zh-CN"/>
              <a:t>TCP</a:t>
            </a:r>
            <a:r>
              <a:rPr lang="zh-CN" altLang="en-US"/>
              <a:t>协议的</a:t>
            </a:r>
            <a:r>
              <a:rPr lang="en-US" altLang="zh-CN"/>
              <a:t>TCP Sockets</a:t>
            </a:r>
            <a:r>
              <a:rPr lang="zh-CN" altLang="en-US"/>
              <a:t>需要四个方面的数据：</a:t>
            </a:r>
          </a:p>
          <a:p>
            <a:pPr lvl="2" eaLnBrk="1" hangingPunct="1">
              <a:lnSpc>
                <a:spcPct val="135000"/>
              </a:lnSpc>
              <a:spcBef>
                <a:spcPct val="50000"/>
              </a:spcBef>
            </a:pPr>
            <a:r>
              <a:rPr lang="en-US" altLang="zh-CN"/>
              <a:t>(1) </a:t>
            </a:r>
            <a:r>
              <a:rPr lang="zh-CN" altLang="en-US"/>
              <a:t>本地系统的</a:t>
            </a:r>
            <a:r>
              <a:rPr lang="en-US" altLang="zh-CN"/>
              <a:t>IP</a:t>
            </a:r>
            <a:r>
              <a:rPr lang="zh-CN" altLang="en-US"/>
              <a:t>地址。</a:t>
            </a:r>
          </a:p>
          <a:p>
            <a:pPr lvl="2" eaLnBrk="1" hangingPunct="1">
              <a:lnSpc>
                <a:spcPct val="135000"/>
              </a:lnSpc>
              <a:spcBef>
                <a:spcPct val="50000"/>
              </a:spcBef>
            </a:pPr>
            <a:r>
              <a:rPr lang="en-US" altLang="zh-CN"/>
              <a:t>(2) </a:t>
            </a:r>
            <a:r>
              <a:rPr lang="zh-CN" altLang="en-US"/>
              <a:t>本地应用程序正在使用的</a:t>
            </a:r>
            <a:r>
              <a:rPr lang="en-US" altLang="zh-CN"/>
              <a:t>TCP</a:t>
            </a:r>
            <a:r>
              <a:rPr lang="zh-CN" altLang="en-US"/>
              <a:t>端口号。</a:t>
            </a:r>
          </a:p>
          <a:p>
            <a:pPr lvl="2" eaLnBrk="1" hangingPunct="1">
              <a:lnSpc>
                <a:spcPct val="135000"/>
              </a:lnSpc>
              <a:spcBef>
                <a:spcPct val="50000"/>
              </a:spcBef>
            </a:pPr>
            <a:r>
              <a:rPr lang="en-US" altLang="zh-CN"/>
              <a:t>(3) </a:t>
            </a:r>
            <a:r>
              <a:rPr lang="zh-CN" altLang="en-US"/>
              <a:t>通信的远程系统的</a:t>
            </a:r>
            <a:r>
              <a:rPr lang="en-US" altLang="zh-CN"/>
              <a:t>IP</a:t>
            </a:r>
            <a:r>
              <a:rPr lang="zh-CN" altLang="en-US"/>
              <a:t>地址。</a:t>
            </a:r>
          </a:p>
          <a:p>
            <a:pPr lvl="2" eaLnBrk="1" hangingPunct="1">
              <a:lnSpc>
                <a:spcPct val="135000"/>
              </a:lnSpc>
              <a:spcBef>
                <a:spcPct val="50000"/>
              </a:spcBef>
            </a:pPr>
            <a:r>
              <a:rPr lang="en-US" altLang="zh-CN"/>
              <a:t>(4) </a:t>
            </a:r>
            <a:r>
              <a:rPr lang="zh-CN" altLang="en-US"/>
              <a:t>通信的远程系统响应的</a:t>
            </a:r>
            <a:r>
              <a:rPr lang="en-US" altLang="zh-CN"/>
              <a:t>TCP</a:t>
            </a:r>
            <a:r>
              <a:rPr lang="zh-CN" altLang="en-US"/>
              <a:t>端口号。</a:t>
            </a:r>
          </a:p>
        </p:txBody>
      </p:sp>
    </p:spTree>
  </p:cSld>
  <p:clrMapOvr>
    <a:masterClrMapping/>
  </p:clrMapOvr>
  <p:transition>
    <p:zoom dir="in"/>
  </p:transition>
</p:sld>
</file>

<file path=ppt/slides/slide6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9570" name="Text Box 2"/>
          <p:cNvSpPr txBox="1">
            <a:spLocks noChangeArrowheads="1"/>
          </p:cNvSpPr>
          <p:nvPr/>
        </p:nvSpPr>
        <p:spPr bwMode="auto">
          <a:xfrm>
            <a:off x="304800" y="835025"/>
            <a:ext cx="8686800" cy="480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a:t>        TCP Sockets</a:t>
            </a:r>
            <a:r>
              <a:rPr lang="zh-CN" altLang="en-US"/>
              <a:t>的应用模型通常是客户</a:t>
            </a:r>
            <a:r>
              <a:rPr lang="en-US" altLang="zh-CN"/>
              <a:t>/</a:t>
            </a:r>
            <a:r>
              <a:rPr lang="zh-CN" altLang="en-US"/>
              <a:t>服务器模型，一个服务器在一个特定端口等待远程计算机请求资源，给予响应。客户程序绑定到这个端口，建立一个可靠连接来用于通信。 </a:t>
            </a:r>
          </a:p>
          <a:p>
            <a:pPr eaLnBrk="1" hangingPunct="1">
              <a:lnSpc>
                <a:spcPct val="138000"/>
              </a:lnSpc>
              <a:spcBef>
                <a:spcPct val="50000"/>
              </a:spcBef>
            </a:pPr>
            <a:r>
              <a:rPr lang="zh-CN" altLang="en-US"/>
              <a:t>        面向连接的操作使用</a:t>
            </a:r>
            <a:r>
              <a:rPr lang="en-US" altLang="zh-CN"/>
              <a:t>TCP</a:t>
            </a:r>
            <a:r>
              <a:rPr lang="zh-CN" altLang="en-US"/>
              <a:t>协议，在这个模式下的</a:t>
            </a:r>
            <a:r>
              <a:rPr lang="en-US" altLang="zh-CN"/>
              <a:t>Socket</a:t>
            </a:r>
            <a:r>
              <a:rPr lang="zh-CN" altLang="en-US"/>
              <a:t>必须在发送数据之前与目的地的</a:t>
            </a:r>
            <a:r>
              <a:rPr lang="en-US" altLang="zh-CN"/>
              <a:t>Socket</a:t>
            </a:r>
            <a:r>
              <a:rPr lang="zh-CN" altLang="en-US"/>
              <a:t>取得一个连接。连接建立后，</a:t>
            </a:r>
            <a:r>
              <a:rPr lang="en-US" altLang="zh-CN"/>
              <a:t>Socket</a:t>
            </a:r>
            <a:r>
              <a:rPr lang="zh-CN" altLang="en-US"/>
              <a:t>就可以使用一个流接口：打开</a:t>
            </a:r>
            <a:r>
              <a:rPr lang="en-US" altLang="zh-CN"/>
              <a:t>—</a:t>
            </a:r>
            <a:r>
              <a:rPr lang="zh-CN" altLang="en-US"/>
              <a:t>读</a:t>
            </a:r>
            <a:r>
              <a:rPr lang="en-US" altLang="zh-CN"/>
              <a:t>—</a:t>
            </a:r>
            <a:r>
              <a:rPr lang="zh-CN" altLang="en-US"/>
              <a:t>写</a:t>
            </a:r>
            <a:r>
              <a:rPr lang="en-US" altLang="zh-CN"/>
              <a:t>—</a:t>
            </a:r>
            <a:r>
              <a:rPr lang="zh-CN" altLang="en-US"/>
              <a:t>关闭。所有发送的信息都会在另一端以同样的顺序被接收。面向连接的操作比无连接的操作效率低，但是数据的安全性更高。由于</a:t>
            </a:r>
            <a:r>
              <a:rPr lang="en-US" altLang="zh-CN"/>
              <a:t>Socket</a:t>
            </a:r>
            <a:r>
              <a:rPr lang="zh-CN" altLang="en-US"/>
              <a:t>使用是双方的，所以在客户端和服务器端的使用稍有不同。   </a:t>
            </a:r>
          </a:p>
        </p:txBody>
      </p:sp>
    </p:spTree>
  </p:cSld>
  <p:clrMapOvr>
    <a:masterClrMapping/>
  </p:clrMapOvr>
  <p:transition>
    <p:zoom dir="in"/>
  </p:transition>
</p:sld>
</file>

<file path=ppt/slides/slide6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0594" name="Text Box 2"/>
          <p:cNvSpPr txBox="1">
            <a:spLocks noChangeArrowheads="1"/>
          </p:cNvSpPr>
          <p:nvPr/>
        </p:nvSpPr>
        <p:spPr bwMode="auto">
          <a:xfrm>
            <a:off x="228600" y="685800"/>
            <a:ext cx="8686800" cy="545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lnSpc>
                <a:spcPct val="130000"/>
              </a:lnSpc>
              <a:spcBef>
                <a:spcPct val="50000"/>
              </a:spcBef>
            </a:pPr>
            <a:r>
              <a:rPr lang="en-US" altLang="zh-CN"/>
              <a:t>(1) </a:t>
            </a:r>
            <a:r>
              <a:rPr lang="zh-CN" altLang="en-US"/>
              <a:t>客户端请求</a:t>
            </a:r>
            <a:r>
              <a:rPr lang="en-US" altLang="zh-CN"/>
              <a:t>Socket</a:t>
            </a:r>
            <a:r>
              <a:rPr lang="zh-CN" altLang="en-US"/>
              <a:t>的步骤如下：</a:t>
            </a:r>
          </a:p>
          <a:p>
            <a:pPr lvl="1" eaLnBrk="1" hangingPunct="1">
              <a:lnSpc>
                <a:spcPct val="130000"/>
              </a:lnSpc>
              <a:spcBef>
                <a:spcPct val="50000"/>
              </a:spcBef>
            </a:pPr>
            <a:r>
              <a:rPr lang="zh-CN" altLang="en-US"/>
              <a:t>① 建立客户端</a:t>
            </a:r>
            <a:r>
              <a:rPr lang="en-US" altLang="zh-CN"/>
              <a:t>Socket</a:t>
            </a:r>
            <a:r>
              <a:rPr lang="zh-CN" altLang="en-US"/>
              <a:t>连接；</a:t>
            </a:r>
          </a:p>
          <a:p>
            <a:pPr lvl="1" eaLnBrk="1" hangingPunct="1">
              <a:lnSpc>
                <a:spcPct val="130000"/>
              </a:lnSpc>
              <a:spcBef>
                <a:spcPct val="50000"/>
              </a:spcBef>
            </a:pPr>
            <a:r>
              <a:rPr lang="zh-CN" altLang="en-US"/>
              <a:t>② 得到</a:t>
            </a:r>
            <a:r>
              <a:rPr lang="en-US" altLang="zh-CN"/>
              <a:t>Socket</a:t>
            </a:r>
            <a:r>
              <a:rPr lang="zh-CN" altLang="en-US"/>
              <a:t>的读和写的流；</a:t>
            </a:r>
          </a:p>
          <a:p>
            <a:pPr lvl="1" eaLnBrk="1" hangingPunct="1">
              <a:lnSpc>
                <a:spcPct val="130000"/>
              </a:lnSpc>
              <a:spcBef>
                <a:spcPct val="50000"/>
              </a:spcBef>
            </a:pPr>
            <a:r>
              <a:rPr lang="zh-CN" altLang="en-US"/>
              <a:t>③ 利用流；</a:t>
            </a:r>
          </a:p>
          <a:p>
            <a:pPr lvl="1" eaLnBrk="1" hangingPunct="1">
              <a:lnSpc>
                <a:spcPct val="130000"/>
              </a:lnSpc>
              <a:spcBef>
                <a:spcPct val="50000"/>
              </a:spcBef>
            </a:pPr>
            <a:r>
              <a:rPr lang="zh-CN" altLang="en-US"/>
              <a:t>④ 关闭流；</a:t>
            </a:r>
          </a:p>
          <a:p>
            <a:pPr lvl="1" eaLnBrk="1" hangingPunct="1">
              <a:lnSpc>
                <a:spcPct val="130000"/>
              </a:lnSpc>
              <a:spcBef>
                <a:spcPct val="50000"/>
              </a:spcBef>
            </a:pPr>
            <a:r>
              <a:rPr lang="zh-CN" altLang="en-US"/>
              <a:t>⑤ 关闭</a:t>
            </a:r>
            <a:r>
              <a:rPr lang="en-US" altLang="zh-CN"/>
              <a:t>Socket</a:t>
            </a:r>
            <a:r>
              <a:rPr lang="zh-CN" altLang="en-US"/>
              <a:t>。</a:t>
            </a:r>
          </a:p>
          <a:p>
            <a:pPr eaLnBrk="1" hangingPunct="1">
              <a:lnSpc>
                <a:spcPct val="130000"/>
              </a:lnSpc>
              <a:spcBef>
                <a:spcPct val="50000"/>
              </a:spcBef>
            </a:pPr>
            <a:r>
              <a:rPr lang="zh-CN" altLang="en-US"/>
              <a:t>       使用一个服务器端的</a:t>
            </a:r>
            <a:r>
              <a:rPr lang="en-US" altLang="zh-CN"/>
              <a:t>Socket</a:t>
            </a:r>
            <a:r>
              <a:rPr lang="zh-CN" altLang="en-US"/>
              <a:t>请求比使用一个客户端</a:t>
            </a:r>
            <a:r>
              <a:rPr lang="en-US" altLang="zh-CN"/>
              <a:t>Socket</a:t>
            </a:r>
            <a:r>
              <a:rPr lang="zh-CN" altLang="en-US"/>
              <a:t>请求要麻烦一些。服务器并不是主动地建立连接。相反地，服务器被动地监听客户端的连接请示，然后给它们服务。</a:t>
            </a:r>
          </a:p>
        </p:txBody>
      </p:sp>
    </p:spTree>
  </p:cSld>
  <p:clrMapOvr>
    <a:masterClrMapping/>
  </p:clrMapOvr>
  <p:transition>
    <p:zoom dir="in"/>
  </p:transition>
</p:sld>
</file>

<file path=ppt/slides/slide6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1618" name="Text Box 2"/>
          <p:cNvSpPr txBox="1">
            <a:spLocks noChangeArrowheads="1"/>
          </p:cNvSpPr>
          <p:nvPr/>
        </p:nvSpPr>
        <p:spPr bwMode="auto">
          <a:xfrm>
            <a:off x="1508125" y="609600"/>
            <a:ext cx="6321425"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80000"/>
              </a:lnSpc>
            </a:pPr>
            <a:r>
              <a:rPr lang="en-US" altLang="zh-CN"/>
              <a:t>(2) </a:t>
            </a:r>
            <a:r>
              <a:rPr lang="zh-CN" altLang="en-US"/>
              <a:t>服务器端</a:t>
            </a:r>
            <a:r>
              <a:rPr lang="en-US" altLang="zh-CN"/>
              <a:t>Socket</a:t>
            </a:r>
            <a:r>
              <a:rPr lang="zh-CN" altLang="en-US"/>
              <a:t>要完成以下的基本的步骤：</a:t>
            </a:r>
          </a:p>
          <a:p>
            <a:pPr eaLnBrk="1" hangingPunct="1">
              <a:lnSpc>
                <a:spcPct val="180000"/>
              </a:lnSpc>
            </a:pPr>
            <a:r>
              <a:rPr lang="zh-CN" altLang="en-US"/>
              <a:t>① 建立一个服务器</a:t>
            </a:r>
            <a:r>
              <a:rPr lang="en-US" altLang="zh-CN"/>
              <a:t>Socket</a:t>
            </a:r>
            <a:r>
              <a:rPr lang="zh-CN" altLang="en-US"/>
              <a:t>并开始监听；</a:t>
            </a:r>
          </a:p>
          <a:p>
            <a:pPr eaLnBrk="1" hangingPunct="1">
              <a:lnSpc>
                <a:spcPct val="180000"/>
              </a:lnSpc>
            </a:pPr>
            <a:r>
              <a:rPr lang="zh-CN" altLang="en-US"/>
              <a:t>② 使用</a:t>
            </a:r>
            <a:r>
              <a:rPr lang="en-US" altLang="zh-CN"/>
              <a:t>accept()</a:t>
            </a:r>
            <a:r>
              <a:rPr lang="zh-CN" altLang="en-US"/>
              <a:t>方法取得新的连接；</a:t>
            </a:r>
          </a:p>
          <a:p>
            <a:pPr eaLnBrk="1" hangingPunct="1">
              <a:lnSpc>
                <a:spcPct val="180000"/>
              </a:lnSpc>
            </a:pPr>
            <a:r>
              <a:rPr lang="zh-CN" altLang="en-US"/>
              <a:t>③ 建立输入和输出流；</a:t>
            </a:r>
          </a:p>
          <a:p>
            <a:pPr eaLnBrk="1" hangingPunct="1">
              <a:lnSpc>
                <a:spcPct val="180000"/>
              </a:lnSpc>
            </a:pPr>
            <a:r>
              <a:rPr lang="zh-CN" altLang="en-US"/>
              <a:t>④ 在已有的协议上产生会话；</a:t>
            </a:r>
          </a:p>
          <a:p>
            <a:pPr eaLnBrk="1" hangingPunct="1">
              <a:lnSpc>
                <a:spcPct val="180000"/>
              </a:lnSpc>
            </a:pPr>
            <a:r>
              <a:rPr lang="zh-CN" altLang="en-US"/>
              <a:t>⑤ 关闭客户端流和</a:t>
            </a:r>
            <a:r>
              <a:rPr lang="en-US" altLang="zh-CN"/>
              <a:t>Socket</a:t>
            </a:r>
            <a:r>
              <a:rPr lang="zh-CN" altLang="en-US"/>
              <a:t>；</a:t>
            </a:r>
          </a:p>
          <a:p>
            <a:pPr eaLnBrk="1" hangingPunct="1">
              <a:lnSpc>
                <a:spcPct val="180000"/>
              </a:lnSpc>
            </a:pPr>
            <a:r>
              <a:rPr lang="zh-CN" altLang="en-US"/>
              <a:t>⑥ 回到②或者转到⑦；</a:t>
            </a:r>
          </a:p>
          <a:p>
            <a:pPr eaLnBrk="1" hangingPunct="1">
              <a:lnSpc>
                <a:spcPct val="180000"/>
              </a:lnSpc>
            </a:pPr>
            <a:r>
              <a:rPr lang="zh-CN" altLang="en-US"/>
              <a:t>⑦ 关闭服务器</a:t>
            </a:r>
            <a:r>
              <a:rPr lang="en-US" altLang="zh-CN"/>
              <a:t>Socket</a:t>
            </a:r>
            <a:r>
              <a:rPr lang="zh-CN" altLang="en-US"/>
              <a:t>。</a:t>
            </a:r>
          </a:p>
        </p:txBody>
      </p:sp>
    </p:spTree>
  </p:cSld>
  <p:clrMapOvr>
    <a:masterClrMapping/>
  </p:clrMapOvr>
  <p:transition>
    <p:zoom dir="in"/>
  </p:transition>
</p:sld>
</file>

<file path=ppt/slides/slide6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23" name="Rectangle 2"/>
          <p:cNvSpPr>
            <a:spLocks noChangeArrowheads="1"/>
          </p:cNvSpPr>
          <p:nvPr/>
        </p:nvSpPr>
        <p:spPr bwMode="auto">
          <a:xfrm>
            <a:off x="2046288" y="6096000"/>
            <a:ext cx="5051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11.1  </a:t>
            </a:r>
            <a:r>
              <a:rPr lang="zh-CN" altLang="en-US"/>
              <a:t>面向连接的</a:t>
            </a:r>
            <a:r>
              <a:rPr lang="en-US" altLang="zh-CN"/>
              <a:t>Socket</a:t>
            </a:r>
            <a:r>
              <a:rPr lang="zh-CN" altLang="en-US"/>
              <a:t>协作流程图</a:t>
            </a:r>
          </a:p>
        </p:txBody>
      </p:sp>
      <p:graphicFrame>
        <p:nvGraphicFramePr>
          <p:cNvPr id="133122" name="Object 3"/>
          <p:cNvGraphicFramePr>
            <a:graphicFrameLocks noChangeAspect="1"/>
          </p:cNvGraphicFramePr>
          <p:nvPr/>
        </p:nvGraphicFramePr>
        <p:xfrm>
          <a:off x="2057400" y="457200"/>
          <a:ext cx="4967288" cy="5638800"/>
        </p:xfrm>
        <a:graphic>
          <a:graphicData uri="http://schemas.openxmlformats.org/presentationml/2006/ole">
            <mc:AlternateContent xmlns:mc="http://schemas.openxmlformats.org/markup-compatibility/2006">
              <mc:Choice xmlns:v="urn:schemas-microsoft-com:vml" Requires="v">
                <p:oleObj spid="_x0000_s133124" r:id="rId3" imgW="3224404" imgH="3655725" progId="Visio.Drawing.4">
                  <p:embed/>
                </p:oleObj>
              </mc:Choice>
              <mc:Fallback>
                <p:oleObj r:id="rId3" imgW="3224404" imgH="3655725"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457200"/>
                        <a:ext cx="4967288" cy="563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6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2642" name="Text Box 2"/>
          <p:cNvSpPr txBox="1">
            <a:spLocks noChangeArrowheads="1"/>
          </p:cNvSpPr>
          <p:nvPr/>
        </p:nvSpPr>
        <p:spPr bwMode="auto">
          <a:xfrm>
            <a:off x="457200" y="762000"/>
            <a:ext cx="8458200"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8000"/>
              </a:lnSpc>
              <a:spcBef>
                <a:spcPct val="50000"/>
              </a:spcBef>
            </a:pPr>
            <a:r>
              <a:rPr lang="en-US" altLang="zh-CN"/>
              <a:t>         </a:t>
            </a:r>
            <a:r>
              <a:rPr lang="zh-CN" altLang="en-US"/>
              <a:t>例如，</a:t>
            </a:r>
            <a:r>
              <a:rPr lang="en-US" altLang="zh-CN"/>
              <a:t>HTTP</a:t>
            </a:r>
            <a:r>
              <a:rPr lang="zh-CN" altLang="en-US"/>
              <a:t>请求通过服务器的</a:t>
            </a:r>
            <a:r>
              <a:rPr lang="en-US" altLang="zh-CN"/>
              <a:t>80</a:t>
            </a:r>
            <a:r>
              <a:rPr lang="zh-CN" altLang="en-US"/>
              <a:t>端口实现，服务器端类似于</a:t>
            </a:r>
            <a:r>
              <a:rPr lang="en-US" altLang="zh-CN"/>
              <a:t>Socket</a:t>
            </a:r>
            <a:r>
              <a:rPr lang="zh-CN" altLang="en-US"/>
              <a:t>监听，端口号为</a:t>
            </a:r>
            <a:r>
              <a:rPr lang="en-US" altLang="zh-CN"/>
              <a:t>80</a:t>
            </a:r>
            <a:r>
              <a:rPr lang="zh-CN" altLang="en-US"/>
              <a:t>。如果客户端希望通过应用程序获得网页，只需采用面向连接的</a:t>
            </a:r>
            <a:r>
              <a:rPr lang="en-US" altLang="zh-CN"/>
              <a:t>Socket</a:t>
            </a:r>
            <a:r>
              <a:rPr lang="zh-CN" altLang="en-US"/>
              <a:t>，请求</a:t>
            </a:r>
            <a:r>
              <a:rPr lang="en-US" altLang="zh-CN"/>
              <a:t>80</a:t>
            </a:r>
            <a:r>
              <a:rPr lang="zh-CN" altLang="en-US"/>
              <a:t>端口，获取网页数据。首先打开一个连接，请求主机为服务器网址，请求端口号为</a:t>
            </a:r>
            <a:r>
              <a:rPr lang="en-US" altLang="zh-CN"/>
              <a:t>80</a:t>
            </a:r>
            <a:r>
              <a:rPr lang="zh-CN" altLang="en-US"/>
              <a:t>，然后发送命令请求“</a:t>
            </a:r>
            <a:r>
              <a:rPr lang="en-US" altLang="zh-CN"/>
              <a:t>GET / HTTP/1.0\r\n\r\n”</a:t>
            </a:r>
            <a:r>
              <a:rPr lang="zh-CN" altLang="en-US"/>
              <a:t>，得到返回的网页。     </a:t>
            </a:r>
          </a:p>
        </p:txBody>
      </p:sp>
    </p:spTree>
  </p:cSld>
  <p:clrMapOvr>
    <a:masterClrMapping/>
  </p:clrMapOvr>
  <p:transition>
    <p:zoom dir="in"/>
  </p:transition>
</p:sld>
</file>

<file path=ppt/slides/slide6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3666" name="Text Box 2"/>
          <p:cNvSpPr txBox="1">
            <a:spLocks noChangeArrowheads="1"/>
          </p:cNvSpPr>
          <p:nvPr/>
        </p:nvSpPr>
        <p:spPr bwMode="auto">
          <a:xfrm>
            <a:off x="304800" y="685800"/>
            <a:ext cx="86106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11.1.1  InetAddress</a:t>
            </a:r>
            <a:r>
              <a:rPr lang="zh-CN" altLang="en-US" b="1"/>
              <a:t>类</a:t>
            </a:r>
          </a:p>
          <a:p>
            <a:pPr eaLnBrk="1" hangingPunct="1">
              <a:lnSpc>
                <a:spcPct val="150000"/>
              </a:lnSpc>
              <a:spcBef>
                <a:spcPct val="50000"/>
              </a:spcBef>
            </a:pPr>
            <a:r>
              <a:rPr lang="zh-CN" altLang="en-US"/>
              <a:t>         </a:t>
            </a:r>
            <a:r>
              <a:rPr lang="en-US" altLang="zh-CN"/>
              <a:t>InetAddress</a:t>
            </a:r>
            <a:r>
              <a:rPr lang="zh-CN" altLang="en-US"/>
              <a:t>对象表示一个</a:t>
            </a:r>
            <a:r>
              <a:rPr lang="en-US" altLang="zh-CN"/>
              <a:t>Internet</a:t>
            </a:r>
            <a:r>
              <a:rPr lang="zh-CN" altLang="en-US"/>
              <a:t>主机地址。这个主机地址可以通过名字和</a:t>
            </a:r>
            <a:r>
              <a:rPr lang="en-US" altLang="zh-CN"/>
              <a:t>IP</a:t>
            </a:r>
            <a:r>
              <a:rPr lang="zh-CN" altLang="en-US"/>
              <a:t>地址来标识。名字即主机名，例如本机名字为</a:t>
            </a:r>
            <a:r>
              <a:rPr lang="en-US" altLang="zh-CN"/>
              <a:t>snowing</a:t>
            </a:r>
            <a:r>
              <a:rPr lang="zh-CN" altLang="en-US"/>
              <a:t>，为字符串类型；</a:t>
            </a:r>
            <a:r>
              <a:rPr lang="en-US" altLang="zh-CN"/>
              <a:t>IP</a:t>
            </a:r>
            <a:r>
              <a:rPr lang="zh-CN" altLang="en-US"/>
              <a:t>地址为</a:t>
            </a:r>
            <a:r>
              <a:rPr lang="en-US" altLang="zh-CN"/>
              <a:t>192.100.100.43</a:t>
            </a:r>
            <a:r>
              <a:rPr lang="zh-CN" altLang="en-US"/>
              <a:t>，为四字节的数字，书写形式为</a:t>
            </a:r>
            <a:r>
              <a:rPr lang="en-US" altLang="zh-CN"/>
              <a:t>a.b.c.d</a:t>
            </a:r>
            <a:r>
              <a:rPr lang="zh-CN" altLang="en-US"/>
              <a:t>。</a:t>
            </a:r>
            <a:r>
              <a:rPr lang="en-US" altLang="zh-CN"/>
              <a:t>InetAddress</a:t>
            </a:r>
            <a:r>
              <a:rPr lang="zh-CN" altLang="en-US"/>
              <a:t>类的几个常用方法如下：</a:t>
            </a:r>
          </a:p>
          <a:p>
            <a:pPr eaLnBrk="1" hangingPunct="1">
              <a:lnSpc>
                <a:spcPct val="150000"/>
              </a:lnSpc>
              <a:spcBef>
                <a:spcPct val="50000"/>
              </a:spcBef>
            </a:pPr>
            <a:r>
              <a:rPr lang="zh-CN" altLang="en-US"/>
              <a:t>         </a:t>
            </a:r>
            <a:r>
              <a:rPr lang="en-US" altLang="zh-CN"/>
              <a:t>public static InetAddress getByName(String host) throws UnknownHostException</a:t>
            </a:r>
          </a:p>
          <a:p>
            <a:pPr eaLnBrk="1" hangingPunct="1">
              <a:lnSpc>
                <a:spcPct val="150000"/>
              </a:lnSpc>
              <a:spcBef>
                <a:spcPct val="50000"/>
              </a:spcBef>
            </a:pPr>
            <a:r>
              <a:rPr lang="en-US" altLang="zh-CN"/>
              <a:t>         </a:t>
            </a:r>
            <a:r>
              <a:rPr lang="zh-CN" altLang="en-US"/>
              <a:t>通过名字可以得到主机的</a:t>
            </a:r>
            <a:r>
              <a:rPr lang="en-US" altLang="zh-CN"/>
              <a:t>IP</a:t>
            </a:r>
            <a:r>
              <a:rPr lang="zh-CN" altLang="en-US"/>
              <a:t>地址。</a:t>
            </a:r>
          </a:p>
        </p:txBody>
      </p:sp>
    </p:spTree>
  </p:cSld>
  <p:clrMapOvr>
    <a:masterClrMapping/>
  </p:clrMapOvr>
  <p:transition>
    <p:zoom dir="in"/>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4498" name="Text Box 2"/>
          <p:cNvSpPr txBox="1">
            <a:spLocks noChangeArrowheads="1"/>
          </p:cNvSpPr>
          <p:nvPr/>
        </p:nvSpPr>
        <p:spPr bwMode="auto">
          <a:xfrm>
            <a:off x="304800" y="609600"/>
            <a:ext cx="8534400" cy="543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2.3.2  </a:t>
            </a:r>
            <a:r>
              <a:rPr lang="zh-CN" altLang="en-US" b="1"/>
              <a:t>关系运算符</a:t>
            </a:r>
          </a:p>
          <a:p>
            <a:pPr eaLnBrk="1" hangingPunct="1">
              <a:lnSpc>
                <a:spcPct val="138000"/>
              </a:lnSpc>
              <a:spcBef>
                <a:spcPct val="50000"/>
              </a:spcBef>
            </a:pPr>
            <a:r>
              <a:rPr lang="zh-CN" altLang="en-US"/>
              <a:t>        关系运算符用于比较两个数据之间的大小关系，关系运算表达式返回布尔值，即“真”或“假”。</a:t>
            </a:r>
            <a:r>
              <a:rPr lang="en-US" altLang="zh-CN"/>
              <a:t>Java</a:t>
            </a:r>
            <a:r>
              <a:rPr lang="zh-CN" altLang="en-US"/>
              <a:t>中的常用关系运算符如下：</a:t>
            </a:r>
          </a:p>
          <a:p>
            <a:pPr lvl="2" eaLnBrk="1" hangingPunct="1">
              <a:spcBef>
                <a:spcPct val="50000"/>
              </a:spcBef>
            </a:pPr>
            <a:r>
              <a:rPr lang="en-US" altLang="zh-CN"/>
              <a:t>= =		</a:t>
            </a:r>
            <a:r>
              <a:rPr lang="zh-CN" altLang="en-US"/>
              <a:t>等于</a:t>
            </a:r>
          </a:p>
          <a:p>
            <a:pPr lvl="2" eaLnBrk="1" hangingPunct="1">
              <a:spcBef>
                <a:spcPct val="50000"/>
              </a:spcBef>
            </a:pPr>
            <a:r>
              <a:rPr lang="en-US" altLang="zh-CN"/>
              <a:t>! =		</a:t>
            </a:r>
            <a:r>
              <a:rPr lang="zh-CN" altLang="en-US"/>
              <a:t>不等于</a:t>
            </a:r>
          </a:p>
          <a:p>
            <a:pPr lvl="2" eaLnBrk="1" hangingPunct="1">
              <a:spcBef>
                <a:spcPct val="50000"/>
              </a:spcBef>
            </a:pPr>
            <a:r>
              <a:rPr lang="en-US" altLang="zh-CN"/>
              <a:t>&gt;		</a:t>
            </a:r>
            <a:r>
              <a:rPr lang="zh-CN" altLang="en-US"/>
              <a:t>大于</a:t>
            </a:r>
          </a:p>
          <a:p>
            <a:pPr lvl="2" eaLnBrk="1" hangingPunct="1">
              <a:spcBef>
                <a:spcPct val="50000"/>
              </a:spcBef>
            </a:pPr>
            <a:r>
              <a:rPr lang="en-US" altLang="zh-CN"/>
              <a:t>&lt;		</a:t>
            </a:r>
            <a:r>
              <a:rPr lang="zh-CN" altLang="en-US"/>
              <a:t>小于</a:t>
            </a:r>
          </a:p>
          <a:p>
            <a:pPr lvl="2" eaLnBrk="1" hangingPunct="1">
              <a:spcBef>
                <a:spcPct val="50000"/>
              </a:spcBef>
            </a:pPr>
            <a:r>
              <a:rPr lang="en-US" altLang="zh-CN"/>
              <a:t>&gt;=		</a:t>
            </a:r>
            <a:r>
              <a:rPr lang="zh-CN" altLang="en-US"/>
              <a:t>大于等于</a:t>
            </a:r>
          </a:p>
          <a:p>
            <a:pPr lvl="2" eaLnBrk="1" hangingPunct="1">
              <a:spcBef>
                <a:spcPct val="50000"/>
              </a:spcBef>
            </a:pPr>
            <a:r>
              <a:rPr lang="en-US" altLang="zh-CN"/>
              <a:t>&lt;=		</a:t>
            </a:r>
            <a:r>
              <a:rPr lang="zh-CN" altLang="en-US"/>
              <a:t>小于等于</a:t>
            </a:r>
          </a:p>
        </p:txBody>
      </p:sp>
    </p:spTree>
  </p:cSld>
  <p:clrMapOvr>
    <a:masterClrMapping/>
  </p:clrMapOvr>
  <p:transition>
    <p:zoom dir="in"/>
  </p:transition>
</p:sld>
</file>

<file path=ppt/slides/slide6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4690" name="Text Box 2"/>
          <p:cNvSpPr txBox="1">
            <a:spLocks noChangeArrowheads="1"/>
          </p:cNvSpPr>
          <p:nvPr/>
        </p:nvSpPr>
        <p:spPr bwMode="auto">
          <a:xfrm>
            <a:off x="228600" y="533400"/>
            <a:ext cx="8686800" cy="564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2" eaLnBrk="1" hangingPunct="1">
              <a:lnSpc>
                <a:spcPct val="130000"/>
              </a:lnSpc>
              <a:spcBef>
                <a:spcPct val="50000"/>
              </a:spcBef>
            </a:pPr>
            <a:r>
              <a:rPr lang="en-US" altLang="zh-CN"/>
              <a:t>public String getHostAddress() </a:t>
            </a:r>
          </a:p>
          <a:p>
            <a:pPr lvl="2" eaLnBrk="1" hangingPunct="1">
              <a:lnSpc>
                <a:spcPct val="130000"/>
              </a:lnSpc>
              <a:spcBef>
                <a:spcPct val="50000"/>
              </a:spcBef>
            </a:pPr>
            <a:r>
              <a:rPr lang="zh-CN" altLang="en-US"/>
              <a:t>返回</a:t>
            </a:r>
            <a:r>
              <a:rPr lang="en-US" altLang="zh-CN"/>
              <a:t>IP</a:t>
            </a:r>
            <a:r>
              <a:rPr lang="zh-CN" altLang="en-US"/>
              <a:t>地址的字符串格式。 </a:t>
            </a:r>
          </a:p>
          <a:p>
            <a:pPr lvl="2" eaLnBrk="1" hangingPunct="1">
              <a:lnSpc>
                <a:spcPct val="130000"/>
              </a:lnSpc>
              <a:spcBef>
                <a:spcPct val="50000"/>
              </a:spcBef>
            </a:pPr>
            <a:r>
              <a:rPr lang="en-US" altLang="zh-CN"/>
              <a:t>public String getHostName() </a:t>
            </a:r>
          </a:p>
          <a:p>
            <a:pPr lvl="2" eaLnBrk="1" hangingPunct="1">
              <a:lnSpc>
                <a:spcPct val="130000"/>
              </a:lnSpc>
              <a:spcBef>
                <a:spcPct val="50000"/>
              </a:spcBef>
            </a:pPr>
            <a:r>
              <a:rPr lang="zh-CN" altLang="en-US"/>
              <a:t>返回</a:t>
            </a:r>
            <a:r>
              <a:rPr lang="en-US" altLang="zh-CN"/>
              <a:t>IP</a:t>
            </a:r>
            <a:r>
              <a:rPr lang="zh-CN" altLang="en-US"/>
              <a:t>地址的主机名。</a:t>
            </a:r>
          </a:p>
          <a:p>
            <a:pPr eaLnBrk="1" hangingPunct="1">
              <a:lnSpc>
                <a:spcPct val="130000"/>
              </a:lnSpc>
              <a:spcBef>
                <a:spcPct val="50000"/>
              </a:spcBef>
            </a:pPr>
            <a:r>
              <a:rPr lang="zh-CN" altLang="en-US"/>
              <a:t>            </a:t>
            </a:r>
            <a:r>
              <a:rPr lang="en-US" altLang="zh-CN"/>
              <a:t>public static InetAddress getLocalHost() throws UnknownHostException </a:t>
            </a:r>
          </a:p>
          <a:p>
            <a:pPr eaLnBrk="1" hangingPunct="1">
              <a:lnSpc>
                <a:spcPct val="130000"/>
              </a:lnSpc>
              <a:spcBef>
                <a:spcPct val="50000"/>
              </a:spcBef>
            </a:pPr>
            <a:r>
              <a:rPr lang="en-US" altLang="zh-CN"/>
              <a:t>            </a:t>
            </a:r>
            <a:r>
              <a:rPr lang="zh-CN" altLang="en-US"/>
              <a:t>以</a:t>
            </a:r>
            <a:r>
              <a:rPr lang="en-US" altLang="zh-CN"/>
              <a:t>InetAddress</a:t>
            </a:r>
            <a:r>
              <a:rPr lang="zh-CN" altLang="en-US"/>
              <a:t>类封装的格式返回本机地址。</a:t>
            </a:r>
          </a:p>
          <a:p>
            <a:pPr lvl="2" eaLnBrk="1" hangingPunct="1">
              <a:lnSpc>
                <a:spcPct val="130000"/>
              </a:lnSpc>
              <a:spcBef>
                <a:spcPct val="50000"/>
              </a:spcBef>
            </a:pPr>
            <a:r>
              <a:rPr lang="en-US" altLang="zh-CN"/>
              <a:t>public String toString()  </a:t>
            </a:r>
          </a:p>
          <a:p>
            <a:pPr lvl="2" eaLnBrk="1" hangingPunct="1">
              <a:lnSpc>
                <a:spcPct val="130000"/>
              </a:lnSpc>
              <a:spcBef>
                <a:spcPct val="50000"/>
              </a:spcBef>
            </a:pPr>
            <a:r>
              <a:rPr lang="zh-CN" altLang="en-US"/>
              <a:t>转换成字符串格式。</a:t>
            </a:r>
          </a:p>
        </p:txBody>
      </p:sp>
    </p:spTree>
  </p:cSld>
  <p:clrMapOvr>
    <a:masterClrMapping/>
  </p:clrMapOvr>
  <p:transition>
    <p:zoom dir="in"/>
  </p:transition>
</p:sld>
</file>

<file path=ppt/slides/slide6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5714" name="Text Box 2"/>
          <p:cNvSpPr txBox="1">
            <a:spLocks noChangeArrowheads="1"/>
          </p:cNvSpPr>
          <p:nvPr/>
        </p:nvSpPr>
        <p:spPr bwMode="auto">
          <a:xfrm>
            <a:off x="304800" y="503238"/>
            <a:ext cx="8610600" cy="589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zh-CN" altLang="en-US"/>
              <a:t>例</a:t>
            </a:r>
            <a:r>
              <a:rPr lang="en-US" altLang="zh-CN"/>
              <a:t>11.1】InetAddress</a:t>
            </a:r>
            <a:r>
              <a:rPr lang="zh-CN" altLang="en-US"/>
              <a:t>对象应用的测试。获取本机地址并转换成字符串输出，输出本地主机名和</a:t>
            </a:r>
            <a:r>
              <a:rPr lang="en-US" altLang="zh-CN"/>
              <a:t>IP</a:t>
            </a:r>
            <a:r>
              <a:rPr lang="zh-CN" altLang="en-US"/>
              <a:t>地址以及通过局域网内计算机的名字得到它的</a:t>
            </a:r>
            <a:r>
              <a:rPr lang="en-US" altLang="zh-CN"/>
              <a:t>IP</a:t>
            </a:r>
            <a:r>
              <a:rPr lang="zh-CN" altLang="en-US"/>
              <a:t>地址。程序源代码如下：</a:t>
            </a:r>
          </a:p>
          <a:p>
            <a:pPr lvl="1" eaLnBrk="1" hangingPunct="1">
              <a:spcBef>
                <a:spcPct val="50000"/>
              </a:spcBef>
            </a:pPr>
            <a:r>
              <a:rPr lang="en-US" altLang="zh-CN"/>
              <a:t>//</a:t>
            </a:r>
            <a:r>
              <a:rPr lang="zh-CN" altLang="en-US"/>
              <a:t>程序文件名</a:t>
            </a:r>
            <a:r>
              <a:rPr lang="en-US" altLang="zh-CN"/>
              <a:t>FindHost.java</a:t>
            </a:r>
          </a:p>
          <a:p>
            <a:pPr lvl="1" eaLnBrk="1" hangingPunct="1">
              <a:spcBef>
                <a:spcPct val="50000"/>
              </a:spcBef>
            </a:pPr>
            <a:r>
              <a:rPr lang="en-US" altLang="zh-CN"/>
              <a:t>import java.net.*;</a:t>
            </a:r>
          </a:p>
          <a:p>
            <a:pPr lvl="1" eaLnBrk="1" hangingPunct="1">
              <a:spcBef>
                <a:spcPct val="50000"/>
              </a:spcBef>
            </a:pPr>
            <a:r>
              <a:rPr lang="en-US" altLang="zh-CN"/>
              <a:t>public class FindHost </a:t>
            </a:r>
          </a:p>
          <a:p>
            <a:pPr lvl="1" eaLnBrk="1" hangingPunct="1">
              <a:spcBef>
                <a:spcPct val="50000"/>
              </a:spcBef>
            </a:pPr>
            <a:r>
              <a:rPr lang="en-US" altLang="zh-CN"/>
              <a:t>{</a:t>
            </a:r>
          </a:p>
          <a:p>
            <a:pPr lvl="1" eaLnBrk="1" hangingPunct="1">
              <a:spcBef>
                <a:spcPct val="50000"/>
              </a:spcBef>
            </a:pPr>
            <a:r>
              <a:rPr lang="en-US" altLang="zh-CN"/>
              <a:t>	public static void main(String[] args) </a:t>
            </a:r>
          </a:p>
          <a:p>
            <a:pPr lvl="1" eaLnBrk="1" hangingPunct="1">
              <a:spcBef>
                <a:spcPct val="50000"/>
              </a:spcBef>
            </a:pPr>
            <a:r>
              <a:rPr lang="en-US" altLang="zh-CN"/>
              <a:t>	{</a:t>
            </a:r>
          </a:p>
          <a:p>
            <a:pPr lvl="1" eaLnBrk="1" hangingPunct="1">
              <a:spcBef>
                <a:spcPct val="50000"/>
              </a:spcBef>
            </a:pPr>
            <a:r>
              <a:rPr lang="en-US" altLang="zh-CN"/>
              <a:t>		try</a:t>
            </a:r>
          </a:p>
          <a:p>
            <a:pPr lvl="1" eaLnBrk="1" hangingPunct="1">
              <a:spcBef>
                <a:spcPct val="50000"/>
              </a:spcBef>
            </a:pPr>
            <a:r>
              <a:rPr lang="en-US" altLang="zh-CN"/>
              <a:t>		{</a:t>
            </a:r>
          </a:p>
        </p:txBody>
      </p:sp>
    </p:spTree>
  </p:cSld>
  <p:clrMapOvr>
    <a:masterClrMapping/>
  </p:clrMapOvr>
  <p:transition>
    <p:zoom dir="in"/>
  </p:transition>
</p:sld>
</file>

<file path=ppt/slides/slide6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6738" name="Text Box 2"/>
          <p:cNvSpPr txBox="1">
            <a:spLocks noChangeArrowheads="1"/>
          </p:cNvSpPr>
          <p:nvPr/>
        </p:nvSpPr>
        <p:spPr bwMode="auto">
          <a:xfrm>
            <a:off x="152400" y="668338"/>
            <a:ext cx="9024938"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a:t>	InetAddress h = InetAddress.getLocalHost();</a:t>
            </a:r>
          </a:p>
          <a:p>
            <a:pPr eaLnBrk="1" hangingPunct="1">
              <a:lnSpc>
                <a:spcPct val="120000"/>
              </a:lnSpc>
            </a:pPr>
            <a:r>
              <a:rPr lang="en-US" altLang="zh-CN"/>
              <a:t>	System.out.println("toString():" + h.toString());</a:t>
            </a:r>
          </a:p>
          <a:p>
            <a:pPr eaLnBrk="1" hangingPunct="1">
              <a:lnSpc>
                <a:spcPct val="120000"/>
              </a:lnSpc>
            </a:pPr>
            <a:r>
              <a:rPr lang="en-US" altLang="zh-CN"/>
              <a:t>	System.out.println("getHostName():"  +h.getHostName());</a:t>
            </a:r>
          </a:p>
          <a:p>
            <a:pPr eaLnBrk="1" hangingPunct="1">
              <a:lnSpc>
                <a:spcPct val="120000"/>
              </a:lnSpc>
            </a:pPr>
            <a:r>
              <a:rPr lang="en-US" altLang="zh-CN"/>
              <a:t>	System.out.println("getHostAddress():"+h.getHostAddress());</a:t>
            </a:r>
          </a:p>
          <a:p>
            <a:pPr eaLnBrk="1" hangingPunct="1">
              <a:lnSpc>
                <a:spcPct val="120000"/>
              </a:lnSpc>
            </a:pPr>
            <a:r>
              <a:rPr lang="en-US" altLang="zh-CN"/>
              <a:t>	h = InetAddress.getByName("engine");</a:t>
            </a:r>
          </a:p>
          <a:p>
            <a:pPr eaLnBrk="1" hangingPunct="1">
              <a:lnSpc>
                <a:spcPct val="120000"/>
              </a:lnSpc>
            </a:pPr>
            <a:r>
              <a:rPr lang="en-US" altLang="zh-CN"/>
              <a:t>	System.out.println(h.getHostName() +":" + h.getHostAddress());</a:t>
            </a:r>
          </a:p>
          <a:p>
            <a:pPr eaLnBrk="1" hangingPunct="1">
              <a:lnSpc>
                <a:spcPct val="120000"/>
              </a:lnSpc>
            </a:pPr>
            <a:r>
              <a:rPr lang="en-US" altLang="zh-CN"/>
              <a:t>        }</a:t>
            </a:r>
          </a:p>
          <a:p>
            <a:pPr eaLnBrk="1" hangingPunct="1">
              <a:lnSpc>
                <a:spcPct val="120000"/>
              </a:lnSpc>
            </a:pPr>
            <a:r>
              <a:rPr lang="en-US" altLang="zh-CN"/>
              <a:t>        catch(UnknownHostException e)</a:t>
            </a:r>
          </a:p>
          <a:p>
            <a:pPr eaLnBrk="1" hangingPunct="1">
              <a:lnSpc>
                <a:spcPct val="120000"/>
              </a:lnSpc>
            </a:pPr>
            <a:r>
              <a:rPr lang="en-US" altLang="zh-CN"/>
              <a:t>        {</a:t>
            </a:r>
          </a:p>
          <a:p>
            <a:pPr eaLnBrk="1" hangingPunct="1">
              <a:lnSpc>
                <a:spcPct val="120000"/>
              </a:lnSpc>
            </a:pPr>
            <a:r>
              <a:rPr lang="en-US" altLang="zh-CN"/>
              <a:t>      	System.out.println(e.getMessage());</a:t>
            </a:r>
          </a:p>
          <a:p>
            <a:pPr eaLnBrk="1" hangingPunct="1">
              <a:lnSpc>
                <a:spcPct val="120000"/>
              </a:lnSpc>
            </a:pPr>
            <a:r>
              <a:rPr lang="en-US" altLang="zh-CN"/>
              <a:t>         }</a:t>
            </a:r>
          </a:p>
          <a:p>
            <a:pPr eaLnBrk="1" hangingPunct="1">
              <a:lnSpc>
                <a:spcPct val="120000"/>
              </a:lnSpc>
            </a:pPr>
            <a:r>
              <a:rPr lang="en-US" altLang="zh-CN"/>
              <a:t>     }</a:t>
            </a:r>
          </a:p>
          <a:p>
            <a:pPr eaLnBrk="1" hangingPunct="1">
              <a:lnSpc>
                <a:spcPct val="120000"/>
              </a:lnSpc>
            </a:pPr>
            <a:r>
              <a:rPr lang="en-US" altLang="zh-CN"/>
              <a:t>}</a:t>
            </a:r>
          </a:p>
        </p:txBody>
      </p:sp>
    </p:spTree>
  </p:cSld>
  <p:clrMapOvr>
    <a:masterClrMapping/>
  </p:clrMapOvr>
  <p:transition>
    <p:zoom dir="in"/>
  </p:transition>
</p:sld>
</file>

<file path=ppt/slides/slide6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7762" name="Text Box 2"/>
          <p:cNvSpPr txBox="1">
            <a:spLocks noChangeArrowheads="1"/>
          </p:cNvSpPr>
          <p:nvPr/>
        </p:nvSpPr>
        <p:spPr bwMode="auto">
          <a:xfrm>
            <a:off x="381000" y="762000"/>
            <a:ext cx="84582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编译后生成</a:t>
            </a:r>
            <a:r>
              <a:rPr lang="en-US" altLang="zh-CN"/>
              <a:t>FindHost.class</a:t>
            </a:r>
            <a:r>
              <a:rPr lang="zh-CN" altLang="en-US"/>
              <a:t>文件，运行后输出结果界面如图</a:t>
            </a:r>
            <a:r>
              <a:rPr lang="en-US" altLang="zh-CN"/>
              <a:t>11.2</a:t>
            </a:r>
            <a:r>
              <a:rPr lang="zh-CN" altLang="en-US"/>
              <a:t>所示。由图</a:t>
            </a:r>
            <a:r>
              <a:rPr lang="en-US" altLang="zh-CN"/>
              <a:t>11.2</a:t>
            </a:r>
            <a:r>
              <a:rPr lang="zh-CN" altLang="en-US"/>
              <a:t>可以看出本地主机名为</a:t>
            </a:r>
            <a:r>
              <a:rPr lang="en-US" altLang="zh-CN"/>
              <a:t>snowing</a:t>
            </a:r>
            <a:r>
              <a:rPr lang="zh-CN" altLang="en-US"/>
              <a:t>，</a:t>
            </a:r>
            <a:r>
              <a:rPr lang="en-US" altLang="zh-CN"/>
              <a:t>IP</a:t>
            </a:r>
            <a:r>
              <a:rPr lang="zh-CN" altLang="en-US"/>
              <a:t>地址</a:t>
            </a:r>
            <a:r>
              <a:rPr lang="en-US" altLang="zh-CN"/>
              <a:t>192.100.100.43</a:t>
            </a:r>
            <a:r>
              <a:rPr lang="zh-CN" altLang="en-US"/>
              <a:t>；</a:t>
            </a:r>
            <a:r>
              <a:rPr lang="en-US" altLang="zh-CN"/>
              <a:t>engine</a:t>
            </a:r>
            <a:r>
              <a:rPr lang="zh-CN" altLang="en-US"/>
              <a:t>为局域网内另一台计算机的名字，可以得到它的</a:t>
            </a:r>
            <a:r>
              <a:rPr lang="en-US" altLang="zh-CN"/>
              <a:t>IP</a:t>
            </a:r>
            <a:r>
              <a:rPr lang="zh-CN" altLang="en-US"/>
              <a:t>地址为</a:t>
            </a:r>
            <a:r>
              <a:rPr lang="en-US" altLang="zh-CN"/>
              <a:t>192.100.100.186</a:t>
            </a:r>
            <a:r>
              <a:rPr lang="zh-CN" altLang="en-US"/>
              <a:t>。</a:t>
            </a:r>
          </a:p>
        </p:txBody>
      </p:sp>
    </p:spTree>
  </p:cSld>
  <p:clrMapOvr>
    <a:masterClrMapping/>
  </p:clrMapOvr>
  <p:transition>
    <p:zoom dir="in"/>
  </p:transition>
</p:sld>
</file>

<file path=ppt/slides/slide6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147" name="Rectangle 2"/>
          <p:cNvSpPr>
            <a:spLocks noChangeArrowheads="1"/>
          </p:cNvSpPr>
          <p:nvPr/>
        </p:nvSpPr>
        <p:spPr bwMode="auto">
          <a:xfrm>
            <a:off x="2765425" y="5410200"/>
            <a:ext cx="361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11.2  </a:t>
            </a:r>
            <a:r>
              <a:rPr lang="zh-CN" altLang="en-US"/>
              <a:t>程序结果输出界面</a:t>
            </a:r>
          </a:p>
        </p:txBody>
      </p:sp>
      <p:graphicFrame>
        <p:nvGraphicFramePr>
          <p:cNvPr id="134146" name="Object 3"/>
          <p:cNvGraphicFramePr>
            <a:graphicFrameLocks noChangeAspect="1"/>
          </p:cNvGraphicFramePr>
          <p:nvPr/>
        </p:nvGraphicFramePr>
        <p:xfrm>
          <a:off x="1676400" y="1524000"/>
          <a:ext cx="5791200" cy="2998788"/>
        </p:xfrm>
        <a:graphic>
          <a:graphicData uri="http://schemas.openxmlformats.org/presentationml/2006/ole">
            <mc:AlternateContent xmlns:mc="http://schemas.openxmlformats.org/markup-compatibility/2006">
              <mc:Choice xmlns:v="urn:schemas-microsoft-com:vml" Requires="v">
                <p:oleObj spid="_x0000_s134148" name="Bitmap Image" r:id="rId3" imgW="3421677" imgH="1775614" progId="Paint.Picture">
                  <p:embed/>
                </p:oleObj>
              </mc:Choice>
              <mc:Fallback>
                <p:oleObj name="Bitmap Image" r:id="rId3" imgW="3421677" imgH="1775614"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524000"/>
                        <a:ext cx="5791200" cy="2998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6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8786" name="Text Box 2"/>
          <p:cNvSpPr txBox="1">
            <a:spLocks noChangeArrowheads="1"/>
          </p:cNvSpPr>
          <p:nvPr/>
        </p:nvSpPr>
        <p:spPr bwMode="auto">
          <a:xfrm>
            <a:off x="304800" y="609600"/>
            <a:ext cx="8534400" cy="557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50000"/>
              </a:spcBef>
            </a:pPr>
            <a:r>
              <a:rPr lang="en-US" altLang="zh-CN" b="1"/>
              <a:t>11.1.2  Socket</a:t>
            </a:r>
            <a:r>
              <a:rPr lang="zh-CN" altLang="en-US" b="1"/>
              <a:t>类</a:t>
            </a:r>
          </a:p>
          <a:p>
            <a:pPr eaLnBrk="1" hangingPunct="1">
              <a:lnSpc>
                <a:spcPct val="115000"/>
              </a:lnSpc>
              <a:spcBef>
                <a:spcPct val="50000"/>
              </a:spcBef>
            </a:pPr>
            <a:r>
              <a:rPr lang="zh-CN" altLang="en-US"/>
              <a:t>        </a:t>
            </a:r>
            <a:r>
              <a:rPr lang="en-US" altLang="zh-CN"/>
              <a:t>Socket</a:t>
            </a:r>
            <a:r>
              <a:rPr lang="zh-CN" altLang="en-US"/>
              <a:t>类用来实现客户端的</a:t>
            </a:r>
            <a:r>
              <a:rPr lang="en-US" altLang="zh-CN"/>
              <a:t>Socket</a:t>
            </a:r>
            <a:r>
              <a:rPr lang="zh-CN" altLang="en-US"/>
              <a:t>。常用的构造方法有以下三种：</a:t>
            </a:r>
          </a:p>
          <a:p>
            <a:pPr lvl="1" eaLnBrk="1" hangingPunct="1">
              <a:lnSpc>
                <a:spcPct val="115000"/>
              </a:lnSpc>
              <a:spcBef>
                <a:spcPct val="50000"/>
              </a:spcBef>
            </a:pPr>
            <a:r>
              <a:rPr lang="zh-CN" altLang="en-US"/>
              <a:t> </a:t>
            </a:r>
            <a:r>
              <a:rPr lang="en-US" altLang="zh-CN"/>
              <a:t>public Socket() </a:t>
            </a:r>
          </a:p>
          <a:p>
            <a:pPr lvl="1" eaLnBrk="1" hangingPunct="1">
              <a:lnSpc>
                <a:spcPct val="115000"/>
              </a:lnSpc>
              <a:spcBef>
                <a:spcPct val="50000"/>
              </a:spcBef>
            </a:pPr>
            <a:r>
              <a:rPr lang="en-US" altLang="zh-CN"/>
              <a:t> </a:t>
            </a:r>
            <a:r>
              <a:rPr lang="zh-CN" altLang="en-US"/>
              <a:t>创建一个无连接的</a:t>
            </a:r>
            <a:r>
              <a:rPr lang="en-US" altLang="zh-CN"/>
              <a:t>Socket</a:t>
            </a:r>
            <a:r>
              <a:rPr lang="zh-CN" altLang="en-US"/>
              <a:t>。</a:t>
            </a:r>
          </a:p>
          <a:p>
            <a:pPr lvl="1" eaLnBrk="1" hangingPunct="1">
              <a:lnSpc>
                <a:spcPct val="115000"/>
              </a:lnSpc>
              <a:spcBef>
                <a:spcPct val="50000"/>
              </a:spcBef>
            </a:pPr>
            <a:r>
              <a:rPr lang="zh-CN" altLang="en-US"/>
              <a:t> </a:t>
            </a:r>
            <a:r>
              <a:rPr lang="en-US" altLang="zh-CN"/>
              <a:t>public Socket(InetAddress address, int port) </a:t>
            </a:r>
          </a:p>
          <a:p>
            <a:pPr eaLnBrk="1" hangingPunct="1">
              <a:lnSpc>
                <a:spcPct val="115000"/>
              </a:lnSpc>
              <a:spcBef>
                <a:spcPct val="50000"/>
              </a:spcBef>
            </a:pPr>
            <a:r>
              <a:rPr lang="en-US" altLang="zh-CN"/>
              <a:t>       </a:t>
            </a:r>
            <a:r>
              <a:rPr lang="zh-CN" altLang="en-US"/>
              <a:t>创建流式</a:t>
            </a:r>
            <a:r>
              <a:rPr lang="en-US" altLang="zh-CN"/>
              <a:t>Socket</a:t>
            </a:r>
            <a:r>
              <a:rPr lang="zh-CN" altLang="en-US"/>
              <a:t>，将它连接到</a:t>
            </a:r>
            <a:r>
              <a:rPr lang="en-US" altLang="zh-CN"/>
              <a:t>InetdAdress</a:t>
            </a:r>
            <a:r>
              <a:rPr lang="zh-CN" altLang="en-US"/>
              <a:t>类指明的主机和</a:t>
            </a:r>
            <a:r>
              <a:rPr lang="en-US" altLang="zh-CN"/>
              <a:t>port</a:t>
            </a:r>
            <a:r>
              <a:rPr lang="zh-CN" altLang="en-US"/>
              <a:t>端口上。 </a:t>
            </a:r>
          </a:p>
          <a:p>
            <a:pPr eaLnBrk="1" hangingPunct="1">
              <a:lnSpc>
                <a:spcPct val="115000"/>
              </a:lnSpc>
              <a:spcBef>
                <a:spcPct val="50000"/>
              </a:spcBef>
            </a:pPr>
            <a:r>
              <a:rPr lang="zh-CN" altLang="en-US"/>
              <a:t>        </a:t>
            </a:r>
            <a:r>
              <a:rPr lang="en-US" altLang="zh-CN"/>
              <a:t>public Socket(String host, int port) </a:t>
            </a:r>
          </a:p>
          <a:p>
            <a:pPr eaLnBrk="1" hangingPunct="1">
              <a:lnSpc>
                <a:spcPct val="115000"/>
              </a:lnSpc>
              <a:spcBef>
                <a:spcPct val="50000"/>
              </a:spcBef>
            </a:pPr>
            <a:r>
              <a:rPr lang="en-US" altLang="zh-CN"/>
              <a:t>        </a:t>
            </a:r>
            <a:r>
              <a:rPr lang="zh-CN" altLang="en-US"/>
              <a:t>创建流式</a:t>
            </a:r>
            <a:r>
              <a:rPr lang="en-US" altLang="zh-CN"/>
              <a:t>Socket</a:t>
            </a:r>
            <a:r>
              <a:rPr lang="zh-CN" altLang="en-US"/>
              <a:t>并将它连接到特定</a:t>
            </a:r>
            <a:r>
              <a:rPr lang="en-US" altLang="zh-CN"/>
              <a:t>host</a:t>
            </a:r>
            <a:r>
              <a:rPr lang="zh-CN" altLang="en-US"/>
              <a:t>的特定</a:t>
            </a:r>
            <a:r>
              <a:rPr lang="en-US" altLang="zh-CN"/>
              <a:t>port</a:t>
            </a:r>
            <a:r>
              <a:rPr lang="zh-CN" altLang="en-US"/>
              <a:t>端口上。</a:t>
            </a:r>
          </a:p>
        </p:txBody>
      </p:sp>
    </p:spTree>
  </p:cSld>
  <p:clrMapOvr>
    <a:masterClrMapping/>
  </p:clrMapOvr>
  <p:transition>
    <p:zoom dir="in"/>
  </p:transition>
</p:sld>
</file>

<file path=ppt/slides/slide6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9810" name="Text Box 2"/>
          <p:cNvSpPr txBox="1">
            <a:spLocks noChangeArrowheads="1"/>
          </p:cNvSpPr>
          <p:nvPr/>
        </p:nvSpPr>
        <p:spPr bwMode="auto">
          <a:xfrm>
            <a:off x="457200" y="762000"/>
            <a:ext cx="84582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例</a:t>
            </a:r>
            <a:r>
              <a:rPr lang="en-US" altLang="zh-CN"/>
              <a:t>11.2】 </a:t>
            </a:r>
            <a:r>
              <a:rPr lang="zh-CN" altLang="en-US"/>
              <a:t>建立客户端程序，访问网址</a:t>
            </a:r>
            <a:r>
              <a:rPr lang="en-US" altLang="zh-CN"/>
              <a:t>http://www.xjtu.edu.cn</a:t>
            </a:r>
            <a:r>
              <a:rPr lang="zh-CN" altLang="en-US"/>
              <a:t>，返回网址的首页写入文件</a:t>
            </a:r>
            <a:r>
              <a:rPr lang="en-US" altLang="zh-CN"/>
              <a:t>xjtu.html</a:t>
            </a:r>
            <a:r>
              <a:rPr lang="zh-CN" altLang="en-US"/>
              <a:t>。</a:t>
            </a:r>
          </a:p>
          <a:p>
            <a:pPr eaLnBrk="1" hangingPunct="1">
              <a:lnSpc>
                <a:spcPct val="150000"/>
              </a:lnSpc>
              <a:spcBef>
                <a:spcPct val="50000"/>
              </a:spcBef>
            </a:pPr>
            <a:r>
              <a:rPr lang="zh-CN" altLang="en-US"/>
              <a:t>         </a:t>
            </a:r>
            <a:r>
              <a:rPr lang="en-US" altLang="zh-CN" b="1"/>
              <a:t>1. </a:t>
            </a:r>
            <a:r>
              <a:rPr lang="zh-CN" altLang="en-US" b="1"/>
              <a:t>程序建立的步骤</a:t>
            </a:r>
          </a:p>
          <a:p>
            <a:pPr eaLnBrk="1" hangingPunct="1">
              <a:lnSpc>
                <a:spcPct val="150000"/>
              </a:lnSpc>
              <a:spcBef>
                <a:spcPct val="50000"/>
              </a:spcBef>
            </a:pPr>
            <a:r>
              <a:rPr lang="zh-CN" altLang="en-US"/>
              <a:t>        </a:t>
            </a:r>
            <a:r>
              <a:rPr lang="en-US" altLang="zh-CN"/>
              <a:t>(1) </a:t>
            </a:r>
            <a:r>
              <a:rPr lang="zh-CN" altLang="en-US"/>
              <a:t>建立到</a:t>
            </a:r>
            <a:r>
              <a:rPr lang="en-US" altLang="zh-CN"/>
              <a:t>http://www.xjtu.edu.cn</a:t>
            </a:r>
            <a:r>
              <a:rPr lang="zh-CN" altLang="en-US"/>
              <a:t>且端口为</a:t>
            </a:r>
            <a:r>
              <a:rPr lang="en-US" altLang="zh-CN"/>
              <a:t>80</a:t>
            </a:r>
            <a:r>
              <a:rPr lang="zh-CN" altLang="en-US"/>
              <a:t>的</a:t>
            </a:r>
            <a:r>
              <a:rPr lang="en-US" altLang="zh-CN"/>
              <a:t>Socket</a:t>
            </a:r>
            <a:r>
              <a:rPr lang="zh-CN" altLang="en-US"/>
              <a:t>连接。</a:t>
            </a:r>
          </a:p>
          <a:p>
            <a:pPr eaLnBrk="1" hangingPunct="1">
              <a:lnSpc>
                <a:spcPct val="150000"/>
              </a:lnSpc>
              <a:spcBef>
                <a:spcPct val="50000"/>
              </a:spcBef>
            </a:pPr>
            <a:r>
              <a:rPr lang="en-US" altLang="zh-CN"/>
              <a:t>Socket clientSocket = new Socket("www.xjtu.edu.cn", 80);</a:t>
            </a:r>
          </a:p>
        </p:txBody>
      </p:sp>
    </p:spTree>
  </p:cSld>
  <p:clrMapOvr>
    <a:masterClrMapping/>
  </p:clrMapOvr>
  <p:transition>
    <p:zoom dir="in"/>
  </p:transition>
</p:sld>
</file>

<file path=ppt/slides/slide6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0834" name="Text Box 2"/>
          <p:cNvSpPr txBox="1">
            <a:spLocks noChangeArrowheads="1"/>
          </p:cNvSpPr>
          <p:nvPr/>
        </p:nvSpPr>
        <p:spPr bwMode="auto">
          <a:xfrm>
            <a:off x="304800" y="381000"/>
            <a:ext cx="8610600" cy="611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(2) </a:t>
            </a:r>
            <a:r>
              <a:rPr lang="zh-CN" altLang="en-US"/>
              <a:t>初始化字节流。连接建立后的数据传输通过数据输入输出流实现，写文件又通过文件输入输出流来实现。各种流对象的初始化如下：</a:t>
            </a:r>
          </a:p>
          <a:p>
            <a:pPr lvl="1" eaLnBrk="1" hangingPunct="1">
              <a:lnSpc>
                <a:spcPct val="120000"/>
              </a:lnSpc>
              <a:spcBef>
                <a:spcPct val="50000"/>
              </a:spcBef>
            </a:pPr>
            <a:r>
              <a:rPr lang="en-US" altLang="zh-CN"/>
              <a:t>DataOutputStream outbound = new DataOutputStream(clientSocket.getOutputStream());</a:t>
            </a:r>
          </a:p>
          <a:p>
            <a:pPr lvl="1" eaLnBrk="1" hangingPunct="1">
              <a:lnSpc>
                <a:spcPct val="120000"/>
              </a:lnSpc>
              <a:spcBef>
                <a:spcPct val="50000"/>
              </a:spcBef>
            </a:pPr>
            <a:r>
              <a:rPr lang="en-US" altLang="zh-CN"/>
              <a:t>DataInputStream inbound = new DataInputStream(clientSocket.getInputStream());</a:t>
            </a:r>
          </a:p>
          <a:p>
            <a:pPr lvl="1" eaLnBrk="1" hangingPunct="1">
              <a:lnSpc>
                <a:spcPct val="120000"/>
              </a:lnSpc>
              <a:spcBef>
                <a:spcPct val="50000"/>
              </a:spcBef>
            </a:pPr>
            <a:r>
              <a:rPr lang="en-US" altLang="zh-CN"/>
              <a:t>InputStreamReader inS = new InputStreamReader(inbound);</a:t>
            </a:r>
          </a:p>
          <a:p>
            <a:pPr lvl="1" eaLnBrk="1" hangingPunct="1">
              <a:lnSpc>
                <a:spcPct val="120000"/>
              </a:lnSpc>
              <a:spcBef>
                <a:spcPct val="50000"/>
              </a:spcBef>
            </a:pPr>
            <a:r>
              <a:rPr lang="en-US" altLang="zh-CN"/>
              <a:t>File f = new File("xjtu.html");</a:t>
            </a:r>
          </a:p>
          <a:p>
            <a:pPr lvl="1" eaLnBrk="1" hangingPunct="1">
              <a:lnSpc>
                <a:spcPct val="120000"/>
              </a:lnSpc>
              <a:spcBef>
                <a:spcPct val="50000"/>
              </a:spcBef>
            </a:pPr>
            <a:r>
              <a:rPr lang="en-US" altLang="zh-CN"/>
              <a:t>FileOutputStream fOut = new FileOutputStream(f);</a:t>
            </a:r>
          </a:p>
          <a:p>
            <a:pPr lvl="1" eaLnBrk="1" hangingPunct="1">
              <a:lnSpc>
                <a:spcPct val="120000"/>
              </a:lnSpc>
              <a:spcBef>
                <a:spcPct val="50000"/>
              </a:spcBef>
            </a:pPr>
            <a:r>
              <a:rPr lang="en-US" altLang="zh-CN"/>
              <a:t>PrintStream p = new PrintStream(fOut);</a:t>
            </a:r>
          </a:p>
        </p:txBody>
      </p:sp>
    </p:spTree>
  </p:cSld>
  <p:clrMapOvr>
    <a:masterClrMapping/>
  </p:clrMapOvr>
  <p:transition>
    <p:zoom dir="in"/>
  </p:transition>
</p:sld>
</file>

<file path=ppt/slides/slide6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1858" name="Text Box 2"/>
          <p:cNvSpPr txBox="1">
            <a:spLocks noChangeArrowheads="1"/>
          </p:cNvSpPr>
          <p:nvPr/>
        </p:nvSpPr>
        <p:spPr bwMode="auto">
          <a:xfrm>
            <a:off x="1489075" y="609600"/>
            <a:ext cx="616585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a:t>(3) </a:t>
            </a:r>
            <a:r>
              <a:rPr lang="zh-CN" altLang="en-US"/>
              <a:t>发送请求。</a:t>
            </a:r>
          </a:p>
          <a:p>
            <a:pPr eaLnBrk="1" hangingPunct="1">
              <a:lnSpc>
                <a:spcPct val="200000"/>
              </a:lnSpc>
            </a:pPr>
            <a:r>
              <a:rPr lang="en-US" altLang="zh-CN"/>
              <a:t>outbound.writeBytes("GET / HTTP/1.0\r\n\r\n");</a:t>
            </a:r>
          </a:p>
          <a:p>
            <a:pPr eaLnBrk="1" hangingPunct="1">
              <a:lnSpc>
                <a:spcPct val="200000"/>
              </a:lnSpc>
            </a:pPr>
            <a:r>
              <a:rPr lang="en-US" altLang="zh-CN"/>
              <a:t>(4) </a:t>
            </a:r>
            <a:r>
              <a:rPr lang="zh-CN" altLang="en-US"/>
              <a:t>返回数据后，循环写入文件。</a:t>
            </a:r>
          </a:p>
          <a:p>
            <a:pPr eaLnBrk="1" hangingPunct="1">
              <a:lnSpc>
                <a:spcPct val="200000"/>
              </a:lnSpc>
            </a:pPr>
            <a:r>
              <a:rPr lang="en-US" altLang="zh-CN"/>
              <a:t>int c;</a:t>
            </a:r>
          </a:p>
          <a:p>
            <a:pPr eaLnBrk="1" hangingPunct="1">
              <a:lnSpc>
                <a:spcPct val="200000"/>
              </a:lnSpc>
            </a:pPr>
            <a:r>
              <a:rPr lang="en-US" altLang="zh-CN"/>
              <a:t>while((c = inS.read()) != -1)</a:t>
            </a:r>
          </a:p>
          <a:p>
            <a:pPr eaLnBrk="1" hangingPunct="1">
              <a:lnSpc>
                <a:spcPct val="200000"/>
              </a:lnSpc>
            </a:pPr>
            <a:r>
              <a:rPr lang="en-US" altLang="zh-CN"/>
              <a:t>	p.print((char)c);</a:t>
            </a:r>
          </a:p>
        </p:txBody>
      </p:sp>
    </p:spTree>
  </p:cSld>
  <p:clrMapOvr>
    <a:masterClrMapping/>
  </p:clrMapOvr>
  <p:transition>
    <p:zoom dir="in"/>
  </p:transition>
</p:sld>
</file>

<file path=ppt/slides/slide6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2882" name="Rectangle 2"/>
          <p:cNvSpPr>
            <a:spLocks noChangeArrowheads="1"/>
          </p:cNvSpPr>
          <p:nvPr/>
        </p:nvSpPr>
        <p:spPr bwMode="auto">
          <a:xfrm>
            <a:off x="2209800" y="609600"/>
            <a:ext cx="45720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spcBef>
                <a:spcPct val="50000"/>
              </a:spcBef>
            </a:pPr>
            <a:r>
              <a:rPr lang="en-US" altLang="zh-CN"/>
              <a:t>(5) </a:t>
            </a:r>
            <a:r>
              <a:rPr lang="zh-CN" altLang="en-US"/>
              <a:t>关闭流。</a:t>
            </a:r>
          </a:p>
          <a:p>
            <a:pPr eaLnBrk="1" hangingPunct="1">
              <a:lnSpc>
                <a:spcPct val="200000"/>
              </a:lnSpc>
              <a:spcBef>
                <a:spcPct val="50000"/>
              </a:spcBef>
            </a:pPr>
            <a:r>
              <a:rPr lang="en-US" altLang="zh-CN"/>
              <a:t>inS.close();</a:t>
            </a:r>
          </a:p>
          <a:p>
            <a:pPr eaLnBrk="1" hangingPunct="1">
              <a:lnSpc>
                <a:spcPct val="200000"/>
              </a:lnSpc>
              <a:spcBef>
                <a:spcPct val="50000"/>
              </a:spcBef>
            </a:pPr>
            <a:r>
              <a:rPr lang="en-US" altLang="zh-CN"/>
              <a:t>outbound.close(); </a:t>
            </a:r>
          </a:p>
          <a:p>
            <a:pPr eaLnBrk="1" hangingPunct="1">
              <a:lnSpc>
                <a:spcPct val="200000"/>
              </a:lnSpc>
              <a:spcBef>
                <a:spcPct val="50000"/>
              </a:spcBef>
            </a:pPr>
            <a:r>
              <a:rPr lang="en-US" altLang="zh-CN"/>
              <a:t>inbound.close(); </a:t>
            </a:r>
          </a:p>
          <a:p>
            <a:pPr eaLnBrk="1" hangingPunct="1">
              <a:lnSpc>
                <a:spcPct val="200000"/>
              </a:lnSpc>
              <a:spcBef>
                <a:spcPct val="50000"/>
              </a:spcBef>
            </a:pPr>
            <a:r>
              <a:rPr lang="en-US" altLang="zh-CN"/>
              <a:t>clientSocket.close();</a:t>
            </a:r>
          </a:p>
        </p:txBody>
      </p:sp>
    </p:spTree>
  </p:cSld>
  <p:clrMapOvr>
    <a:masterClrMapping/>
  </p:clrMapOvr>
  <p:transition>
    <p:zoom dir="in"/>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8418" name="Text Box 4"/>
          <p:cNvSpPr txBox="1">
            <a:spLocks noChangeArrowheads="1"/>
          </p:cNvSpPr>
          <p:nvPr/>
        </p:nvSpPr>
        <p:spPr bwMode="auto">
          <a:xfrm>
            <a:off x="304800" y="762000"/>
            <a:ext cx="8610600" cy="356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        2. </a:t>
            </a:r>
            <a:r>
              <a:rPr lang="zh-CN" altLang="en-US" b="1"/>
              <a:t>面向对象</a:t>
            </a:r>
          </a:p>
          <a:p>
            <a:pPr eaLnBrk="1" hangingPunct="1">
              <a:lnSpc>
                <a:spcPct val="150000"/>
              </a:lnSpc>
              <a:spcBef>
                <a:spcPct val="50000"/>
              </a:spcBef>
            </a:pPr>
            <a:r>
              <a:rPr lang="zh-CN" altLang="en-US"/>
              <a:t>        面向对象是指以对象为基本粒度，其下包含属性和方法。对象的说明用属性表达，而通过使用方法来操作这个对象。面向对象技术使得应用程序的开发变得简单易用，节省代码。</a:t>
            </a:r>
            <a:r>
              <a:rPr lang="en-US" altLang="zh-CN"/>
              <a:t>Java</a:t>
            </a:r>
            <a:r>
              <a:rPr lang="zh-CN" altLang="en-US"/>
              <a:t>是一种面向对象的语言，也继承了面向对象的诸多好处，如代码扩展、代码复用等。</a:t>
            </a:r>
          </a:p>
        </p:txBody>
      </p:sp>
    </p:spTree>
  </p:cSld>
  <p:clrMapOvr>
    <a:masterClrMapping/>
  </p:clrMapOvr>
  <p:transition>
    <p:blinds/>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22" name="Text Box 2"/>
          <p:cNvSpPr txBox="1">
            <a:spLocks noChangeArrowheads="1"/>
          </p:cNvSpPr>
          <p:nvPr/>
        </p:nvSpPr>
        <p:spPr bwMode="auto">
          <a:xfrm>
            <a:off x="304800" y="381000"/>
            <a:ext cx="861060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a:t>       【</a:t>
            </a:r>
            <a:r>
              <a:rPr lang="zh-CN" altLang="en-US"/>
              <a:t>例</a:t>
            </a:r>
            <a:r>
              <a:rPr lang="en-US" altLang="zh-CN"/>
              <a:t>2.4】</a:t>
            </a:r>
            <a:r>
              <a:rPr lang="zh-CN" altLang="en-US"/>
              <a:t>编写程序，测试关系运算符及其表达式，程序输出如图</a:t>
            </a:r>
            <a:r>
              <a:rPr lang="en-US" altLang="zh-CN"/>
              <a:t>2.4</a:t>
            </a:r>
            <a:r>
              <a:rPr lang="zh-CN" altLang="en-US"/>
              <a:t>所示。源程序代码如下：</a:t>
            </a:r>
          </a:p>
        </p:txBody>
      </p:sp>
      <p:sp>
        <p:nvSpPr>
          <p:cNvPr id="235523" name="Text Box 3"/>
          <p:cNvSpPr txBox="1">
            <a:spLocks noChangeArrowheads="1"/>
          </p:cNvSpPr>
          <p:nvPr/>
        </p:nvSpPr>
        <p:spPr bwMode="auto">
          <a:xfrm>
            <a:off x="990600" y="1600200"/>
            <a:ext cx="5613400" cy="471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pPr>
            <a:r>
              <a:rPr lang="en-US" altLang="zh-CN"/>
              <a:t>//</a:t>
            </a:r>
            <a:r>
              <a:rPr lang="zh-CN" altLang="en-US"/>
              <a:t>程序文件名称为</a:t>
            </a:r>
            <a:r>
              <a:rPr lang="en-US" altLang="zh-CN"/>
              <a:t>TestRelation.java</a:t>
            </a:r>
          </a:p>
          <a:p>
            <a:pPr eaLnBrk="1" hangingPunct="1">
              <a:lnSpc>
                <a:spcPct val="115000"/>
              </a:lnSpc>
            </a:pPr>
            <a:r>
              <a:rPr lang="en-US" altLang="zh-CN"/>
              <a:t>public class TestRelation</a:t>
            </a:r>
          </a:p>
          <a:p>
            <a:pPr eaLnBrk="1" hangingPunct="1">
              <a:lnSpc>
                <a:spcPct val="115000"/>
              </a:lnSpc>
            </a:pPr>
            <a:r>
              <a:rPr lang="en-US" altLang="zh-CN"/>
              <a:t>{</a:t>
            </a:r>
          </a:p>
          <a:p>
            <a:pPr eaLnBrk="1" hangingPunct="1">
              <a:lnSpc>
                <a:spcPct val="115000"/>
              </a:lnSpc>
            </a:pPr>
            <a:r>
              <a:rPr lang="en-US" altLang="zh-CN"/>
              <a:t>	public static void main(String args[])</a:t>
            </a:r>
          </a:p>
          <a:p>
            <a:pPr eaLnBrk="1" hangingPunct="1">
              <a:lnSpc>
                <a:spcPct val="115000"/>
              </a:lnSpc>
            </a:pPr>
            <a:r>
              <a:rPr lang="en-US" altLang="zh-CN"/>
              <a:t>	{</a:t>
            </a:r>
          </a:p>
          <a:p>
            <a:pPr eaLnBrk="1" hangingPunct="1">
              <a:lnSpc>
                <a:spcPct val="115000"/>
              </a:lnSpc>
            </a:pPr>
            <a:r>
              <a:rPr lang="en-US" altLang="zh-CN"/>
              <a:t>		//</a:t>
            </a:r>
            <a:r>
              <a:rPr lang="zh-CN" altLang="en-US"/>
              <a:t>变量初始化</a:t>
            </a:r>
          </a:p>
          <a:p>
            <a:pPr eaLnBrk="1" hangingPunct="1">
              <a:lnSpc>
                <a:spcPct val="115000"/>
              </a:lnSpc>
            </a:pPr>
            <a:r>
              <a:rPr lang="zh-CN" altLang="en-US"/>
              <a:t>		</a:t>
            </a:r>
            <a:r>
              <a:rPr lang="en-US" altLang="zh-CN"/>
              <a:t>int a = 30;</a:t>
            </a:r>
          </a:p>
          <a:p>
            <a:pPr eaLnBrk="1" hangingPunct="1">
              <a:lnSpc>
                <a:spcPct val="115000"/>
              </a:lnSpc>
            </a:pPr>
            <a:r>
              <a:rPr lang="en-US" altLang="zh-CN"/>
              <a:t>		int b = 20;</a:t>
            </a:r>
          </a:p>
          <a:p>
            <a:pPr eaLnBrk="1" hangingPunct="1">
              <a:lnSpc>
                <a:spcPct val="115000"/>
              </a:lnSpc>
            </a:pPr>
            <a:r>
              <a:rPr lang="en-US" altLang="zh-CN"/>
              <a:t>		//</a:t>
            </a:r>
            <a:r>
              <a:rPr lang="zh-CN" altLang="en-US"/>
              <a:t>定义结果变量</a:t>
            </a:r>
          </a:p>
          <a:p>
            <a:pPr eaLnBrk="1" hangingPunct="1">
              <a:lnSpc>
                <a:spcPct val="115000"/>
              </a:lnSpc>
            </a:pPr>
            <a:r>
              <a:rPr lang="zh-CN" altLang="en-US"/>
              <a:t>		</a:t>
            </a:r>
            <a:r>
              <a:rPr lang="en-US" altLang="zh-CN"/>
              <a:t>boolean r1,r2,r3,r4,r5,r6;</a:t>
            </a:r>
          </a:p>
          <a:p>
            <a:pPr eaLnBrk="1" hangingPunct="1">
              <a:lnSpc>
                <a:spcPct val="115000"/>
              </a:lnSpc>
            </a:pPr>
            <a:r>
              <a:rPr lang="en-US" altLang="zh-CN"/>
              <a:t>		//</a:t>
            </a:r>
            <a:r>
              <a:rPr lang="zh-CN" altLang="en-US"/>
              <a:t>计算结果</a:t>
            </a:r>
          </a:p>
        </p:txBody>
      </p:sp>
    </p:spTree>
  </p:cSld>
  <p:clrMapOvr>
    <a:masterClrMapping/>
  </p:clrMapOvr>
  <p:transition>
    <p:zoom dir="in"/>
  </p:transition>
</p:sld>
</file>

<file path=ppt/slides/slide7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3906" name="Text Box 2"/>
          <p:cNvSpPr txBox="1">
            <a:spLocks noChangeArrowheads="1"/>
          </p:cNvSpPr>
          <p:nvPr/>
        </p:nvSpPr>
        <p:spPr bwMode="auto">
          <a:xfrm>
            <a:off x="1397000" y="533400"/>
            <a:ext cx="508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b="1"/>
              <a:t>2. </a:t>
            </a:r>
            <a:r>
              <a:rPr lang="zh-CN" altLang="en-US" b="1"/>
              <a:t>程序源文件</a:t>
            </a:r>
          </a:p>
          <a:p>
            <a:pPr eaLnBrk="1" hangingPunct="1">
              <a:lnSpc>
                <a:spcPct val="140000"/>
              </a:lnSpc>
            </a:pPr>
            <a:r>
              <a:rPr lang="en-US" altLang="zh-CN"/>
              <a:t>//</a:t>
            </a:r>
            <a:r>
              <a:rPr lang="zh-CN" altLang="en-US"/>
              <a:t>程序文件名</a:t>
            </a:r>
            <a:r>
              <a:rPr lang="en-US" altLang="zh-CN"/>
              <a:t>ReadClient.java</a:t>
            </a:r>
          </a:p>
          <a:p>
            <a:pPr eaLnBrk="1" hangingPunct="1">
              <a:lnSpc>
                <a:spcPct val="140000"/>
              </a:lnSpc>
            </a:pPr>
            <a:r>
              <a:rPr lang="en-US" altLang="zh-CN"/>
              <a:t>import java.io.*;</a:t>
            </a:r>
          </a:p>
          <a:p>
            <a:pPr eaLnBrk="1" hangingPunct="1">
              <a:lnSpc>
                <a:spcPct val="140000"/>
              </a:lnSpc>
            </a:pPr>
            <a:r>
              <a:rPr lang="en-US" altLang="zh-CN"/>
              <a:t>import java.net.*;</a:t>
            </a:r>
          </a:p>
          <a:p>
            <a:pPr eaLnBrk="1" hangingPunct="1">
              <a:lnSpc>
                <a:spcPct val="140000"/>
              </a:lnSpc>
            </a:pPr>
            <a:endParaRPr lang="en-US" altLang="zh-CN"/>
          </a:p>
          <a:p>
            <a:pPr eaLnBrk="1" hangingPunct="1">
              <a:lnSpc>
                <a:spcPct val="140000"/>
              </a:lnSpc>
            </a:pPr>
            <a:r>
              <a:rPr lang="en-US" altLang="zh-CN"/>
              <a:t>public class ReadClient </a:t>
            </a:r>
          </a:p>
          <a:p>
            <a:pPr eaLnBrk="1" hangingPunct="1">
              <a:lnSpc>
                <a:spcPct val="140000"/>
              </a:lnSpc>
            </a:pPr>
            <a:r>
              <a:rPr lang="en-US" altLang="zh-CN"/>
              <a:t>{</a:t>
            </a:r>
          </a:p>
          <a:p>
            <a:pPr eaLnBrk="1" hangingPunct="1">
              <a:lnSpc>
                <a:spcPct val="140000"/>
              </a:lnSpc>
            </a:pPr>
            <a:r>
              <a:rPr lang="en-US" altLang="zh-CN"/>
              <a:t>    public static void main(String args[]) </a:t>
            </a:r>
          </a:p>
          <a:p>
            <a:pPr eaLnBrk="1" hangingPunct="1">
              <a:lnSpc>
                <a:spcPct val="140000"/>
              </a:lnSpc>
            </a:pPr>
            <a:r>
              <a:rPr lang="en-US" altLang="zh-CN"/>
              <a:t>    {</a:t>
            </a:r>
          </a:p>
          <a:p>
            <a:pPr eaLnBrk="1" hangingPunct="1">
              <a:lnSpc>
                <a:spcPct val="140000"/>
              </a:lnSpc>
            </a:pPr>
            <a:r>
              <a:rPr lang="en-US" altLang="zh-CN"/>
              <a:t>        try</a:t>
            </a:r>
          </a:p>
          <a:p>
            <a:pPr eaLnBrk="1" hangingPunct="1">
              <a:lnSpc>
                <a:spcPct val="140000"/>
              </a:lnSpc>
            </a:pPr>
            <a:r>
              <a:rPr lang="en-US" altLang="zh-CN"/>
              <a:t>        {</a:t>
            </a:r>
          </a:p>
        </p:txBody>
      </p:sp>
    </p:spTree>
  </p:cSld>
  <p:clrMapOvr>
    <a:masterClrMapping/>
  </p:clrMapOvr>
  <p:transition>
    <p:zoom dir="in"/>
  </p:transition>
</p:sld>
</file>

<file path=ppt/slides/slide7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4930" name="Text Box 2"/>
          <p:cNvSpPr txBox="1">
            <a:spLocks noChangeArrowheads="1"/>
          </p:cNvSpPr>
          <p:nvPr/>
        </p:nvSpPr>
        <p:spPr bwMode="auto">
          <a:xfrm>
            <a:off x="990600" y="533400"/>
            <a:ext cx="7594600"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 //</a:t>
            </a:r>
            <a:r>
              <a:rPr lang="zh-CN" altLang="en-US"/>
              <a:t>初始化</a:t>
            </a:r>
            <a:r>
              <a:rPr lang="en-US" altLang="zh-CN"/>
              <a:t>Socket</a:t>
            </a:r>
            <a:r>
              <a:rPr lang="zh-CN" altLang="en-US"/>
              <a:t>对象</a:t>
            </a:r>
          </a:p>
          <a:p>
            <a:pPr eaLnBrk="1" hangingPunct="1">
              <a:lnSpc>
                <a:spcPct val="150000"/>
              </a:lnSpc>
            </a:pPr>
            <a:r>
              <a:rPr lang="en-US" altLang="zh-CN"/>
              <a:t>Socket clientSocket = new Socket("www.xjtu.edu.cn", 80);</a:t>
            </a:r>
          </a:p>
          <a:p>
            <a:pPr eaLnBrk="1" hangingPunct="1">
              <a:lnSpc>
                <a:spcPct val="150000"/>
              </a:lnSpc>
            </a:pPr>
            <a:r>
              <a:rPr lang="en-US" altLang="zh-CN"/>
              <a:t>System.out.println("Client1: " + clientSocket);</a:t>
            </a:r>
          </a:p>
          <a:p>
            <a:pPr eaLnBrk="1" hangingPunct="1">
              <a:lnSpc>
                <a:spcPct val="150000"/>
              </a:lnSpc>
            </a:pPr>
            <a:r>
              <a:rPr lang="en-US" altLang="zh-CN"/>
              <a:t>//</a:t>
            </a:r>
            <a:r>
              <a:rPr lang="zh-CN" altLang="en-US"/>
              <a:t>初始化流对象</a:t>
            </a:r>
          </a:p>
          <a:p>
            <a:pPr eaLnBrk="1" hangingPunct="1">
              <a:lnSpc>
                <a:spcPct val="150000"/>
              </a:lnSpc>
            </a:pPr>
            <a:r>
              <a:rPr lang="en-US" altLang="zh-CN"/>
              <a:t>DataOutputStream outbound = new DataOutputStream(</a:t>
            </a:r>
          </a:p>
          <a:p>
            <a:pPr eaLnBrk="1" hangingPunct="1">
              <a:lnSpc>
                <a:spcPct val="150000"/>
              </a:lnSpc>
            </a:pPr>
            <a:r>
              <a:rPr lang="en-US" altLang="zh-CN"/>
              <a:t>         clientSocket.getOutputStream() );</a:t>
            </a:r>
          </a:p>
          <a:p>
            <a:pPr eaLnBrk="1" hangingPunct="1">
              <a:lnSpc>
                <a:spcPct val="150000"/>
              </a:lnSpc>
            </a:pPr>
            <a:r>
              <a:rPr lang="en-US" altLang="zh-CN"/>
              <a:t>DataInputStream inbound = new DataInputStream(</a:t>
            </a:r>
          </a:p>
          <a:p>
            <a:pPr eaLnBrk="1" hangingPunct="1">
              <a:lnSpc>
                <a:spcPct val="150000"/>
              </a:lnSpc>
            </a:pPr>
            <a:r>
              <a:rPr lang="en-US" altLang="zh-CN"/>
              <a:t>          clientSocket.getInputStream() );</a:t>
            </a:r>
          </a:p>
          <a:p>
            <a:pPr eaLnBrk="1" hangingPunct="1">
              <a:lnSpc>
                <a:spcPct val="150000"/>
              </a:lnSpc>
            </a:pPr>
            <a:r>
              <a:rPr lang="en-US" altLang="zh-CN"/>
              <a:t>InputStreamReader inS = new InputStreamReader(inbound);</a:t>
            </a:r>
          </a:p>
          <a:p>
            <a:pPr eaLnBrk="1" hangingPunct="1">
              <a:lnSpc>
                <a:spcPct val="150000"/>
              </a:lnSpc>
            </a:pPr>
            <a:r>
              <a:rPr lang="en-US" altLang="zh-CN"/>
              <a:t>File f = new File("xjtu.html");</a:t>
            </a:r>
          </a:p>
        </p:txBody>
      </p:sp>
    </p:spTree>
  </p:cSld>
  <p:clrMapOvr>
    <a:masterClrMapping/>
  </p:clrMapOvr>
  <p:transition>
    <p:zoom dir="in"/>
  </p:transition>
</p:sld>
</file>

<file path=ppt/slides/slide7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5954" name="Text Box 2"/>
          <p:cNvSpPr txBox="1">
            <a:spLocks noChangeArrowheads="1"/>
          </p:cNvSpPr>
          <p:nvPr/>
        </p:nvSpPr>
        <p:spPr bwMode="auto">
          <a:xfrm>
            <a:off x="228600" y="471488"/>
            <a:ext cx="8307388" cy="601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pPr>
            <a:r>
              <a:rPr lang="en-US" altLang="zh-CN"/>
              <a:t>		FileOutputStream fOut = new FileOutputStream(f);</a:t>
            </a:r>
          </a:p>
          <a:p>
            <a:pPr eaLnBrk="1" hangingPunct="1">
              <a:lnSpc>
                <a:spcPct val="135000"/>
              </a:lnSpc>
            </a:pPr>
            <a:r>
              <a:rPr lang="en-US" altLang="zh-CN"/>
              <a:t>	  	PrintStream p = new PrintStream(fOut);</a:t>
            </a:r>
          </a:p>
          <a:p>
            <a:pPr eaLnBrk="1" hangingPunct="1">
              <a:lnSpc>
                <a:spcPct val="135000"/>
              </a:lnSpc>
            </a:pPr>
            <a:r>
              <a:rPr lang="en-US" altLang="zh-CN"/>
              <a:t>		outbound.writeBytes("GET / HTTP/1.0\r\n\r\n");</a:t>
            </a:r>
          </a:p>
          <a:p>
            <a:pPr eaLnBrk="1" hangingPunct="1">
              <a:lnSpc>
                <a:spcPct val="135000"/>
              </a:lnSpc>
            </a:pPr>
            <a:r>
              <a:rPr lang="en-US" altLang="zh-CN"/>
              <a:t>		//</a:t>
            </a:r>
            <a:r>
              <a:rPr lang="zh-CN" altLang="en-US"/>
              <a:t>写入文件</a:t>
            </a:r>
          </a:p>
          <a:p>
            <a:pPr eaLnBrk="1" hangingPunct="1">
              <a:lnSpc>
                <a:spcPct val="135000"/>
              </a:lnSpc>
            </a:pPr>
            <a:r>
              <a:rPr lang="zh-CN" altLang="en-US"/>
              <a:t>		</a:t>
            </a:r>
            <a:r>
              <a:rPr lang="en-US" altLang="zh-CN"/>
              <a:t>int c;</a:t>
            </a:r>
          </a:p>
          <a:p>
            <a:pPr eaLnBrk="1" hangingPunct="1">
              <a:lnSpc>
                <a:spcPct val="135000"/>
              </a:lnSpc>
            </a:pPr>
            <a:r>
              <a:rPr lang="en-US" altLang="zh-CN"/>
              <a:t>		while((c = inS.read()) != -1)</a:t>
            </a:r>
          </a:p>
          <a:p>
            <a:pPr eaLnBrk="1" hangingPunct="1">
              <a:lnSpc>
                <a:spcPct val="135000"/>
              </a:lnSpc>
            </a:pPr>
            <a:r>
              <a:rPr lang="en-US" altLang="zh-CN"/>
              <a:t>		        p.print((char)c);</a:t>
            </a:r>
          </a:p>
          <a:p>
            <a:pPr eaLnBrk="1" hangingPunct="1">
              <a:lnSpc>
                <a:spcPct val="135000"/>
              </a:lnSpc>
            </a:pPr>
            <a:r>
              <a:rPr lang="en-US" altLang="zh-CN"/>
              <a:t>            	//</a:t>
            </a:r>
            <a:r>
              <a:rPr lang="zh-CN" altLang="en-US"/>
              <a:t>关闭流</a:t>
            </a:r>
          </a:p>
          <a:p>
            <a:pPr eaLnBrk="1" hangingPunct="1">
              <a:lnSpc>
                <a:spcPct val="135000"/>
              </a:lnSpc>
            </a:pPr>
            <a:r>
              <a:rPr lang="zh-CN" altLang="en-US"/>
              <a:t>		</a:t>
            </a:r>
            <a:r>
              <a:rPr lang="en-US" altLang="zh-CN"/>
              <a:t>inS.close();</a:t>
            </a:r>
          </a:p>
          <a:p>
            <a:pPr eaLnBrk="1" hangingPunct="1">
              <a:lnSpc>
                <a:spcPct val="135000"/>
              </a:lnSpc>
            </a:pPr>
            <a:r>
              <a:rPr lang="en-US" altLang="zh-CN"/>
              <a:t>            	outbound.close(); </a:t>
            </a:r>
          </a:p>
          <a:p>
            <a:pPr eaLnBrk="1" hangingPunct="1">
              <a:lnSpc>
                <a:spcPct val="135000"/>
              </a:lnSpc>
            </a:pPr>
            <a:r>
              <a:rPr lang="en-US" altLang="zh-CN"/>
              <a:t>           		inbound.close(); </a:t>
            </a:r>
          </a:p>
          <a:p>
            <a:pPr eaLnBrk="1" hangingPunct="1">
              <a:lnSpc>
                <a:spcPct val="135000"/>
              </a:lnSpc>
            </a:pPr>
            <a:r>
              <a:rPr lang="en-US" altLang="zh-CN"/>
              <a:t>            	clientSocket.close(); </a:t>
            </a:r>
          </a:p>
        </p:txBody>
      </p:sp>
    </p:spTree>
  </p:cSld>
  <p:clrMapOvr>
    <a:masterClrMapping/>
  </p:clrMapOvr>
  <p:transition>
    <p:zoom dir="in"/>
  </p:transition>
</p:sld>
</file>

<file path=ppt/slides/slide7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6978" name="Text Box 2"/>
          <p:cNvSpPr txBox="1">
            <a:spLocks noChangeArrowheads="1"/>
          </p:cNvSpPr>
          <p:nvPr/>
        </p:nvSpPr>
        <p:spPr bwMode="auto">
          <a:xfrm>
            <a:off x="838200" y="615950"/>
            <a:ext cx="7972425" cy="562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pPr>
            <a:r>
              <a:rPr lang="en-US" altLang="zh-CN"/>
              <a:t>        }</a:t>
            </a:r>
          </a:p>
          <a:p>
            <a:pPr eaLnBrk="1" hangingPunct="1">
              <a:lnSpc>
                <a:spcPct val="138000"/>
              </a:lnSpc>
            </a:pPr>
            <a:r>
              <a:rPr lang="en-US" altLang="zh-CN"/>
              <a:t>        catch (UnknownHostException uhe)</a:t>
            </a:r>
          </a:p>
          <a:p>
            <a:pPr eaLnBrk="1" hangingPunct="1">
              <a:lnSpc>
                <a:spcPct val="138000"/>
              </a:lnSpc>
            </a:pPr>
            <a:r>
              <a:rPr lang="en-US" altLang="zh-CN"/>
              <a:t>        {</a:t>
            </a:r>
          </a:p>
          <a:p>
            <a:pPr eaLnBrk="1" hangingPunct="1">
              <a:lnSpc>
                <a:spcPct val="138000"/>
              </a:lnSpc>
            </a:pPr>
            <a:r>
              <a:rPr lang="en-US" altLang="zh-CN"/>
              <a:t>              System.out.println("UnknownHostException: " + uhe);</a:t>
            </a:r>
          </a:p>
          <a:p>
            <a:pPr eaLnBrk="1" hangingPunct="1">
              <a:lnSpc>
                <a:spcPct val="138000"/>
              </a:lnSpc>
            </a:pPr>
            <a:r>
              <a:rPr lang="en-US" altLang="zh-CN"/>
              <a:t>        }</a:t>
            </a:r>
          </a:p>
          <a:p>
            <a:pPr eaLnBrk="1" hangingPunct="1">
              <a:lnSpc>
                <a:spcPct val="138000"/>
              </a:lnSpc>
            </a:pPr>
            <a:r>
              <a:rPr lang="en-US" altLang="zh-CN"/>
              <a:t>        catch (IOException ioe)</a:t>
            </a:r>
          </a:p>
          <a:p>
            <a:pPr eaLnBrk="1" hangingPunct="1">
              <a:lnSpc>
                <a:spcPct val="138000"/>
              </a:lnSpc>
            </a:pPr>
            <a:r>
              <a:rPr lang="en-US" altLang="zh-CN"/>
              <a:t>        {</a:t>
            </a:r>
          </a:p>
          <a:p>
            <a:pPr eaLnBrk="1" hangingPunct="1">
              <a:lnSpc>
                <a:spcPct val="138000"/>
              </a:lnSpc>
            </a:pPr>
            <a:r>
              <a:rPr lang="en-US" altLang="zh-CN"/>
              <a:t>               System.err.println("IOException: " + ioe);</a:t>
            </a:r>
          </a:p>
          <a:p>
            <a:pPr eaLnBrk="1" hangingPunct="1">
              <a:lnSpc>
                <a:spcPct val="138000"/>
              </a:lnSpc>
            </a:pPr>
            <a:r>
              <a:rPr lang="en-US" altLang="zh-CN"/>
              <a:t>        }</a:t>
            </a:r>
          </a:p>
          <a:p>
            <a:pPr eaLnBrk="1" hangingPunct="1">
              <a:lnSpc>
                <a:spcPct val="138000"/>
              </a:lnSpc>
            </a:pPr>
            <a:r>
              <a:rPr lang="en-US" altLang="zh-CN"/>
              <a:t>    }</a:t>
            </a:r>
          </a:p>
          <a:p>
            <a:pPr eaLnBrk="1" hangingPunct="1">
              <a:lnSpc>
                <a:spcPct val="138000"/>
              </a:lnSpc>
            </a:pPr>
            <a:r>
              <a:rPr lang="en-US" altLang="zh-CN"/>
              <a:t>}</a:t>
            </a:r>
          </a:p>
        </p:txBody>
      </p:sp>
    </p:spTree>
  </p:cSld>
  <p:clrMapOvr>
    <a:masterClrMapping/>
  </p:clrMapOvr>
  <p:transition>
    <p:zoom dir="in"/>
  </p:transition>
</p:sld>
</file>

<file path=ppt/slides/slide7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02" name="Text Box 2"/>
          <p:cNvSpPr txBox="1">
            <a:spLocks noChangeArrowheads="1"/>
          </p:cNvSpPr>
          <p:nvPr/>
        </p:nvSpPr>
        <p:spPr bwMode="auto">
          <a:xfrm>
            <a:off x="381000" y="685800"/>
            <a:ext cx="85344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en-US" altLang="zh-CN" b="1"/>
              <a:t>3. </a:t>
            </a:r>
            <a:r>
              <a:rPr lang="zh-CN" altLang="en-US" b="1"/>
              <a:t>输出结果</a:t>
            </a:r>
          </a:p>
          <a:p>
            <a:pPr eaLnBrk="1" hangingPunct="1">
              <a:lnSpc>
                <a:spcPct val="150000"/>
              </a:lnSpc>
              <a:spcBef>
                <a:spcPct val="50000"/>
              </a:spcBef>
            </a:pPr>
            <a:r>
              <a:rPr lang="zh-CN" altLang="en-US"/>
              <a:t>        图</a:t>
            </a:r>
            <a:r>
              <a:rPr lang="en-US" altLang="zh-CN"/>
              <a:t>11.3</a:t>
            </a:r>
            <a:r>
              <a:rPr lang="zh-CN" altLang="en-US"/>
              <a:t>为程序输出的</a:t>
            </a:r>
            <a:r>
              <a:rPr lang="en-US" altLang="zh-CN"/>
              <a:t>xjtu.html</a:t>
            </a:r>
            <a:r>
              <a:rPr lang="zh-CN" altLang="en-US"/>
              <a:t>，而图</a:t>
            </a:r>
            <a:r>
              <a:rPr lang="en-US" altLang="zh-CN"/>
              <a:t>11.4</a:t>
            </a:r>
            <a:r>
              <a:rPr lang="zh-CN" altLang="en-US"/>
              <a:t>为网址</a:t>
            </a:r>
            <a:r>
              <a:rPr lang="en-US" altLang="zh-CN"/>
              <a:t>http://www.xjtu.edu.cn</a:t>
            </a:r>
            <a:r>
              <a:rPr lang="zh-CN" altLang="en-US"/>
              <a:t>的首页，可以看出程序输出的网页图形丢失，这是因为此处的数据输入输出流只实现文本的读取，而并未考虑图形的处理。   </a:t>
            </a:r>
          </a:p>
        </p:txBody>
      </p:sp>
    </p:spTree>
  </p:cSld>
  <p:clrMapOvr>
    <a:masterClrMapping/>
  </p:clrMapOvr>
  <p:transition>
    <p:zoom dir="in"/>
  </p:transition>
</p:sld>
</file>

<file path=ppt/slides/slide7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5171" name="Rectangle 2"/>
          <p:cNvSpPr>
            <a:spLocks noChangeArrowheads="1"/>
          </p:cNvSpPr>
          <p:nvPr/>
        </p:nvSpPr>
        <p:spPr bwMode="auto">
          <a:xfrm>
            <a:off x="2630488" y="5791200"/>
            <a:ext cx="3881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11.3  </a:t>
            </a:r>
            <a:r>
              <a:rPr lang="zh-CN" altLang="en-US"/>
              <a:t>程序输出的</a:t>
            </a:r>
            <a:r>
              <a:rPr lang="en-US" altLang="zh-CN"/>
              <a:t>xjtu.html </a:t>
            </a:r>
          </a:p>
        </p:txBody>
      </p:sp>
      <p:graphicFrame>
        <p:nvGraphicFramePr>
          <p:cNvPr id="135170" name="Object 3"/>
          <p:cNvGraphicFramePr>
            <a:graphicFrameLocks noChangeAspect="1"/>
          </p:cNvGraphicFramePr>
          <p:nvPr/>
        </p:nvGraphicFramePr>
        <p:xfrm>
          <a:off x="1447800" y="671513"/>
          <a:ext cx="6172200" cy="5119687"/>
        </p:xfrm>
        <a:graphic>
          <a:graphicData uri="http://schemas.openxmlformats.org/presentationml/2006/ole">
            <mc:AlternateContent xmlns:mc="http://schemas.openxmlformats.org/markup-compatibility/2006">
              <mc:Choice xmlns:v="urn:schemas-microsoft-com:vml" Requires="v">
                <p:oleObj spid="_x0000_s135172" name="Bitmap Image" r:id="rId3" imgW="4312381" imgH="3574090" progId="Paint.Picture">
                  <p:embed/>
                </p:oleObj>
              </mc:Choice>
              <mc:Fallback>
                <p:oleObj name="Bitmap Image" r:id="rId3" imgW="4312381" imgH="3574090"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671513"/>
                        <a:ext cx="6172200" cy="5119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7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6195" name="Rectangle 2"/>
          <p:cNvSpPr>
            <a:spLocks noChangeArrowheads="1"/>
          </p:cNvSpPr>
          <p:nvPr/>
        </p:nvSpPr>
        <p:spPr bwMode="auto">
          <a:xfrm>
            <a:off x="1814513" y="5791200"/>
            <a:ext cx="5514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11.4  </a:t>
            </a:r>
            <a:r>
              <a:rPr lang="zh-CN" altLang="en-US"/>
              <a:t>网址</a:t>
            </a:r>
            <a:r>
              <a:rPr lang="en-US" altLang="zh-CN"/>
              <a:t>http://www.xjtu.edu.cn</a:t>
            </a:r>
            <a:r>
              <a:rPr lang="zh-CN" altLang="en-US"/>
              <a:t>的首页</a:t>
            </a:r>
          </a:p>
        </p:txBody>
      </p:sp>
      <p:graphicFrame>
        <p:nvGraphicFramePr>
          <p:cNvPr id="136194" name="Object 3"/>
          <p:cNvGraphicFramePr>
            <a:graphicFrameLocks noChangeAspect="1"/>
          </p:cNvGraphicFramePr>
          <p:nvPr/>
        </p:nvGraphicFramePr>
        <p:xfrm>
          <a:off x="1504950" y="615950"/>
          <a:ext cx="6134100" cy="5099050"/>
        </p:xfrm>
        <a:graphic>
          <a:graphicData uri="http://schemas.openxmlformats.org/presentationml/2006/ole">
            <mc:AlternateContent xmlns:mc="http://schemas.openxmlformats.org/markup-compatibility/2006">
              <mc:Choice xmlns:v="urn:schemas-microsoft-com:vml" Requires="v">
                <p:oleObj spid="_x0000_s136196" name="Bitmap Image" r:id="rId3" imgW="4312381" imgH="3580952" progId="Paint.Picture">
                  <p:embed/>
                </p:oleObj>
              </mc:Choice>
              <mc:Fallback>
                <p:oleObj name="Bitmap Image" r:id="rId3" imgW="4312381" imgH="3580952"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4950" y="615950"/>
                        <a:ext cx="6134100" cy="5099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7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9026" name="Text Box 2"/>
          <p:cNvSpPr txBox="1">
            <a:spLocks noChangeArrowheads="1"/>
          </p:cNvSpPr>
          <p:nvPr/>
        </p:nvSpPr>
        <p:spPr bwMode="auto">
          <a:xfrm>
            <a:off x="457200" y="685800"/>
            <a:ext cx="83820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11.1.3   ServerSocket</a:t>
            </a:r>
            <a:r>
              <a:rPr lang="zh-CN" altLang="en-US" b="1"/>
              <a:t>类</a:t>
            </a:r>
          </a:p>
          <a:p>
            <a:pPr eaLnBrk="1" hangingPunct="1">
              <a:lnSpc>
                <a:spcPct val="150000"/>
              </a:lnSpc>
              <a:spcBef>
                <a:spcPct val="50000"/>
              </a:spcBef>
            </a:pPr>
            <a:r>
              <a:rPr lang="zh-CN" altLang="en-US"/>
              <a:t>        </a:t>
            </a:r>
            <a:r>
              <a:rPr lang="en-US" altLang="zh-CN"/>
              <a:t>ServerSocket</a:t>
            </a:r>
            <a:r>
              <a:rPr lang="zh-CN" altLang="en-US"/>
              <a:t>类实现服务器</a:t>
            </a:r>
            <a:r>
              <a:rPr lang="en-US" altLang="zh-CN"/>
              <a:t>Socket</a:t>
            </a:r>
            <a:r>
              <a:rPr lang="zh-CN" altLang="en-US"/>
              <a:t>，服务器</a:t>
            </a:r>
            <a:r>
              <a:rPr lang="en-US" altLang="zh-CN"/>
              <a:t>Socket</a:t>
            </a:r>
            <a:r>
              <a:rPr lang="zh-CN" altLang="en-US"/>
              <a:t>等待从网络到达的请求，基于这些请求完成操作，然后返回相应的结果给请求者。</a:t>
            </a:r>
            <a:r>
              <a:rPr lang="en-US" altLang="zh-CN"/>
              <a:t>ServerSocket</a:t>
            </a:r>
            <a:r>
              <a:rPr lang="zh-CN" altLang="en-US"/>
              <a:t>类有一个重要的方法：</a:t>
            </a:r>
          </a:p>
          <a:p>
            <a:pPr eaLnBrk="1" hangingPunct="1">
              <a:lnSpc>
                <a:spcPct val="150000"/>
              </a:lnSpc>
              <a:spcBef>
                <a:spcPct val="50000"/>
              </a:spcBef>
            </a:pPr>
            <a:r>
              <a:rPr lang="zh-CN" altLang="en-US"/>
              <a:t>         </a:t>
            </a:r>
            <a:r>
              <a:rPr lang="en-US" altLang="zh-CN"/>
              <a:t>public Socket accept() </a:t>
            </a:r>
          </a:p>
          <a:p>
            <a:pPr eaLnBrk="1" hangingPunct="1">
              <a:lnSpc>
                <a:spcPct val="150000"/>
              </a:lnSpc>
              <a:spcBef>
                <a:spcPct val="50000"/>
              </a:spcBef>
            </a:pPr>
            <a:r>
              <a:rPr lang="en-US" altLang="zh-CN"/>
              <a:t>        </a:t>
            </a:r>
            <a:r>
              <a:rPr lang="zh-CN" altLang="en-US"/>
              <a:t>用户监听并接收一个连接。</a:t>
            </a:r>
          </a:p>
          <a:p>
            <a:pPr eaLnBrk="1" hangingPunct="1">
              <a:lnSpc>
                <a:spcPct val="150000"/>
              </a:lnSpc>
              <a:spcBef>
                <a:spcPct val="50000"/>
              </a:spcBef>
            </a:pPr>
            <a:r>
              <a:rPr lang="zh-CN" altLang="en-US"/>
              <a:t>       </a:t>
            </a:r>
            <a:r>
              <a:rPr lang="en-US" altLang="zh-CN"/>
              <a:t>【</a:t>
            </a:r>
            <a:r>
              <a:rPr lang="zh-CN" altLang="en-US"/>
              <a:t>例</a:t>
            </a:r>
            <a:r>
              <a:rPr lang="en-US" altLang="zh-CN"/>
              <a:t>11.3】</a:t>
            </a:r>
            <a:r>
              <a:rPr lang="zh-CN" altLang="en-US"/>
              <a:t>编写</a:t>
            </a:r>
            <a:r>
              <a:rPr lang="en-US" altLang="zh-CN"/>
              <a:t>TCP</a:t>
            </a:r>
            <a:r>
              <a:rPr lang="zh-CN" altLang="en-US"/>
              <a:t>通信程序，服务器端发送字符串到客户端。</a:t>
            </a:r>
          </a:p>
        </p:txBody>
      </p:sp>
    </p:spTree>
  </p:cSld>
  <p:clrMapOvr>
    <a:masterClrMapping/>
  </p:clrMapOvr>
  <p:transition>
    <p:zoom dir="in"/>
  </p:transition>
</p:sld>
</file>

<file path=ppt/slides/slide7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0050" name="Text Box 2"/>
          <p:cNvSpPr txBox="1">
            <a:spLocks noChangeArrowheads="1"/>
          </p:cNvSpPr>
          <p:nvPr/>
        </p:nvSpPr>
        <p:spPr bwMode="auto">
          <a:xfrm>
            <a:off x="304800" y="647700"/>
            <a:ext cx="86106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         1. </a:t>
            </a:r>
            <a:r>
              <a:rPr lang="zh-CN" altLang="en-US" b="1"/>
              <a:t>服务器端程序建立的步骤</a:t>
            </a:r>
          </a:p>
          <a:p>
            <a:pPr eaLnBrk="1" hangingPunct="1">
              <a:lnSpc>
                <a:spcPct val="150000"/>
              </a:lnSpc>
              <a:spcBef>
                <a:spcPct val="50000"/>
              </a:spcBef>
            </a:pPr>
            <a:r>
              <a:rPr lang="zh-CN" altLang="en-US"/>
              <a:t>        </a:t>
            </a:r>
            <a:r>
              <a:rPr lang="en-US" altLang="zh-CN"/>
              <a:t>(1) </a:t>
            </a:r>
            <a:r>
              <a:rPr lang="zh-CN" altLang="en-US"/>
              <a:t>创建服务器</a:t>
            </a:r>
            <a:r>
              <a:rPr lang="en-US" altLang="zh-CN"/>
              <a:t>Socket(</a:t>
            </a:r>
            <a:r>
              <a:rPr lang="zh-CN" altLang="en-US"/>
              <a:t>端口</a:t>
            </a:r>
            <a:r>
              <a:rPr lang="en-US" altLang="zh-CN"/>
              <a:t>82</a:t>
            </a:r>
            <a:r>
              <a:rPr lang="zh-CN" altLang="en-US"/>
              <a:t>，限制</a:t>
            </a:r>
            <a:r>
              <a:rPr lang="en-US" altLang="zh-CN"/>
              <a:t>5</a:t>
            </a:r>
            <a:r>
              <a:rPr lang="zh-CN" altLang="en-US"/>
              <a:t>个连接</a:t>
            </a:r>
            <a:r>
              <a:rPr lang="en-US" altLang="zh-CN"/>
              <a:t>)</a:t>
            </a:r>
            <a:r>
              <a:rPr lang="zh-CN" altLang="en-US"/>
              <a:t>和接收客户连接的</a:t>
            </a:r>
            <a:r>
              <a:rPr lang="en-US" altLang="zh-CN"/>
              <a:t>Socket</a:t>
            </a:r>
            <a:r>
              <a:rPr lang="zh-CN" altLang="en-US"/>
              <a:t>。</a:t>
            </a:r>
          </a:p>
          <a:p>
            <a:pPr lvl="1" eaLnBrk="1" hangingPunct="1">
              <a:lnSpc>
                <a:spcPct val="150000"/>
              </a:lnSpc>
              <a:spcBef>
                <a:spcPct val="50000"/>
              </a:spcBef>
            </a:pPr>
            <a:r>
              <a:rPr lang="zh-CN" altLang="en-US"/>
              <a:t>  </a:t>
            </a:r>
            <a:r>
              <a:rPr lang="en-US" altLang="zh-CN"/>
              <a:t>serverSocket = new ServerSocket(82, 5);</a:t>
            </a:r>
          </a:p>
          <a:p>
            <a:pPr lvl="1" eaLnBrk="1" hangingPunct="1">
              <a:lnSpc>
                <a:spcPct val="150000"/>
              </a:lnSpc>
              <a:spcBef>
                <a:spcPct val="50000"/>
              </a:spcBef>
            </a:pPr>
            <a:r>
              <a:rPr lang="en-US" altLang="zh-CN"/>
              <a:t>  Socket clientSocket = new Socket();</a:t>
            </a:r>
          </a:p>
          <a:p>
            <a:pPr eaLnBrk="1" hangingPunct="1">
              <a:lnSpc>
                <a:spcPct val="150000"/>
              </a:lnSpc>
              <a:spcBef>
                <a:spcPct val="50000"/>
              </a:spcBef>
            </a:pPr>
            <a:r>
              <a:rPr lang="en-US" altLang="zh-CN"/>
              <a:t>        (2) </a:t>
            </a:r>
            <a:r>
              <a:rPr lang="zh-CN" altLang="en-US"/>
              <a:t>等待客户端连接。</a:t>
            </a:r>
          </a:p>
          <a:p>
            <a:pPr eaLnBrk="1" hangingPunct="1">
              <a:lnSpc>
                <a:spcPct val="150000"/>
              </a:lnSpc>
              <a:spcBef>
                <a:spcPct val="50000"/>
              </a:spcBef>
            </a:pPr>
            <a:r>
              <a:rPr lang="zh-CN" altLang="en-US"/>
              <a:t>        </a:t>
            </a:r>
            <a:r>
              <a:rPr lang="en-US" altLang="zh-CN"/>
              <a:t>clientSocket = serverSocket.accept();</a:t>
            </a:r>
          </a:p>
        </p:txBody>
      </p:sp>
    </p:spTree>
  </p:cSld>
  <p:clrMapOvr>
    <a:masterClrMapping/>
  </p:clrMapOvr>
  <p:transition>
    <p:zoom dir="in"/>
  </p:transition>
</p:sld>
</file>

<file path=ppt/slides/slide7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1074" name="Text Box 2"/>
          <p:cNvSpPr txBox="1">
            <a:spLocks noChangeArrowheads="1"/>
          </p:cNvSpPr>
          <p:nvPr/>
        </p:nvSpPr>
        <p:spPr bwMode="auto">
          <a:xfrm>
            <a:off x="1181100" y="762000"/>
            <a:ext cx="67818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spcBef>
                <a:spcPct val="50000"/>
              </a:spcBef>
            </a:pPr>
            <a:r>
              <a:rPr lang="en-US" altLang="zh-CN"/>
              <a:t>(3) </a:t>
            </a:r>
            <a:r>
              <a:rPr lang="zh-CN" altLang="en-US"/>
              <a:t>初始化输入输出流。</a:t>
            </a:r>
          </a:p>
          <a:p>
            <a:pPr eaLnBrk="1" hangingPunct="1">
              <a:lnSpc>
                <a:spcPct val="200000"/>
              </a:lnSpc>
              <a:spcBef>
                <a:spcPct val="50000"/>
              </a:spcBef>
            </a:pPr>
            <a:r>
              <a:rPr lang="en-US" altLang="zh-CN"/>
              <a:t>DataInputStream inbound = new DataInputStream( client.getInputStream());</a:t>
            </a:r>
          </a:p>
          <a:p>
            <a:pPr eaLnBrk="1" hangingPunct="1">
              <a:lnSpc>
                <a:spcPct val="200000"/>
              </a:lnSpc>
              <a:spcBef>
                <a:spcPct val="50000"/>
              </a:spcBef>
            </a:pPr>
            <a:r>
              <a:rPr lang="en-US" altLang="zh-CN"/>
              <a:t>DataOutputStream outbound = new DataOutputStream( client.getOutputStream());</a:t>
            </a:r>
          </a:p>
        </p:txBody>
      </p:sp>
    </p:spTree>
  </p:cSld>
  <p:clrMapOvr>
    <a:masterClrMapping/>
  </p:clrMapOvr>
  <p:transition>
    <p:zoom dir="in"/>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6546" name="Text Box 2"/>
          <p:cNvSpPr txBox="1">
            <a:spLocks noChangeArrowheads="1"/>
          </p:cNvSpPr>
          <p:nvPr/>
        </p:nvSpPr>
        <p:spPr bwMode="auto">
          <a:xfrm>
            <a:off x="1371600" y="498475"/>
            <a:ext cx="6553200"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	r1 = a == b;</a:t>
            </a:r>
          </a:p>
          <a:p>
            <a:pPr eaLnBrk="1" hangingPunct="1"/>
            <a:r>
              <a:rPr lang="en-US" altLang="zh-CN"/>
              <a:t>	r2 = a != b;</a:t>
            </a:r>
          </a:p>
          <a:p>
            <a:pPr eaLnBrk="1" hangingPunct="1"/>
            <a:r>
              <a:rPr lang="en-US" altLang="zh-CN"/>
              <a:t>	r3 = a &gt; b;</a:t>
            </a:r>
          </a:p>
          <a:p>
            <a:pPr eaLnBrk="1" hangingPunct="1"/>
            <a:r>
              <a:rPr lang="en-US" altLang="zh-CN"/>
              <a:t>	r4 = a &lt; b;</a:t>
            </a:r>
          </a:p>
          <a:p>
            <a:pPr eaLnBrk="1" hangingPunct="1"/>
            <a:r>
              <a:rPr lang="en-US" altLang="zh-CN"/>
              <a:t>	r5 = a &gt;= b;</a:t>
            </a:r>
          </a:p>
          <a:p>
            <a:pPr eaLnBrk="1" hangingPunct="1"/>
            <a:r>
              <a:rPr lang="en-US" altLang="zh-CN"/>
              <a:t>	r6 = a &lt;= b;</a:t>
            </a:r>
          </a:p>
          <a:p>
            <a:pPr eaLnBrk="1" hangingPunct="1"/>
            <a:r>
              <a:rPr lang="en-US" altLang="zh-CN"/>
              <a:t>	//</a:t>
            </a:r>
            <a:r>
              <a:rPr lang="zh-CN" altLang="en-US"/>
              <a:t>输出结果</a:t>
            </a:r>
          </a:p>
          <a:p>
            <a:pPr eaLnBrk="1" hangingPunct="1"/>
            <a:r>
              <a:rPr lang="zh-CN" altLang="en-US"/>
              <a:t>	</a:t>
            </a:r>
            <a:r>
              <a:rPr lang="en-US" altLang="zh-CN"/>
              <a:t>System.out.println("a = " + a + "   b = " + b);</a:t>
            </a:r>
          </a:p>
          <a:p>
            <a:pPr eaLnBrk="1" hangingPunct="1"/>
            <a:r>
              <a:rPr lang="en-US" altLang="zh-CN"/>
              <a:t>	System.out.println("a==b = " + r1); </a:t>
            </a:r>
          </a:p>
          <a:p>
            <a:pPr eaLnBrk="1" hangingPunct="1"/>
            <a:r>
              <a:rPr lang="en-US" altLang="zh-CN"/>
              <a:t>	System.out.println("a!=b = " + r2);</a:t>
            </a:r>
          </a:p>
          <a:p>
            <a:pPr eaLnBrk="1" hangingPunct="1"/>
            <a:r>
              <a:rPr lang="en-US" altLang="zh-CN"/>
              <a:t>	System.out.println("a&gt;b = " + r3);</a:t>
            </a:r>
          </a:p>
          <a:p>
            <a:pPr eaLnBrk="1" hangingPunct="1"/>
            <a:r>
              <a:rPr lang="en-US" altLang="zh-CN"/>
              <a:t>	System.out.println("a&lt;b = " + r4);</a:t>
            </a:r>
          </a:p>
          <a:p>
            <a:pPr eaLnBrk="1" hangingPunct="1"/>
            <a:r>
              <a:rPr lang="en-US" altLang="zh-CN"/>
              <a:t>	System.out.println("a&gt;=b = " + r5);</a:t>
            </a:r>
          </a:p>
          <a:p>
            <a:pPr eaLnBrk="1" hangingPunct="1"/>
            <a:r>
              <a:rPr lang="en-US" altLang="zh-CN"/>
              <a:t>	System.out.println("a&lt;=b = " + r6);</a:t>
            </a:r>
          </a:p>
          <a:p>
            <a:pPr eaLnBrk="1" hangingPunct="1"/>
            <a:r>
              <a:rPr lang="en-US" altLang="zh-CN"/>
              <a:t>        }</a:t>
            </a:r>
          </a:p>
          <a:p>
            <a:pPr eaLnBrk="1" hangingPunct="1"/>
            <a:r>
              <a:rPr lang="en-US" altLang="zh-CN"/>
              <a:t>}</a:t>
            </a:r>
          </a:p>
        </p:txBody>
      </p:sp>
    </p:spTree>
  </p:cSld>
  <p:clrMapOvr>
    <a:masterClrMapping/>
  </p:clrMapOvr>
  <p:transition>
    <p:zoom dir="in"/>
  </p:transition>
</p:sld>
</file>

<file path=ppt/slides/slide7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2098" name="Text Box 2"/>
          <p:cNvSpPr txBox="1">
            <a:spLocks noChangeArrowheads="1"/>
          </p:cNvSpPr>
          <p:nvPr/>
        </p:nvSpPr>
        <p:spPr bwMode="auto">
          <a:xfrm>
            <a:off x="76200" y="466725"/>
            <a:ext cx="9342438" cy="562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a:t>         (4) </a:t>
            </a:r>
            <a:r>
              <a:rPr lang="zh-CN" altLang="en-US"/>
              <a:t>当接收到“</a:t>
            </a:r>
            <a:r>
              <a:rPr lang="en-US" altLang="zh-CN"/>
              <a:t>hello”</a:t>
            </a:r>
            <a:r>
              <a:rPr lang="zh-CN" altLang="en-US"/>
              <a:t>字符串时，输出字符串</a:t>
            </a:r>
            <a:r>
              <a:rPr lang="zh-CN" altLang="en-US" sz="2000"/>
              <a:t>“</a:t>
            </a:r>
            <a:r>
              <a:rPr lang="en-US" altLang="zh-CN" sz="2000"/>
              <a:t>http://www.xjtu.edu.cn/”</a:t>
            </a:r>
            <a:r>
              <a:rPr lang="zh-CN" altLang="en-US" sz="2000"/>
              <a:t>。</a:t>
            </a:r>
          </a:p>
          <a:p>
            <a:pPr eaLnBrk="1" hangingPunct="1">
              <a:lnSpc>
                <a:spcPct val="140000"/>
              </a:lnSpc>
            </a:pPr>
            <a:r>
              <a:rPr lang="en-US" altLang="zh-CN" sz="2200"/>
              <a:t>StringBuffer buffer = new StringBuffer("\"http://www.xjtu.edu.cn/\"\r\n");</a:t>
            </a:r>
          </a:p>
          <a:p>
            <a:pPr eaLnBrk="1" hangingPunct="1">
              <a:lnSpc>
                <a:spcPct val="140000"/>
              </a:lnSpc>
            </a:pPr>
            <a:r>
              <a:rPr lang="en-US" altLang="zh-CN" sz="2200"/>
              <a:t>String inputLine;</a:t>
            </a:r>
          </a:p>
          <a:p>
            <a:pPr eaLnBrk="1" hangingPunct="1">
              <a:lnSpc>
                <a:spcPct val="140000"/>
              </a:lnSpc>
            </a:pPr>
            <a:r>
              <a:rPr lang="en-US" altLang="zh-CN"/>
              <a:t>while ((inputLine = inbound.readLine()) != null)</a:t>
            </a:r>
          </a:p>
          <a:p>
            <a:pPr eaLnBrk="1" hangingPunct="1">
              <a:lnSpc>
                <a:spcPct val="140000"/>
              </a:lnSpc>
            </a:pPr>
            <a:r>
              <a:rPr lang="en-US" altLang="zh-CN"/>
              <a:t>{ </a:t>
            </a:r>
          </a:p>
          <a:p>
            <a:pPr lvl="1" eaLnBrk="1" hangingPunct="1">
              <a:lnSpc>
                <a:spcPct val="140000"/>
              </a:lnSpc>
            </a:pPr>
            <a:r>
              <a:rPr lang="en-US" altLang="zh-CN"/>
              <a:t>if ( inputLine.equals("hello") )</a:t>
            </a:r>
          </a:p>
          <a:p>
            <a:pPr lvl="1" eaLnBrk="1" hangingPunct="1">
              <a:lnSpc>
                <a:spcPct val="140000"/>
              </a:lnSpc>
            </a:pPr>
            <a:r>
              <a:rPr lang="en-US" altLang="zh-CN"/>
              <a:t> { </a:t>
            </a:r>
          </a:p>
          <a:p>
            <a:pPr lvl="1" eaLnBrk="1" hangingPunct="1">
              <a:lnSpc>
                <a:spcPct val="140000"/>
              </a:lnSpc>
            </a:pPr>
            <a:r>
              <a:rPr lang="en-US" altLang="zh-CN"/>
              <a:t>	outbound.writeBytes(buffer.toString()); </a:t>
            </a:r>
          </a:p>
          <a:p>
            <a:pPr lvl="1" eaLnBrk="1" hangingPunct="1">
              <a:lnSpc>
                <a:spcPct val="140000"/>
              </a:lnSpc>
            </a:pPr>
            <a:r>
              <a:rPr lang="en-US" altLang="zh-CN"/>
              <a:t>	break; </a:t>
            </a:r>
          </a:p>
          <a:p>
            <a:pPr lvl="1" eaLnBrk="1" hangingPunct="1">
              <a:lnSpc>
                <a:spcPct val="140000"/>
              </a:lnSpc>
            </a:pPr>
            <a:r>
              <a:rPr lang="en-US" altLang="zh-CN"/>
              <a:t>} </a:t>
            </a:r>
          </a:p>
          <a:p>
            <a:pPr eaLnBrk="1" hangingPunct="1">
              <a:lnSpc>
                <a:spcPct val="140000"/>
              </a:lnSpc>
            </a:pPr>
            <a:r>
              <a:rPr lang="en-US" altLang="zh-CN"/>
              <a:t>} </a:t>
            </a:r>
          </a:p>
        </p:txBody>
      </p:sp>
    </p:spTree>
  </p:cSld>
  <p:clrMapOvr>
    <a:masterClrMapping/>
  </p:clrMapOvr>
  <p:transition>
    <p:zoom dir="in"/>
  </p:transition>
</p:sld>
</file>

<file path=ppt/slides/slide7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3122" name="Text Box 2"/>
          <p:cNvSpPr txBox="1">
            <a:spLocks noChangeArrowheads="1"/>
          </p:cNvSpPr>
          <p:nvPr/>
        </p:nvSpPr>
        <p:spPr bwMode="auto">
          <a:xfrm>
            <a:off x="1905000" y="762000"/>
            <a:ext cx="3273425"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a:t>(5) </a:t>
            </a:r>
            <a:r>
              <a:rPr lang="zh-CN" altLang="en-US"/>
              <a:t>关闭流以及</a:t>
            </a:r>
            <a:r>
              <a:rPr lang="en-US" altLang="zh-CN"/>
              <a:t>Socket</a:t>
            </a:r>
            <a:r>
              <a:rPr lang="zh-CN" altLang="en-US"/>
              <a:t>。</a:t>
            </a:r>
          </a:p>
          <a:p>
            <a:pPr eaLnBrk="1" hangingPunct="1">
              <a:lnSpc>
                <a:spcPct val="200000"/>
              </a:lnSpc>
            </a:pPr>
            <a:r>
              <a:rPr lang="en-US" altLang="zh-CN"/>
              <a:t>outbound.close(); </a:t>
            </a:r>
          </a:p>
          <a:p>
            <a:pPr eaLnBrk="1" hangingPunct="1">
              <a:lnSpc>
                <a:spcPct val="200000"/>
              </a:lnSpc>
            </a:pPr>
            <a:r>
              <a:rPr lang="en-US" altLang="zh-CN"/>
              <a:t>inbound.close(); </a:t>
            </a:r>
          </a:p>
          <a:p>
            <a:pPr eaLnBrk="1" hangingPunct="1">
              <a:lnSpc>
                <a:spcPct val="200000"/>
              </a:lnSpc>
            </a:pPr>
            <a:r>
              <a:rPr lang="en-US" altLang="zh-CN"/>
              <a:t>clientSocket.close();</a:t>
            </a:r>
          </a:p>
        </p:txBody>
      </p:sp>
    </p:spTree>
  </p:cSld>
  <p:clrMapOvr>
    <a:masterClrMapping/>
  </p:clrMapOvr>
  <p:transition>
    <p:zoom dir="in"/>
  </p:transition>
</p:sld>
</file>

<file path=ppt/slides/slide7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4146" name="Text Box 2"/>
          <p:cNvSpPr txBox="1">
            <a:spLocks noChangeArrowheads="1"/>
          </p:cNvSpPr>
          <p:nvPr/>
        </p:nvSpPr>
        <p:spPr bwMode="auto">
          <a:xfrm>
            <a:off x="1447800" y="460375"/>
            <a:ext cx="508000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b="1"/>
              <a:t>2. </a:t>
            </a:r>
            <a:r>
              <a:rPr lang="zh-CN" altLang="en-US" b="1"/>
              <a:t>服务器端程序源文件</a:t>
            </a:r>
          </a:p>
          <a:p>
            <a:pPr eaLnBrk="1" hangingPunct="1">
              <a:lnSpc>
                <a:spcPct val="130000"/>
              </a:lnSpc>
            </a:pPr>
            <a:r>
              <a:rPr lang="en-US" altLang="zh-CN"/>
              <a:t>//</a:t>
            </a:r>
            <a:r>
              <a:rPr lang="zh-CN" altLang="en-US"/>
              <a:t>程序文件名</a:t>
            </a:r>
            <a:r>
              <a:rPr lang="en-US" altLang="zh-CN"/>
              <a:t>SimpleWebServer.java</a:t>
            </a:r>
          </a:p>
          <a:p>
            <a:pPr eaLnBrk="1" hangingPunct="1">
              <a:lnSpc>
                <a:spcPct val="130000"/>
              </a:lnSpc>
            </a:pPr>
            <a:r>
              <a:rPr lang="en-US" altLang="zh-CN"/>
              <a:t>import java.io.*;</a:t>
            </a:r>
          </a:p>
          <a:p>
            <a:pPr eaLnBrk="1" hangingPunct="1">
              <a:lnSpc>
                <a:spcPct val="130000"/>
              </a:lnSpc>
            </a:pPr>
            <a:r>
              <a:rPr lang="en-US" altLang="zh-CN"/>
              <a:t>import java.net.*;</a:t>
            </a:r>
          </a:p>
          <a:p>
            <a:pPr eaLnBrk="1" hangingPunct="1">
              <a:lnSpc>
                <a:spcPct val="130000"/>
              </a:lnSpc>
            </a:pPr>
            <a:r>
              <a:rPr lang="en-US" altLang="zh-CN"/>
              <a:t>public class SimpleWebServer {</a:t>
            </a:r>
          </a:p>
          <a:p>
            <a:pPr eaLnBrk="1" hangingPunct="1">
              <a:lnSpc>
                <a:spcPct val="130000"/>
              </a:lnSpc>
            </a:pPr>
            <a:r>
              <a:rPr lang="en-US" altLang="zh-CN"/>
              <a:t>    public static void main(String args[]) </a:t>
            </a:r>
          </a:p>
          <a:p>
            <a:pPr eaLnBrk="1" hangingPunct="1">
              <a:lnSpc>
                <a:spcPct val="130000"/>
              </a:lnSpc>
            </a:pPr>
            <a:r>
              <a:rPr lang="en-US" altLang="zh-CN"/>
              <a:t>    {</a:t>
            </a:r>
          </a:p>
          <a:p>
            <a:pPr eaLnBrk="1" hangingPunct="1">
              <a:lnSpc>
                <a:spcPct val="130000"/>
              </a:lnSpc>
            </a:pPr>
            <a:r>
              <a:rPr lang="en-US" altLang="zh-CN"/>
              <a:t>        ServerSocket serverSocket = null;</a:t>
            </a:r>
          </a:p>
          <a:p>
            <a:pPr eaLnBrk="1" hangingPunct="1">
              <a:lnSpc>
                <a:spcPct val="130000"/>
              </a:lnSpc>
            </a:pPr>
            <a:r>
              <a:rPr lang="en-US" altLang="zh-CN"/>
              <a:t>        Socket clientSocket = null;</a:t>
            </a:r>
          </a:p>
          <a:p>
            <a:pPr eaLnBrk="1" hangingPunct="1">
              <a:lnSpc>
                <a:spcPct val="130000"/>
              </a:lnSpc>
            </a:pPr>
            <a:r>
              <a:rPr lang="en-US" altLang="zh-CN"/>
              <a:t>        int connects = 0;</a:t>
            </a:r>
          </a:p>
          <a:p>
            <a:pPr eaLnBrk="1" hangingPunct="1">
              <a:lnSpc>
                <a:spcPct val="130000"/>
              </a:lnSpc>
            </a:pPr>
            <a:r>
              <a:rPr lang="en-US" altLang="zh-CN"/>
              <a:t>        try</a:t>
            </a:r>
          </a:p>
          <a:p>
            <a:pPr eaLnBrk="1" hangingPunct="1">
              <a:lnSpc>
                <a:spcPct val="130000"/>
              </a:lnSpc>
            </a:pPr>
            <a:r>
              <a:rPr lang="en-US" altLang="zh-CN"/>
              <a:t>        {</a:t>
            </a:r>
          </a:p>
        </p:txBody>
      </p:sp>
    </p:spTree>
  </p:cSld>
  <p:clrMapOvr>
    <a:masterClrMapping/>
  </p:clrMapOvr>
  <p:transition>
    <p:zoom dir="in"/>
  </p:transition>
</p:sld>
</file>

<file path=ppt/slides/slide7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5170" name="Text Box 2"/>
          <p:cNvSpPr txBox="1">
            <a:spLocks noChangeArrowheads="1"/>
          </p:cNvSpPr>
          <p:nvPr/>
        </p:nvSpPr>
        <p:spPr bwMode="auto">
          <a:xfrm>
            <a:off x="1143000" y="561975"/>
            <a:ext cx="681990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a:t>	//</a:t>
            </a:r>
            <a:r>
              <a:rPr lang="zh-CN" altLang="en-US"/>
              <a:t>创建服务器</a:t>
            </a:r>
            <a:r>
              <a:rPr lang="en-US" altLang="zh-CN"/>
              <a:t>Socket</a:t>
            </a:r>
            <a:r>
              <a:rPr lang="zh-CN" altLang="en-US"/>
              <a:t>，端口</a:t>
            </a:r>
            <a:r>
              <a:rPr lang="en-US" altLang="zh-CN"/>
              <a:t>82</a:t>
            </a:r>
            <a:r>
              <a:rPr lang="zh-CN" altLang="en-US"/>
              <a:t>，限制</a:t>
            </a:r>
            <a:r>
              <a:rPr lang="en-US" altLang="zh-CN"/>
              <a:t>5</a:t>
            </a:r>
            <a:r>
              <a:rPr lang="zh-CN" altLang="en-US"/>
              <a:t>个连接</a:t>
            </a:r>
          </a:p>
          <a:p>
            <a:pPr eaLnBrk="1" hangingPunct="1">
              <a:lnSpc>
                <a:spcPct val="130000"/>
              </a:lnSpc>
            </a:pPr>
            <a:r>
              <a:rPr lang="zh-CN" altLang="en-US"/>
              <a:t>            </a:t>
            </a:r>
            <a:r>
              <a:rPr lang="en-US" altLang="zh-CN"/>
              <a:t>serverSocket = new ServerSocket(82, 5);</a:t>
            </a:r>
          </a:p>
          <a:p>
            <a:pPr eaLnBrk="1" hangingPunct="1">
              <a:lnSpc>
                <a:spcPct val="130000"/>
              </a:lnSpc>
            </a:pPr>
            <a:r>
              <a:rPr lang="en-US" altLang="zh-CN"/>
              <a:t>            while (connects &lt; 5)</a:t>
            </a:r>
          </a:p>
          <a:p>
            <a:pPr eaLnBrk="1" hangingPunct="1">
              <a:lnSpc>
                <a:spcPct val="130000"/>
              </a:lnSpc>
            </a:pPr>
            <a:r>
              <a:rPr lang="en-US" altLang="zh-CN"/>
              <a:t>            { </a:t>
            </a:r>
          </a:p>
          <a:p>
            <a:pPr eaLnBrk="1" hangingPunct="1">
              <a:lnSpc>
                <a:spcPct val="130000"/>
              </a:lnSpc>
            </a:pPr>
            <a:r>
              <a:rPr lang="en-US" altLang="zh-CN"/>
              <a:t>                //</a:t>
            </a:r>
            <a:r>
              <a:rPr lang="zh-CN" altLang="en-US"/>
              <a:t>等待连接</a:t>
            </a:r>
          </a:p>
          <a:p>
            <a:pPr eaLnBrk="1" hangingPunct="1">
              <a:lnSpc>
                <a:spcPct val="130000"/>
              </a:lnSpc>
            </a:pPr>
            <a:r>
              <a:rPr lang="zh-CN" altLang="en-US"/>
              <a:t>                </a:t>
            </a:r>
            <a:r>
              <a:rPr lang="en-US" altLang="zh-CN"/>
              <a:t>clientSocket = serverSocket.accept();</a:t>
            </a:r>
          </a:p>
          <a:p>
            <a:pPr eaLnBrk="1" hangingPunct="1">
              <a:lnSpc>
                <a:spcPct val="130000"/>
              </a:lnSpc>
            </a:pPr>
            <a:r>
              <a:rPr lang="en-US" altLang="zh-CN"/>
              <a:t>                //</a:t>
            </a:r>
            <a:r>
              <a:rPr lang="zh-CN" altLang="en-US"/>
              <a:t>操作连接</a:t>
            </a:r>
          </a:p>
          <a:p>
            <a:pPr eaLnBrk="1" hangingPunct="1">
              <a:lnSpc>
                <a:spcPct val="130000"/>
              </a:lnSpc>
            </a:pPr>
            <a:r>
              <a:rPr lang="zh-CN" altLang="en-US"/>
              <a:t>                </a:t>
            </a:r>
            <a:r>
              <a:rPr lang="en-US" altLang="zh-CN"/>
              <a:t>ServiceClient(clientSocket); </a:t>
            </a:r>
          </a:p>
          <a:p>
            <a:pPr eaLnBrk="1" hangingPunct="1">
              <a:lnSpc>
                <a:spcPct val="130000"/>
              </a:lnSpc>
            </a:pPr>
            <a:r>
              <a:rPr lang="en-US" altLang="zh-CN"/>
              <a:t>                connects++; </a:t>
            </a:r>
          </a:p>
          <a:p>
            <a:pPr eaLnBrk="1" hangingPunct="1">
              <a:lnSpc>
                <a:spcPct val="130000"/>
              </a:lnSpc>
            </a:pPr>
            <a:r>
              <a:rPr lang="en-US" altLang="zh-CN"/>
              <a:t>            } </a:t>
            </a:r>
          </a:p>
          <a:p>
            <a:pPr eaLnBrk="1" hangingPunct="1">
              <a:lnSpc>
                <a:spcPct val="130000"/>
              </a:lnSpc>
            </a:pPr>
            <a:r>
              <a:rPr lang="en-US" altLang="zh-CN"/>
              <a:t>            serverSocket.close(); </a:t>
            </a:r>
          </a:p>
          <a:p>
            <a:pPr eaLnBrk="1" hangingPunct="1">
              <a:lnSpc>
                <a:spcPct val="130000"/>
              </a:lnSpc>
            </a:pPr>
            <a:r>
              <a:rPr lang="en-US" altLang="zh-CN"/>
              <a:t>        }</a:t>
            </a:r>
          </a:p>
        </p:txBody>
      </p:sp>
    </p:spTree>
  </p:cSld>
  <p:clrMapOvr>
    <a:masterClrMapping/>
  </p:clrMapOvr>
  <p:transition>
    <p:zoom dir="in"/>
  </p:transition>
</p:sld>
</file>

<file path=ppt/slides/slide7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6194" name="Text Box 2"/>
          <p:cNvSpPr txBox="1">
            <a:spLocks noChangeArrowheads="1"/>
          </p:cNvSpPr>
          <p:nvPr/>
        </p:nvSpPr>
        <p:spPr bwMode="auto">
          <a:xfrm>
            <a:off x="354013" y="696913"/>
            <a:ext cx="8713787" cy="531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a:t>        catch (IOException ioe)</a:t>
            </a:r>
          </a:p>
          <a:p>
            <a:pPr eaLnBrk="1" hangingPunct="1">
              <a:lnSpc>
                <a:spcPct val="110000"/>
              </a:lnSpc>
            </a:pPr>
            <a:r>
              <a:rPr lang="en-US" altLang="zh-CN"/>
              <a:t>        {</a:t>
            </a:r>
          </a:p>
          <a:p>
            <a:pPr eaLnBrk="1" hangingPunct="1">
              <a:lnSpc>
                <a:spcPct val="110000"/>
              </a:lnSpc>
            </a:pPr>
            <a:r>
              <a:rPr lang="en-US" altLang="zh-CN"/>
              <a:t>            System.out.println("Error in SimpleWebServer: " + ioe);</a:t>
            </a:r>
          </a:p>
          <a:p>
            <a:pPr eaLnBrk="1" hangingPunct="1">
              <a:lnSpc>
                <a:spcPct val="110000"/>
              </a:lnSpc>
            </a:pPr>
            <a:r>
              <a:rPr lang="en-US" altLang="zh-CN"/>
              <a:t>        }</a:t>
            </a:r>
          </a:p>
          <a:p>
            <a:pPr eaLnBrk="1" hangingPunct="1">
              <a:lnSpc>
                <a:spcPct val="110000"/>
              </a:lnSpc>
            </a:pPr>
            <a:r>
              <a:rPr lang="en-US" altLang="zh-CN"/>
              <a:t>    }</a:t>
            </a:r>
          </a:p>
          <a:p>
            <a:pPr eaLnBrk="1" hangingPunct="1">
              <a:lnSpc>
                <a:spcPct val="110000"/>
              </a:lnSpc>
            </a:pPr>
            <a:r>
              <a:rPr lang="en-US" altLang="zh-CN"/>
              <a:t>    public static void ServiceClient(Socket client) throws IOException </a:t>
            </a:r>
          </a:p>
          <a:p>
            <a:pPr eaLnBrk="1" hangingPunct="1">
              <a:lnSpc>
                <a:spcPct val="110000"/>
              </a:lnSpc>
            </a:pPr>
            <a:r>
              <a:rPr lang="en-US" altLang="zh-CN"/>
              <a:t>    {</a:t>
            </a:r>
          </a:p>
          <a:p>
            <a:pPr eaLnBrk="1" hangingPunct="1">
              <a:lnSpc>
                <a:spcPct val="110000"/>
              </a:lnSpc>
            </a:pPr>
            <a:r>
              <a:rPr lang="en-US" altLang="zh-CN"/>
              <a:t>        DataInputStream inbound = null;</a:t>
            </a:r>
          </a:p>
          <a:p>
            <a:pPr eaLnBrk="1" hangingPunct="1">
              <a:lnSpc>
                <a:spcPct val="110000"/>
              </a:lnSpc>
            </a:pPr>
            <a:r>
              <a:rPr lang="en-US" altLang="zh-CN"/>
              <a:t>        DataOutputStream outbound = null;</a:t>
            </a:r>
          </a:p>
          <a:p>
            <a:pPr eaLnBrk="1" hangingPunct="1">
              <a:lnSpc>
                <a:spcPct val="110000"/>
              </a:lnSpc>
            </a:pPr>
            <a:r>
              <a:rPr lang="en-US" altLang="zh-CN"/>
              <a:t>        try</a:t>
            </a:r>
          </a:p>
          <a:p>
            <a:pPr eaLnBrk="1" hangingPunct="1">
              <a:lnSpc>
                <a:spcPct val="110000"/>
              </a:lnSpc>
            </a:pPr>
            <a:r>
              <a:rPr lang="en-US" altLang="zh-CN"/>
              <a:t>        {</a:t>
            </a:r>
          </a:p>
          <a:p>
            <a:pPr eaLnBrk="1" hangingPunct="1">
              <a:lnSpc>
                <a:spcPct val="110000"/>
              </a:lnSpc>
            </a:pPr>
            <a:r>
              <a:rPr lang="en-US" altLang="zh-CN"/>
              <a:t>            //</a:t>
            </a:r>
            <a:r>
              <a:rPr lang="zh-CN" altLang="en-US"/>
              <a:t>获取输入输出流</a:t>
            </a:r>
          </a:p>
          <a:p>
            <a:pPr eaLnBrk="1" hangingPunct="1">
              <a:lnSpc>
                <a:spcPct val="110000"/>
              </a:lnSpc>
            </a:pPr>
            <a:r>
              <a:rPr lang="zh-CN" altLang="en-US"/>
              <a:t>            </a:t>
            </a:r>
            <a:r>
              <a:rPr lang="en-US" altLang="zh-CN"/>
              <a:t>inbound = new DataInputStream( client.getInputStream());</a:t>
            </a:r>
          </a:p>
        </p:txBody>
      </p:sp>
    </p:spTree>
  </p:cSld>
  <p:clrMapOvr>
    <a:masterClrMapping/>
  </p:clrMapOvr>
  <p:transition>
    <p:zoom dir="in"/>
  </p:transition>
</p:sld>
</file>

<file path=ppt/slides/slide7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7218" name="Text Box 2"/>
          <p:cNvSpPr txBox="1">
            <a:spLocks noChangeArrowheads="1"/>
          </p:cNvSpPr>
          <p:nvPr/>
        </p:nvSpPr>
        <p:spPr bwMode="auto">
          <a:xfrm>
            <a:off x="152400" y="590550"/>
            <a:ext cx="8877300"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sz="2200"/>
              <a:t>     outbound = new DataOutputStream( client.getOutputStream());</a:t>
            </a:r>
          </a:p>
          <a:p>
            <a:pPr eaLnBrk="1" hangingPunct="1">
              <a:lnSpc>
                <a:spcPct val="150000"/>
              </a:lnSpc>
            </a:pPr>
            <a:r>
              <a:rPr lang="en-US" altLang="zh-CN" sz="2200"/>
              <a:t>     StringBuffer buffer = new StringBuffer("\"http://www.xjtu.edu.cn/\"\r\n");</a:t>
            </a:r>
          </a:p>
          <a:p>
            <a:pPr eaLnBrk="1" hangingPunct="1">
              <a:lnSpc>
                <a:spcPct val="150000"/>
              </a:lnSpc>
            </a:pPr>
            <a:r>
              <a:rPr lang="en-US" altLang="zh-CN" sz="2200"/>
              <a:t>     String inputLine;</a:t>
            </a:r>
          </a:p>
          <a:p>
            <a:pPr eaLnBrk="1" hangingPunct="1">
              <a:lnSpc>
                <a:spcPct val="150000"/>
              </a:lnSpc>
            </a:pPr>
            <a:r>
              <a:rPr lang="en-US" altLang="zh-CN" sz="2200"/>
              <a:t>     while ((inputLine = inbound.readLine()) != null)</a:t>
            </a:r>
          </a:p>
          <a:p>
            <a:pPr eaLnBrk="1" hangingPunct="1">
              <a:lnSpc>
                <a:spcPct val="150000"/>
              </a:lnSpc>
            </a:pPr>
            <a:r>
              <a:rPr lang="en-US" altLang="zh-CN" sz="2200"/>
              <a:t>     { </a:t>
            </a:r>
          </a:p>
          <a:p>
            <a:pPr eaLnBrk="1" hangingPunct="1">
              <a:lnSpc>
                <a:spcPct val="150000"/>
              </a:lnSpc>
            </a:pPr>
            <a:r>
              <a:rPr lang="en-US" altLang="zh-CN" sz="2200"/>
              <a:t>           //</a:t>
            </a:r>
            <a:r>
              <a:rPr lang="zh-CN" altLang="en-US" sz="2200"/>
              <a:t>判断输入为</a:t>
            </a:r>
            <a:r>
              <a:rPr lang="en-US" altLang="zh-CN" sz="2200"/>
              <a:t>hello</a:t>
            </a:r>
            <a:r>
              <a:rPr lang="zh-CN" altLang="en-US" sz="2200"/>
              <a:t>时输出字符串</a:t>
            </a:r>
          </a:p>
          <a:p>
            <a:pPr eaLnBrk="1" hangingPunct="1">
              <a:lnSpc>
                <a:spcPct val="150000"/>
              </a:lnSpc>
            </a:pPr>
            <a:r>
              <a:rPr lang="zh-CN" altLang="en-US" sz="2200"/>
              <a:t>           </a:t>
            </a:r>
            <a:r>
              <a:rPr lang="en-US" altLang="zh-CN" sz="2200"/>
              <a:t>if ( inputLine.equals("hello") )</a:t>
            </a:r>
          </a:p>
          <a:p>
            <a:pPr eaLnBrk="1" hangingPunct="1">
              <a:lnSpc>
                <a:spcPct val="150000"/>
              </a:lnSpc>
            </a:pPr>
            <a:r>
              <a:rPr lang="en-US" altLang="zh-CN" sz="2200"/>
              <a:t>           { </a:t>
            </a:r>
          </a:p>
          <a:p>
            <a:pPr eaLnBrk="1" hangingPunct="1">
              <a:lnSpc>
                <a:spcPct val="150000"/>
              </a:lnSpc>
            </a:pPr>
            <a:r>
              <a:rPr lang="en-US" altLang="zh-CN" sz="2200"/>
              <a:t>                    outbound.writeBytes(buffer.toString()); </a:t>
            </a:r>
          </a:p>
          <a:p>
            <a:pPr eaLnBrk="1" hangingPunct="1">
              <a:lnSpc>
                <a:spcPct val="150000"/>
              </a:lnSpc>
            </a:pPr>
            <a:r>
              <a:rPr lang="en-US" altLang="zh-CN" sz="2200"/>
              <a:t>                    break; </a:t>
            </a:r>
          </a:p>
        </p:txBody>
      </p:sp>
    </p:spTree>
  </p:cSld>
  <p:clrMapOvr>
    <a:masterClrMapping/>
  </p:clrMapOvr>
  <p:transition>
    <p:zoom dir="in"/>
  </p:transition>
</p:sld>
</file>

<file path=ppt/slides/slide7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242" name="Text Box 2"/>
          <p:cNvSpPr txBox="1">
            <a:spLocks noChangeArrowheads="1"/>
          </p:cNvSpPr>
          <p:nvPr/>
        </p:nvSpPr>
        <p:spPr bwMode="auto">
          <a:xfrm>
            <a:off x="838200" y="304800"/>
            <a:ext cx="7932738" cy="626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a:t> 	      } </a:t>
            </a:r>
          </a:p>
          <a:p>
            <a:pPr eaLnBrk="1" hangingPunct="1">
              <a:lnSpc>
                <a:spcPct val="130000"/>
              </a:lnSpc>
            </a:pPr>
            <a:r>
              <a:rPr lang="en-US" altLang="zh-CN"/>
              <a:t>            } </a:t>
            </a:r>
          </a:p>
          <a:p>
            <a:pPr eaLnBrk="1" hangingPunct="1">
              <a:lnSpc>
                <a:spcPct val="130000"/>
              </a:lnSpc>
            </a:pPr>
            <a:r>
              <a:rPr lang="en-US" altLang="zh-CN"/>
              <a:t>        }</a:t>
            </a:r>
          </a:p>
          <a:p>
            <a:pPr eaLnBrk="1" hangingPunct="1">
              <a:lnSpc>
                <a:spcPct val="130000"/>
              </a:lnSpc>
            </a:pPr>
            <a:r>
              <a:rPr lang="en-US" altLang="zh-CN"/>
              <a:t>        finally</a:t>
            </a:r>
          </a:p>
          <a:p>
            <a:pPr eaLnBrk="1" hangingPunct="1">
              <a:lnSpc>
                <a:spcPct val="130000"/>
              </a:lnSpc>
            </a:pPr>
            <a:r>
              <a:rPr lang="en-US" altLang="zh-CN"/>
              <a:t>        {</a:t>
            </a:r>
          </a:p>
          <a:p>
            <a:pPr eaLnBrk="1" hangingPunct="1">
              <a:lnSpc>
                <a:spcPct val="130000"/>
              </a:lnSpc>
            </a:pPr>
            <a:r>
              <a:rPr lang="en-US" altLang="zh-CN"/>
              <a:t>            //</a:t>
            </a:r>
            <a:r>
              <a:rPr lang="zh-CN" altLang="en-US"/>
              <a:t>打印清除连接，关闭流及</a:t>
            </a:r>
            <a:r>
              <a:rPr lang="en-US" altLang="zh-CN"/>
              <a:t>Socket</a:t>
            </a:r>
          </a:p>
          <a:p>
            <a:pPr eaLnBrk="1" hangingPunct="1">
              <a:lnSpc>
                <a:spcPct val="130000"/>
              </a:lnSpc>
            </a:pPr>
            <a:r>
              <a:rPr lang="en-US" altLang="zh-CN"/>
              <a:t>            System.out.println("Cleaning up connection: " + client);</a:t>
            </a:r>
          </a:p>
          <a:p>
            <a:pPr eaLnBrk="1" hangingPunct="1">
              <a:lnSpc>
                <a:spcPct val="130000"/>
              </a:lnSpc>
            </a:pPr>
            <a:r>
              <a:rPr lang="en-US" altLang="zh-CN"/>
              <a:t>            outbound.close(); </a:t>
            </a:r>
          </a:p>
          <a:p>
            <a:pPr eaLnBrk="1" hangingPunct="1">
              <a:lnSpc>
                <a:spcPct val="130000"/>
              </a:lnSpc>
            </a:pPr>
            <a:r>
              <a:rPr lang="en-US" altLang="zh-CN"/>
              <a:t>            inbound.close(); </a:t>
            </a:r>
          </a:p>
          <a:p>
            <a:pPr eaLnBrk="1" hangingPunct="1">
              <a:lnSpc>
                <a:spcPct val="130000"/>
              </a:lnSpc>
            </a:pPr>
            <a:r>
              <a:rPr lang="en-US" altLang="zh-CN"/>
              <a:t>            client.close(); </a:t>
            </a:r>
          </a:p>
          <a:p>
            <a:pPr eaLnBrk="1" hangingPunct="1">
              <a:lnSpc>
                <a:spcPct val="130000"/>
              </a:lnSpc>
            </a:pPr>
            <a:r>
              <a:rPr lang="en-US" altLang="zh-CN"/>
              <a:t>        }</a:t>
            </a:r>
          </a:p>
          <a:p>
            <a:pPr eaLnBrk="1" hangingPunct="1">
              <a:lnSpc>
                <a:spcPct val="130000"/>
              </a:lnSpc>
            </a:pPr>
            <a:r>
              <a:rPr lang="en-US" altLang="zh-CN"/>
              <a:t>    } </a:t>
            </a:r>
          </a:p>
          <a:p>
            <a:pPr eaLnBrk="1" hangingPunct="1">
              <a:lnSpc>
                <a:spcPct val="130000"/>
              </a:lnSpc>
            </a:pPr>
            <a:r>
              <a:rPr lang="en-US" altLang="zh-CN"/>
              <a:t>}</a:t>
            </a:r>
          </a:p>
        </p:txBody>
      </p:sp>
    </p:spTree>
  </p:cSld>
  <p:clrMapOvr>
    <a:masterClrMapping/>
  </p:clrMapOvr>
  <p:transition>
    <p:zoom dir="in"/>
  </p:transition>
</p:sld>
</file>

<file path=ppt/slides/slide7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9266" name="Text Box 2"/>
          <p:cNvSpPr txBox="1">
            <a:spLocks noChangeArrowheads="1"/>
          </p:cNvSpPr>
          <p:nvPr/>
        </p:nvSpPr>
        <p:spPr bwMode="auto">
          <a:xfrm>
            <a:off x="1244600" y="485775"/>
            <a:ext cx="553720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b="1"/>
              <a:t>3. </a:t>
            </a:r>
            <a:r>
              <a:rPr lang="zh-CN" altLang="en-US" b="1"/>
              <a:t>客户端程序</a:t>
            </a:r>
          </a:p>
          <a:p>
            <a:pPr lvl="1" eaLnBrk="1" hangingPunct="1">
              <a:lnSpc>
                <a:spcPct val="130000"/>
              </a:lnSpc>
            </a:pPr>
            <a:r>
              <a:rPr lang="en-US" altLang="zh-CN"/>
              <a:t>//</a:t>
            </a:r>
            <a:r>
              <a:rPr lang="zh-CN" altLang="en-US"/>
              <a:t>程序文件名为</a:t>
            </a:r>
            <a:r>
              <a:rPr lang="en-US" altLang="zh-CN"/>
              <a:t>ReadClient.java</a:t>
            </a:r>
          </a:p>
          <a:p>
            <a:pPr lvl="1" eaLnBrk="1" hangingPunct="1">
              <a:lnSpc>
                <a:spcPct val="130000"/>
              </a:lnSpc>
            </a:pPr>
            <a:r>
              <a:rPr lang="en-US" altLang="zh-CN"/>
              <a:t>import java.io.*;</a:t>
            </a:r>
          </a:p>
          <a:p>
            <a:pPr lvl="1" eaLnBrk="1" hangingPunct="1">
              <a:lnSpc>
                <a:spcPct val="130000"/>
              </a:lnSpc>
            </a:pPr>
            <a:r>
              <a:rPr lang="en-US" altLang="zh-CN"/>
              <a:t>import java.net.*;</a:t>
            </a:r>
          </a:p>
          <a:p>
            <a:pPr lvl="1" eaLnBrk="1" hangingPunct="1">
              <a:lnSpc>
                <a:spcPct val="130000"/>
              </a:lnSpc>
            </a:pPr>
            <a:endParaRPr lang="en-US" altLang="zh-CN"/>
          </a:p>
          <a:p>
            <a:pPr lvl="1" eaLnBrk="1" hangingPunct="1">
              <a:lnSpc>
                <a:spcPct val="130000"/>
              </a:lnSpc>
            </a:pPr>
            <a:r>
              <a:rPr lang="en-US" altLang="zh-CN"/>
              <a:t>public class ReadClient </a:t>
            </a:r>
          </a:p>
          <a:p>
            <a:pPr lvl="1" eaLnBrk="1" hangingPunct="1">
              <a:lnSpc>
                <a:spcPct val="130000"/>
              </a:lnSpc>
            </a:pPr>
            <a:r>
              <a:rPr lang="en-US" altLang="zh-CN"/>
              <a:t>{</a:t>
            </a:r>
          </a:p>
          <a:p>
            <a:pPr lvl="1" eaLnBrk="1" hangingPunct="1">
              <a:lnSpc>
                <a:spcPct val="130000"/>
              </a:lnSpc>
            </a:pPr>
            <a:r>
              <a:rPr lang="en-US" altLang="zh-CN"/>
              <a:t>    public static void main(String args[]) </a:t>
            </a:r>
          </a:p>
          <a:p>
            <a:pPr lvl="1" eaLnBrk="1" hangingPunct="1">
              <a:lnSpc>
                <a:spcPct val="130000"/>
              </a:lnSpc>
            </a:pPr>
            <a:r>
              <a:rPr lang="en-US" altLang="zh-CN"/>
              <a:t>    {</a:t>
            </a:r>
          </a:p>
          <a:p>
            <a:pPr lvl="1" eaLnBrk="1" hangingPunct="1">
              <a:lnSpc>
                <a:spcPct val="130000"/>
              </a:lnSpc>
            </a:pPr>
            <a:r>
              <a:rPr lang="en-US" altLang="zh-CN"/>
              <a:t>        try</a:t>
            </a:r>
          </a:p>
          <a:p>
            <a:pPr lvl="1" eaLnBrk="1" hangingPunct="1">
              <a:lnSpc>
                <a:spcPct val="130000"/>
              </a:lnSpc>
            </a:pPr>
            <a:r>
              <a:rPr lang="en-US" altLang="zh-CN"/>
              <a:t>        {</a:t>
            </a:r>
          </a:p>
          <a:p>
            <a:pPr lvl="1" eaLnBrk="1" hangingPunct="1">
              <a:lnSpc>
                <a:spcPct val="130000"/>
              </a:lnSpc>
            </a:pPr>
            <a:r>
              <a:rPr lang="en-US" altLang="zh-CN"/>
              <a:t>           //</a:t>
            </a:r>
            <a:r>
              <a:rPr lang="zh-CN" altLang="en-US"/>
              <a:t>与服务器建立连接</a:t>
            </a:r>
          </a:p>
        </p:txBody>
      </p:sp>
    </p:spTree>
  </p:cSld>
  <p:clrMapOvr>
    <a:masterClrMapping/>
  </p:clrMapOvr>
  <p:transition>
    <p:zoom dir="in"/>
  </p:transition>
</p:sld>
</file>

<file path=ppt/slides/slide7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0290" name="Text Box 2"/>
          <p:cNvSpPr txBox="1">
            <a:spLocks noChangeArrowheads="1"/>
          </p:cNvSpPr>
          <p:nvPr/>
        </p:nvSpPr>
        <p:spPr bwMode="auto">
          <a:xfrm>
            <a:off x="593725" y="666750"/>
            <a:ext cx="7970838"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sz="2200"/>
              <a:t>	Socket clientSocket = new Socket("192.100.100.43",82);</a:t>
            </a:r>
          </a:p>
          <a:p>
            <a:pPr eaLnBrk="1" hangingPunct="1">
              <a:lnSpc>
                <a:spcPct val="150000"/>
              </a:lnSpc>
            </a:pPr>
            <a:r>
              <a:rPr lang="en-US" altLang="zh-CN" sz="2200"/>
              <a:t>	System.out.println("Client1: " + clientSocket);</a:t>
            </a:r>
          </a:p>
          <a:p>
            <a:pPr eaLnBrk="1" hangingPunct="1">
              <a:lnSpc>
                <a:spcPct val="150000"/>
              </a:lnSpc>
            </a:pPr>
            <a:r>
              <a:rPr lang="en-US" altLang="zh-CN" sz="2200"/>
              <a:t>	//</a:t>
            </a:r>
            <a:r>
              <a:rPr lang="zh-CN" altLang="en-US" sz="2200"/>
              <a:t>初始化流对象</a:t>
            </a:r>
          </a:p>
          <a:p>
            <a:pPr eaLnBrk="1" hangingPunct="1">
              <a:lnSpc>
                <a:spcPct val="150000"/>
              </a:lnSpc>
            </a:pPr>
            <a:r>
              <a:rPr lang="zh-CN" altLang="en-US" sz="2200"/>
              <a:t>            </a:t>
            </a:r>
            <a:r>
              <a:rPr lang="en-US" altLang="zh-CN" sz="2200"/>
              <a:t>DataOutputStream outbound = new DataOutputStream(</a:t>
            </a:r>
          </a:p>
          <a:p>
            <a:pPr eaLnBrk="1" hangingPunct="1">
              <a:lnSpc>
                <a:spcPct val="150000"/>
              </a:lnSpc>
            </a:pPr>
            <a:r>
              <a:rPr lang="en-US" altLang="zh-CN" sz="2200"/>
              <a:t>                clientSocket.getOutputStream() );</a:t>
            </a:r>
          </a:p>
          <a:p>
            <a:pPr eaLnBrk="1" hangingPunct="1">
              <a:lnSpc>
                <a:spcPct val="150000"/>
              </a:lnSpc>
            </a:pPr>
            <a:r>
              <a:rPr lang="en-US" altLang="zh-CN" sz="2200"/>
              <a:t>            DataInputStream inbound = new DataInputStream(</a:t>
            </a:r>
          </a:p>
          <a:p>
            <a:pPr eaLnBrk="1" hangingPunct="1">
              <a:lnSpc>
                <a:spcPct val="150000"/>
              </a:lnSpc>
            </a:pPr>
            <a:r>
              <a:rPr lang="en-US" altLang="zh-CN" sz="2200"/>
              <a:t>                clientSocket.getInputStream() );</a:t>
            </a:r>
          </a:p>
          <a:p>
            <a:pPr eaLnBrk="1" hangingPunct="1">
              <a:lnSpc>
                <a:spcPct val="150000"/>
              </a:lnSpc>
            </a:pPr>
            <a:r>
              <a:rPr lang="en-US" altLang="zh-CN" sz="2200"/>
              <a:t>	 InputStreamReader inS = new InputStreamReader(inbound);</a:t>
            </a:r>
          </a:p>
          <a:p>
            <a:pPr eaLnBrk="1" hangingPunct="1">
              <a:lnSpc>
                <a:spcPct val="150000"/>
              </a:lnSpc>
            </a:pPr>
            <a:r>
              <a:rPr lang="en-US" altLang="zh-CN" sz="2200"/>
              <a:t>             //</a:t>
            </a:r>
            <a:r>
              <a:rPr lang="zh-CN" altLang="en-US" sz="2200"/>
              <a:t>发送数据</a:t>
            </a:r>
          </a:p>
          <a:p>
            <a:pPr eaLnBrk="1" hangingPunct="1">
              <a:lnSpc>
                <a:spcPct val="150000"/>
              </a:lnSpc>
            </a:pPr>
            <a:r>
              <a:rPr lang="zh-CN" altLang="en-US" sz="2200"/>
              <a:t>	</a:t>
            </a:r>
            <a:r>
              <a:rPr lang="en-US" altLang="zh-CN" sz="2200"/>
              <a:t>outbound.writeBytes("hello\r\n");</a:t>
            </a:r>
          </a:p>
        </p:txBody>
      </p:sp>
    </p:spTree>
  </p:cSld>
  <p:clrMapOvr>
    <a:masterClrMapping/>
  </p:clrMapOvr>
  <p:transition>
    <p:zoom dir="in"/>
  </p:transition>
</p:sld>
</file>

<file path=ppt/slides/slide7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1314" name="Text Box 2"/>
          <p:cNvSpPr txBox="1">
            <a:spLocks noChangeArrowheads="1"/>
          </p:cNvSpPr>
          <p:nvPr/>
        </p:nvSpPr>
        <p:spPr bwMode="auto">
          <a:xfrm>
            <a:off x="1050925" y="457200"/>
            <a:ext cx="7686675" cy="571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sz="2200"/>
              <a:t>	System.out.println("hello");</a:t>
            </a:r>
          </a:p>
          <a:p>
            <a:pPr eaLnBrk="1" hangingPunct="1">
              <a:lnSpc>
                <a:spcPct val="140000"/>
              </a:lnSpc>
            </a:pPr>
            <a:r>
              <a:rPr lang="en-US" altLang="zh-CN" sz="2200"/>
              <a:t>	outbound.flush();</a:t>
            </a:r>
          </a:p>
          <a:p>
            <a:pPr eaLnBrk="1" hangingPunct="1">
              <a:lnSpc>
                <a:spcPct val="140000"/>
              </a:lnSpc>
            </a:pPr>
            <a:r>
              <a:rPr lang="en-US" altLang="zh-CN" sz="2200"/>
              <a:t>	int c;</a:t>
            </a:r>
          </a:p>
          <a:p>
            <a:pPr eaLnBrk="1" hangingPunct="1">
              <a:lnSpc>
                <a:spcPct val="140000"/>
              </a:lnSpc>
            </a:pPr>
            <a:r>
              <a:rPr lang="en-US" altLang="zh-CN" sz="2200"/>
              <a:t>	while((c = inS.read()) != -1)</a:t>
            </a:r>
          </a:p>
          <a:p>
            <a:pPr eaLnBrk="1" hangingPunct="1">
              <a:lnSpc>
                <a:spcPct val="140000"/>
              </a:lnSpc>
            </a:pPr>
            <a:r>
              <a:rPr lang="en-US" altLang="zh-CN" sz="2200"/>
              <a:t>	{</a:t>
            </a:r>
          </a:p>
          <a:p>
            <a:pPr eaLnBrk="1" hangingPunct="1">
              <a:lnSpc>
                <a:spcPct val="140000"/>
              </a:lnSpc>
            </a:pPr>
            <a:r>
              <a:rPr lang="en-US" altLang="zh-CN" sz="2200"/>
              <a:t>	       System.out.print((char)c);</a:t>
            </a:r>
          </a:p>
          <a:p>
            <a:pPr eaLnBrk="1" hangingPunct="1">
              <a:lnSpc>
                <a:spcPct val="140000"/>
              </a:lnSpc>
            </a:pPr>
            <a:r>
              <a:rPr lang="en-US" altLang="zh-CN" sz="2200"/>
              <a:t>	}</a:t>
            </a:r>
          </a:p>
          <a:p>
            <a:pPr eaLnBrk="1" hangingPunct="1">
              <a:lnSpc>
                <a:spcPct val="140000"/>
              </a:lnSpc>
            </a:pPr>
            <a:r>
              <a:rPr lang="en-US" altLang="zh-CN" sz="2200"/>
              <a:t>        	}</a:t>
            </a:r>
          </a:p>
          <a:p>
            <a:pPr eaLnBrk="1" hangingPunct="1">
              <a:lnSpc>
                <a:spcPct val="140000"/>
              </a:lnSpc>
            </a:pPr>
            <a:r>
              <a:rPr lang="en-US" altLang="zh-CN" sz="2200"/>
              <a:t>            catch (UnknownHostException uhe)</a:t>
            </a:r>
          </a:p>
          <a:p>
            <a:pPr eaLnBrk="1" hangingPunct="1">
              <a:lnSpc>
                <a:spcPct val="140000"/>
              </a:lnSpc>
            </a:pPr>
            <a:r>
              <a:rPr lang="en-US" altLang="zh-CN" sz="2200"/>
              <a:t>            {</a:t>
            </a:r>
          </a:p>
          <a:p>
            <a:pPr eaLnBrk="1" hangingPunct="1">
              <a:lnSpc>
                <a:spcPct val="140000"/>
              </a:lnSpc>
            </a:pPr>
            <a:r>
              <a:rPr lang="en-US" altLang="zh-CN" sz="2200"/>
              <a:t>           	      System.out.println("UnknownHostException: " + uhe);</a:t>
            </a:r>
          </a:p>
          <a:p>
            <a:pPr eaLnBrk="1" hangingPunct="1">
              <a:lnSpc>
                <a:spcPct val="140000"/>
              </a:lnSpc>
            </a:pPr>
            <a:r>
              <a:rPr lang="en-US" altLang="zh-CN" sz="2200"/>
              <a:t>        }</a:t>
            </a:r>
          </a:p>
        </p:txBody>
      </p:sp>
    </p:spTree>
  </p:cSld>
  <p:clrMapOvr>
    <a:masterClrMapping/>
  </p:clrMapOvr>
  <p:transition>
    <p:zoom dir="in"/>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5" name="Rectangle 2"/>
          <p:cNvSpPr>
            <a:spLocks noChangeArrowheads="1"/>
          </p:cNvSpPr>
          <p:nvPr/>
        </p:nvSpPr>
        <p:spPr bwMode="auto">
          <a:xfrm>
            <a:off x="3146425" y="5715000"/>
            <a:ext cx="2851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2.4  </a:t>
            </a:r>
            <a:r>
              <a:rPr lang="zh-CN" altLang="en-US"/>
              <a:t>程序输出结果</a:t>
            </a:r>
          </a:p>
        </p:txBody>
      </p:sp>
      <p:graphicFrame>
        <p:nvGraphicFramePr>
          <p:cNvPr id="18434" name="Object 3"/>
          <p:cNvGraphicFramePr>
            <a:graphicFrameLocks noChangeAspect="1"/>
          </p:cNvGraphicFramePr>
          <p:nvPr/>
        </p:nvGraphicFramePr>
        <p:xfrm>
          <a:off x="762000" y="914400"/>
          <a:ext cx="7620000" cy="4498975"/>
        </p:xfrm>
        <a:graphic>
          <a:graphicData uri="http://schemas.openxmlformats.org/presentationml/2006/ole">
            <mc:AlternateContent xmlns:mc="http://schemas.openxmlformats.org/markup-compatibility/2006">
              <mc:Choice xmlns:v="urn:schemas-microsoft-com:vml" Requires="v">
                <p:oleObj spid="_x0000_s18436" name="Bitmap Image" r:id="rId3" imgW="4031329" imgH="2384762" progId="Paint.Picture">
                  <p:embed/>
                </p:oleObj>
              </mc:Choice>
              <mc:Fallback>
                <p:oleObj name="Bitmap Image" r:id="rId3" imgW="4031329" imgH="2384762"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914400"/>
                        <a:ext cx="7620000" cy="4498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7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2338" name="Text Box 2"/>
          <p:cNvSpPr txBox="1">
            <a:spLocks noChangeArrowheads="1"/>
          </p:cNvSpPr>
          <p:nvPr/>
        </p:nvSpPr>
        <p:spPr bwMode="auto">
          <a:xfrm>
            <a:off x="1600200" y="579438"/>
            <a:ext cx="6624638"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a:t>	catch (IOException ioe)</a:t>
            </a:r>
          </a:p>
          <a:p>
            <a:pPr eaLnBrk="1" hangingPunct="1">
              <a:lnSpc>
                <a:spcPct val="110000"/>
              </a:lnSpc>
            </a:pPr>
            <a:r>
              <a:rPr lang="en-US" altLang="zh-CN"/>
              <a:t>           {</a:t>
            </a:r>
          </a:p>
          <a:p>
            <a:pPr eaLnBrk="1" hangingPunct="1">
              <a:lnSpc>
                <a:spcPct val="110000"/>
              </a:lnSpc>
            </a:pPr>
            <a:r>
              <a:rPr lang="en-US" altLang="zh-CN"/>
              <a:t>                 System.err.println("IOException: " + ioe);</a:t>
            </a:r>
          </a:p>
          <a:p>
            <a:pPr eaLnBrk="1" hangingPunct="1">
              <a:lnSpc>
                <a:spcPct val="110000"/>
              </a:lnSpc>
            </a:pPr>
            <a:r>
              <a:rPr lang="en-US" altLang="zh-CN"/>
              <a:t>            }</a:t>
            </a:r>
          </a:p>
          <a:p>
            <a:pPr eaLnBrk="1" hangingPunct="1">
              <a:lnSpc>
                <a:spcPct val="110000"/>
              </a:lnSpc>
            </a:pPr>
            <a:r>
              <a:rPr lang="en-US" altLang="zh-CN"/>
              <a:t>            finally</a:t>
            </a:r>
          </a:p>
          <a:p>
            <a:pPr eaLnBrk="1" hangingPunct="1">
              <a:lnSpc>
                <a:spcPct val="110000"/>
              </a:lnSpc>
            </a:pPr>
            <a:r>
              <a:rPr lang="en-US" altLang="zh-CN"/>
              <a:t>            {</a:t>
            </a:r>
          </a:p>
          <a:p>
            <a:pPr eaLnBrk="1" hangingPunct="1">
              <a:lnSpc>
                <a:spcPct val="110000"/>
              </a:lnSpc>
            </a:pPr>
            <a:r>
              <a:rPr lang="en-US" altLang="zh-CN"/>
              <a:t>                   //</a:t>
            </a:r>
            <a:r>
              <a:rPr lang="zh-CN" altLang="en-US"/>
              <a:t>关闭流及</a:t>
            </a:r>
            <a:r>
              <a:rPr lang="en-US" altLang="zh-CN"/>
              <a:t>clientSocket</a:t>
            </a:r>
          </a:p>
          <a:p>
            <a:pPr eaLnBrk="1" hangingPunct="1">
              <a:lnSpc>
                <a:spcPct val="110000"/>
              </a:lnSpc>
            </a:pPr>
            <a:r>
              <a:rPr lang="en-US" altLang="zh-CN"/>
              <a:t> 	        inS.close();</a:t>
            </a:r>
          </a:p>
          <a:p>
            <a:pPr eaLnBrk="1" hangingPunct="1">
              <a:lnSpc>
                <a:spcPct val="110000"/>
              </a:lnSpc>
            </a:pPr>
            <a:r>
              <a:rPr lang="en-US" altLang="zh-CN"/>
              <a:t>                    outbound.close(); </a:t>
            </a:r>
          </a:p>
          <a:p>
            <a:pPr eaLnBrk="1" hangingPunct="1">
              <a:lnSpc>
                <a:spcPct val="110000"/>
              </a:lnSpc>
            </a:pPr>
            <a:r>
              <a:rPr lang="en-US" altLang="zh-CN"/>
              <a:t>                    inbound.close(); </a:t>
            </a:r>
          </a:p>
          <a:p>
            <a:pPr eaLnBrk="1" hangingPunct="1">
              <a:lnSpc>
                <a:spcPct val="110000"/>
              </a:lnSpc>
            </a:pPr>
            <a:r>
              <a:rPr lang="en-US" altLang="zh-CN"/>
              <a:t>                    clientSocket.close();</a:t>
            </a:r>
          </a:p>
          <a:p>
            <a:pPr eaLnBrk="1" hangingPunct="1">
              <a:lnSpc>
                <a:spcPct val="110000"/>
              </a:lnSpc>
            </a:pPr>
            <a:r>
              <a:rPr lang="en-US" altLang="zh-CN"/>
              <a:t>          }</a:t>
            </a:r>
          </a:p>
          <a:p>
            <a:pPr eaLnBrk="1" hangingPunct="1">
              <a:lnSpc>
                <a:spcPct val="110000"/>
              </a:lnSpc>
            </a:pPr>
            <a:r>
              <a:rPr lang="en-US" altLang="zh-CN"/>
              <a:t>      }</a:t>
            </a:r>
          </a:p>
          <a:p>
            <a:pPr eaLnBrk="1" hangingPunct="1">
              <a:lnSpc>
                <a:spcPct val="110000"/>
              </a:lnSpc>
            </a:pPr>
            <a:r>
              <a:rPr lang="en-US" altLang="zh-CN"/>
              <a:t>}</a:t>
            </a:r>
          </a:p>
        </p:txBody>
      </p:sp>
    </p:spTree>
  </p:cSld>
  <p:clrMapOvr>
    <a:masterClrMapping/>
  </p:clrMapOvr>
  <p:transition>
    <p:zoom dir="in"/>
  </p:transition>
</p:sld>
</file>

<file path=ppt/slides/slide7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3362" name="Text Box 2"/>
          <p:cNvSpPr txBox="1">
            <a:spLocks noChangeArrowheads="1"/>
          </p:cNvSpPr>
          <p:nvPr/>
        </p:nvSpPr>
        <p:spPr bwMode="auto">
          <a:xfrm>
            <a:off x="381000" y="685800"/>
            <a:ext cx="84582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        4. </a:t>
            </a:r>
            <a:r>
              <a:rPr lang="zh-CN" altLang="en-US" b="1"/>
              <a:t>通信结果输出</a:t>
            </a:r>
          </a:p>
          <a:p>
            <a:pPr eaLnBrk="1" hangingPunct="1">
              <a:lnSpc>
                <a:spcPct val="150000"/>
              </a:lnSpc>
              <a:spcBef>
                <a:spcPct val="50000"/>
              </a:spcBef>
            </a:pPr>
            <a:r>
              <a:rPr lang="zh-CN" altLang="en-US"/>
              <a:t>        通信结果如图</a:t>
            </a:r>
            <a:r>
              <a:rPr lang="en-US" altLang="zh-CN"/>
              <a:t>11.5</a:t>
            </a:r>
            <a:r>
              <a:rPr lang="zh-CN" altLang="en-US"/>
              <a:t>所示。上面的部分为服务器端的输出，清除每次连接的</a:t>
            </a:r>
            <a:r>
              <a:rPr lang="en-US" altLang="zh-CN"/>
              <a:t>Socket</a:t>
            </a:r>
            <a:r>
              <a:rPr lang="zh-CN" altLang="en-US"/>
              <a:t>，下面的部分为客户端显示，首先打印客户端</a:t>
            </a:r>
            <a:r>
              <a:rPr lang="en-US" altLang="zh-CN"/>
              <a:t>Socket</a:t>
            </a:r>
            <a:r>
              <a:rPr lang="zh-CN" altLang="en-US"/>
              <a:t>情况，然后打印发送的</a:t>
            </a:r>
            <a:r>
              <a:rPr lang="en-US" altLang="zh-CN"/>
              <a:t>hello</a:t>
            </a:r>
            <a:r>
              <a:rPr lang="zh-CN" altLang="en-US"/>
              <a:t>数据，最后输出从服务器端返回的字符串。</a:t>
            </a:r>
          </a:p>
        </p:txBody>
      </p:sp>
    </p:spTree>
  </p:cSld>
  <p:clrMapOvr>
    <a:masterClrMapping/>
  </p:clrMapOvr>
  <p:transition>
    <p:zoom dir="in"/>
  </p:transition>
</p:sld>
</file>

<file path=ppt/slides/slide7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7219" name="Rectangle 2"/>
          <p:cNvSpPr>
            <a:spLocks noChangeArrowheads="1"/>
          </p:cNvSpPr>
          <p:nvPr/>
        </p:nvSpPr>
        <p:spPr bwMode="auto">
          <a:xfrm>
            <a:off x="1614488" y="5715000"/>
            <a:ext cx="5915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11.5  </a:t>
            </a:r>
            <a:r>
              <a:rPr lang="zh-CN" altLang="en-US"/>
              <a:t>基于</a:t>
            </a:r>
            <a:r>
              <a:rPr lang="en-US" altLang="zh-CN"/>
              <a:t>TCP</a:t>
            </a:r>
            <a:r>
              <a:rPr lang="zh-CN" altLang="en-US"/>
              <a:t>的</a:t>
            </a:r>
            <a:r>
              <a:rPr lang="en-US" altLang="zh-CN"/>
              <a:t>Socket</a:t>
            </a:r>
            <a:r>
              <a:rPr lang="zh-CN" altLang="en-US"/>
              <a:t>通信结果输出界面</a:t>
            </a:r>
          </a:p>
        </p:txBody>
      </p:sp>
      <p:graphicFrame>
        <p:nvGraphicFramePr>
          <p:cNvPr id="137218" name="Object 3"/>
          <p:cNvGraphicFramePr>
            <a:graphicFrameLocks noChangeAspect="1"/>
          </p:cNvGraphicFramePr>
          <p:nvPr/>
        </p:nvGraphicFramePr>
        <p:xfrm>
          <a:off x="1257300" y="609600"/>
          <a:ext cx="6629400" cy="5106988"/>
        </p:xfrm>
        <a:graphic>
          <a:graphicData uri="http://schemas.openxmlformats.org/presentationml/2006/ole">
            <mc:AlternateContent xmlns:mc="http://schemas.openxmlformats.org/markup-compatibility/2006">
              <mc:Choice xmlns:v="urn:schemas-microsoft-com:vml" Requires="v">
                <p:oleObj spid="_x0000_s137221" name="Bitmap Image" r:id="rId3" imgW="5944115" imgH="4549534" progId="Paint.Picture">
                  <p:embed/>
                </p:oleObj>
              </mc:Choice>
              <mc:Fallback>
                <p:oleObj name="Bitmap Image" r:id="rId3" imgW="5944115" imgH="4549534"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300" y="609600"/>
                        <a:ext cx="6629400" cy="5106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7220" name="AutoShape 4">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7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4386" name="Rectangle 2"/>
          <p:cNvSpPr>
            <a:spLocks noChangeArrowheads="1"/>
          </p:cNvSpPr>
          <p:nvPr/>
        </p:nvSpPr>
        <p:spPr bwMode="auto">
          <a:xfrm>
            <a:off x="2387600" y="762000"/>
            <a:ext cx="43672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11.2  UDP Sockets </a:t>
            </a:r>
            <a:r>
              <a:rPr lang="zh-CN" altLang="en-US" sz="3200" b="1"/>
              <a:t>基 础</a:t>
            </a:r>
          </a:p>
        </p:txBody>
      </p:sp>
      <p:sp>
        <p:nvSpPr>
          <p:cNvPr id="784387" name="Text Box 3"/>
          <p:cNvSpPr txBox="1">
            <a:spLocks noChangeArrowheads="1"/>
          </p:cNvSpPr>
          <p:nvPr/>
        </p:nvSpPr>
        <p:spPr bwMode="auto">
          <a:xfrm>
            <a:off x="304800" y="1476375"/>
            <a:ext cx="8610600"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zh-CN" altLang="en-US"/>
              <a:t>数据报</a:t>
            </a:r>
            <a:r>
              <a:rPr lang="en-US" altLang="zh-CN"/>
              <a:t>Socket</a:t>
            </a:r>
            <a:r>
              <a:rPr lang="zh-CN" altLang="en-US"/>
              <a:t>是包发送服务的接收和发送点，它接收和发送的每个包都是单独访问和路由的。从一个机器发送到另一个机器的包可能有不同的路由，而且可能以任意顺序到达。数据报</a:t>
            </a:r>
            <a:r>
              <a:rPr lang="en-US" altLang="zh-CN"/>
              <a:t>Socket</a:t>
            </a:r>
            <a:r>
              <a:rPr lang="zh-CN" altLang="en-US"/>
              <a:t>构造函数有三个，分别如下：</a:t>
            </a:r>
          </a:p>
          <a:p>
            <a:pPr lvl="1" eaLnBrk="1" hangingPunct="1">
              <a:lnSpc>
                <a:spcPct val="130000"/>
              </a:lnSpc>
              <a:spcBef>
                <a:spcPct val="50000"/>
              </a:spcBef>
            </a:pPr>
            <a:r>
              <a:rPr lang="en-US" altLang="zh-CN"/>
              <a:t>public DatagramSocket() </a:t>
            </a:r>
          </a:p>
          <a:p>
            <a:pPr lvl="1" eaLnBrk="1" hangingPunct="1">
              <a:lnSpc>
                <a:spcPct val="130000"/>
              </a:lnSpc>
              <a:spcBef>
                <a:spcPct val="50000"/>
              </a:spcBef>
            </a:pPr>
            <a:r>
              <a:rPr lang="zh-CN" altLang="en-US"/>
              <a:t>构建数据报</a:t>
            </a:r>
            <a:r>
              <a:rPr lang="en-US" altLang="zh-CN"/>
              <a:t>Socket</a:t>
            </a:r>
            <a:r>
              <a:rPr lang="zh-CN" altLang="en-US"/>
              <a:t>，绑定到本地主机上的任意端口。 </a:t>
            </a:r>
          </a:p>
          <a:p>
            <a:pPr lvl="1" eaLnBrk="1" hangingPunct="1">
              <a:lnSpc>
                <a:spcPct val="130000"/>
              </a:lnSpc>
              <a:spcBef>
                <a:spcPct val="50000"/>
              </a:spcBef>
            </a:pPr>
            <a:r>
              <a:rPr lang="en-US" altLang="zh-CN"/>
              <a:t>public DatagramSocket(int port) </a:t>
            </a:r>
          </a:p>
          <a:p>
            <a:pPr lvl="1" eaLnBrk="1" hangingPunct="1">
              <a:lnSpc>
                <a:spcPct val="130000"/>
              </a:lnSpc>
              <a:spcBef>
                <a:spcPct val="50000"/>
              </a:spcBef>
            </a:pPr>
            <a:r>
              <a:rPr lang="zh-CN" altLang="en-US"/>
              <a:t>构建一个数据报</a:t>
            </a:r>
            <a:r>
              <a:rPr lang="en-US" altLang="zh-CN"/>
              <a:t>Socket</a:t>
            </a:r>
            <a:r>
              <a:rPr lang="zh-CN" altLang="en-US"/>
              <a:t>，将它绑定到指定的</a:t>
            </a:r>
            <a:r>
              <a:rPr lang="en-US" altLang="zh-CN"/>
              <a:t>port</a:t>
            </a:r>
            <a:r>
              <a:rPr lang="zh-CN" altLang="en-US"/>
              <a:t>端口。</a:t>
            </a:r>
          </a:p>
        </p:txBody>
      </p:sp>
    </p:spTree>
  </p:cSld>
  <p:clrMapOvr>
    <a:masterClrMapping/>
  </p:clrMapOvr>
  <p:transition>
    <p:zoom dir="in"/>
  </p:transition>
</p:sld>
</file>

<file path=ppt/slides/slide7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5410" name="Text Box 2"/>
          <p:cNvSpPr txBox="1">
            <a:spLocks noChangeArrowheads="1"/>
          </p:cNvSpPr>
          <p:nvPr/>
        </p:nvSpPr>
        <p:spPr bwMode="auto">
          <a:xfrm>
            <a:off x="76200" y="527050"/>
            <a:ext cx="9220200"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        public DatagramSocket(int port, InetAddress laddr) </a:t>
            </a:r>
          </a:p>
          <a:p>
            <a:pPr eaLnBrk="1" hangingPunct="1">
              <a:lnSpc>
                <a:spcPct val="150000"/>
              </a:lnSpc>
            </a:pPr>
            <a:r>
              <a:rPr lang="en-US" altLang="zh-CN"/>
              <a:t>       </a:t>
            </a:r>
            <a:r>
              <a:rPr lang="zh-CN" altLang="en-US"/>
              <a:t>构建一个数据报</a:t>
            </a:r>
            <a:r>
              <a:rPr lang="en-US" altLang="zh-CN"/>
              <a:t>Socket</a:t>
            </a:r>
            <a:r>
              <a:rPr lang="zh-CN" altLang="en-US"/>
              <a:t>，绑定到指定的</a:t>
            </a:r>
            <a:r>
              <a:rPr lang="en-US" altLang="zh-CN"/>
              <a:t>laddr</a:t>
            </a:r>
            <a:r>
              <a:rPr lang="zh-CN" altLang="en-US"/>
              <a:t>本地地址和</a:t>
            </a:r>
            <a:r>
              <a:rPr lang="en-US" altLang="zh-CN"/>
              <a:t>port</a:t>
            </a:r>
            <a:r>
              <a:rPr lang="zh-CN" altLang="en-US"/>
              <a:t>端口。</a:t>
            </a:r>
          </a:p>
          <a:p>
            <a:pPr eaLnBrk="1" hangingPunct="1">
              <a:lnSpc>
                <a:spcPct val="150000"/>
              </a:lnSpc>
            </a:pPr>
            <a:r>
              <a:rPr lang="zh-CN" altLang="en-US"/>
              <a:t>        数据报可以通过</a:t>
            </a:r>
            <a:r>
              <a:rPr lang="en-US" altLang="zh-CN"/>
              <a:t>connect</a:t>
            </a:r>
            <a:r>
              <a:rPr lang="zh-CN" altLang="en-US"/>
              <a:t>方法建立连接，也可以直接使用</a:t>
            </a:r>
            <a:r>
              <a:rPr lang="en-US" altLang="zh-CN"/>
              <a:t>send</a:t>
            </a:r>
            <a:r>
              <a:rPr lang="zh-CN" altLang="en-US"/>
              <a:t>方法发送数据，使用</a:t>
            </a:r>
            <a:r>
              <a:rPr lang="en-US" altLang="zh-CN"/>
              <a:t>receive</a:t>
            </a:r>
            <a:r>
              <a:rPr lang="zh-CN" altLang="en-US"/>
              <a:t>方法接收数据，方法如下：</a:t>
            </a:r>
          </a:p>
          <a:p>
            <a:pPr eaLnBrk="1" hangingPunct="1">
              <a:lnSpc>
                <a:spcPct val="150000"/>
              </a:lnSpc>
            </a:pPr>
            <a:r>
              <a:rPr lang="zh-CN" altLang="en-US"/>
              <a:t>       </a:t>
            </a:r>
            <a:r>
              <a:rPr lang="en-US" altLang="zh-CN"/>
              <a:t>public void connect(InetAddress address, int port) </a:t>
            </a:r>
          </a:p>
          <a:p>
            <a:pPr eaLnBrk="1" hangingPunct="1">
              <a:lnSpc>
                <a:spcPct val="150000"/>
              </a:lnSpc>
            </a:pPr>
            <a:r>
              <a:rPr lang="en-US" altLang="zh-CN"/>
              <a:t>      </a:t>
            </a:r>
            <a:r>
              <a:rPr lang="zh-CN" altLang="en-US"/>
              <a:t>将建立的数据报</a:t>
            </a:r>
            <a:r>
              <a:rPr lang="en-US" altLang="zh-CN"/>
              <a:t>Socket</a:t>
            </a:r>
            <a:r>
              <a:rPr lang="zh-CN" altLang="en-US"/>
              <a:t>连接到远程地址</a:t>
            </a:r>
            <a:r>
              <a:rPr lang="en-US" altLang="zh-CN"/>
              <a:t>address</a:t>
            </a:r>
            <a:r>
              <a:rPr lang="zh-CN" altLang="en-US"/>
              <a:t>的</a:t>
            </a:r>
            <a:r>
              <a:rPr lang="en-US" altLang="zh-CN"/>
              <a:t>port</a:t>
            </a:r>
            <a:r>
              <a:rPr lang="zh-CN" altLang="en-US"/>
              <a:t>端口。</a:t>
            </a:r>
          </a:p>
          <a:p>
            <a:pPr eaLnBrk="1" hangingPunct="1">
              <a:lnSpc>
                <a:spcPct val="150000"/>
              </a:lnSpc>
            </a:pPr>
            <a:r>
              <a:rPr lang="zh-CN" altLang="en-US"/>
              <a:t>       </a:t>
            </a:r>
            <a:r>
              <a:rPr lang="en-US" altLang="zh-CN"/>
              <a:t>public void receive(DatagramPacket p) </a:t>
            </a:r>
          </a:p>
          <a:p>
            <a:pPr eaLnBrk="1" hangingPunct="1">
              <a:lnSpc>
                <a:spcPct val="150000"/>
              </a:lnSpc>
            </a:pPr>
            <a:r>
              <a:rPr lang="en-US" altLang="zh-CN"/>
              <a:t>       </a:t>
            </a:r>
            <a:r>
              <a:rPr lang="zh-CN" altLang="en-US"/>
              <a:t>接收数据报包</a:t>
            </a:r>
            <a:r>
              <a:rPr lang="en-US" altLang="zh-CN"/>
              <a:t>p</a:t>
            </a:r>
            <a:r>
              <a:rPr lang="zh-CN" altLang="en-US"/>
              <a:t>。</a:t>
            </a:r>
          </a:p>
          <a:p>
            <a:pPr eaLnBrk="1" hangingPunct="1">
              <a:lnSpc>
                <a:spcPct val="150000"/>
              </a:lnSpc>
            </a:pPr>
            <a:r>
              <a:rPr lang="zh-CN" altLang="en-US"/>
              <a:t>        </a:t>
            </a:r>
            <a:r>
              <a:rPr lang="en-US" altLang="zh-CN"/>
              <a:t>public void send(DatagramPacket p) </a:t>
            </a:r>
          </a:p>
          <a:p>
            <a:pPr eaLnBrk="1" hangingPunct="1">
              <a:lnSpc>
                <a:spcPct val="150000"/>
              </a:lnSpc>
            </a:pPr>
            <a:r>
              <a:rPr lang="en-US" altLang="zh-CN"/>
              <a:t>       </a:t>
            </a:r>
            <a:r>
              <a:rPr lang="zh-CN" altLang="en-US"/>
              <a:t>发送数据报包</a:t>
            </a:r>
            <a:r>
              <a:rPr lang="en-US" altLang="zh-CN"/>
              <a:t>p</a:t>
            </a:r>
            <a:r>
              <a:rPr lang="zh-CN" altLang="en-US"/>
              <a:t>。</a:t>
            </a:r>
          </a:p>
        </p:txBody>
      </p:sp>
    </p:spTree>
  </p:cSld>
  <p:clrMapOvr>
    <a:masterClrMapping/>
  </p:clrMapOvr>
  <p:transition>
    <p:zoom dir="in"/>
  </p:transition>
</p:sld>
</file>

<file path=ppt/slides/slide7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6434" name="Text Box 2"/>
          <p:cNvSpPr txBox="1">
            <a:spLocks noChangeArrowheads="1"/>
          </p:cNvSpPr>
          <p:nvPr/>
        </p:nvSpPr>
        <p:spPr bwMode="auto">
          <a:xfrm>
            <a:off x="381000" y="533400"/>
            <a:ext cx="8458200" cy="582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b="1"/>
              <a:t>11.2.1  DatagramPacket</a:t>
            </a:r>
            <a:r>
              <a:rPr lang="zh-CN" altLang="en-US" b="1"/>
              <a:t>类</a:t>
            </a:r>
          </a:p>
          <a:p>
            <a:pPr eaLnBrk="1" hangingPunct="1">
              <a:lnSpc>
                <a:spcPct val="120000"/>
              </a:lnSpc>
              <a:spcBef>
                <a:spcPct val="50000"/>
              </a:spcBef>
            </a:pPr>
            <a:r>
              <a:rPr lang="zh-CN" altLang="en-US"/>
              <a:t>        从</a:t>
            </a:r>
            <a:r>
              <a:rPr lang="en-US" altLang="zh-CN"/>
              <a:t>TCP</a:t>
            </a:r>
            <a:r>
              <a:rPr lang="zh-CN" altLang="en-US"/>
              <a:t>的例子程序可以看出</a:t>
            </a:r>
            <a:r>
              <a:rPr lang="en-US" altLang="zh-CN"/>
              <a:t>TCP Socket</a:t>
            </a:r>
            <a:r>
              <a:rPr lang="zh-CN" altLang="en-US"/>
              <a:t>发送的数据是流式数据，而</a:t>
            </a:r>
            <a:r>
              <a:rPr lang="en-US" altLang="zh-CN"/>
              <a:t>UDP Socket</a:t>
            </a:r>
            <a:r>
              <a:rPr lang="zh-CN" altLang="en-US"/>
              <a:t>发送的数据是分块的数据包，这就用到</a:t>
            </a:r>
            <a:r>
              <a:rPr lang="en-US" altLang="zh-CN"/>
              <a:t>DatagramPacket</a:t>
            </a:r>
            <a:r>
              <a:rPr lang="zh-CN" altLang="en-US"/>
              <a:t>类。数据报</a:t>
            </a:r>
            <a:r>
              <a:rPr lang="en-US" altLang="zh-CN"/>
              <a:t>Socket</a:t>
            </a:r>
            <a:r>
              <a:rPr lang="zh-CN" altLang="en-US"/>
              <a:t>传输数据前首先构造数据报包，然后传输这个数据报包。数据报包的构造函数如下：</a:t>
            </a:r>
          </a:p>
          <a:p>
            <a:pPr eaLnBrk="1" hangingPunct="1">
              <a:lnSpc>
                <a:spcPct val="120000"/>
              </a:lnSpc>
              <a:spcBef>
                <a:spcPct val="50000"/>
              </a:spcBef>
            </a:pPr>
            <a:r>
              <a:rPr lang="zh-CN" altLang="en-US"/>
              <a:t>        </a:t>
            </a:r>
            <a:r>
              <a:rPr lang="en-US" altLang="zh-CN"/>
              <a:t>DatagramPacket(byte[] buf, int length) </a:t>
            </a:r>
          </a:p>
          <a:p>
            <a:pPr eaLnBrk="1" hangingPunct="1">
              <a:lnSpc>
                <a:spcPct val="120000"/>
              </a:lnSpc>
              <a:spcBef>
                <a:spcPct val="50000"/>
              </a:spcBef>
            </a:pPr>
            <a:r>
              <a:rPr lang="en-US" altLang="zh-CN"/>
              <a:t>       </a:t>
            </a:r>
            <a:r>
              <a:rPr lang="zh-CN" altLang="en-US"/>
              <a:t>构建数据报包，接收</a:t>
            </a:r>
            <a:r>
              <a:rPr lang="en-US" altLang="zh-CN"/>
              <a:t>length</a:t>
            </a:r>
            <a:r>
              <a:rPr lang="zh-CN" altLang="en-US"/>
              <a:t>长度的包并放入</a:t>
            </a:r>
            <a:r>
              <a:rPr lang="en-US" altLang="zh-CN"/>
              <a:t>buf</a:t>
            </a:r>
            <a:r>
              <a:rPr lang="zh-CN" altLang="en-US"/>
              <a:t>。 </a:t>
            </a:r>
          </a:p>
          <a:p>
            <a:pPr eaLnBrk="1" hangingPunct="1">
              <a:lnSpc>
                <a:spcPct val="120000"/>
              </a:lnSpc>
              <a:spcBef>
                <a:spcPct val="50000"/>
              </a:spcBef>
            </a:pPr>
            <a:r>
              <a:rPr lang="zh-CN" altLang="en-US"/>
              <a:t>        </a:t>
            </a:r>
            <a:r>
              <a:rPr lang="en-US" altLang="zh-CN"/>
              <a:t>DatagramPacket(byte[] buf, int length, InetAddress address, int port) </a:t>
            </a:r>
          </a:p>
          <a:p>
            <a:pPr eaLnBrk="1" hangingPunct="1">
              <a:lnSpc>
                <a:spcPct val="120000"/>
              </a:lnSpc>
              <a:spcBef>
                <a:spcPct val="50000"/>
              </a:spcBef>
            </a:pPr>
            <a:r>
              <a:rPr lang="en-US" altLang="zh-CN"/>
              <a:t>        </a:t>
            </a:r>
            <a:r>
              <a:rPr lang="zh-CN" altLang="en-US"/>
              <a:t>构建数据报包，发送</a:t>
            </a:r>
            <a:r>
              <a:rPr lang="en-US" altLang="zh-CN"/>
              <a:t>length</a:t>
            </a:r>
            <a:r>
              <a:rPr lang="zh-CN" altLang="en-US"/>
              <a:t>长度的包到</a:t>
            </a:r>
            <a:r>
              <a:rPr lang="en-US" altLang="zh-CN"/>
              <a:t>address</a:t>
            </a:r>
            <a:r>
              <a:rPr lang="zh-CN" altLang="en-US"/>
              <a:t>指定的主机的</a:t>
            </a:r>
            <a:r>
              <a:rPr lang="en-US" altLang="zh-CN"/>
              <a:t>port</a:t>
            </a:r>
            <a:r>
              <a:rPr lang="zh-CN" altLang="en-US"/>
              <a:t>端口。</a:t>
            </a:r>
          </a:p>
        </p:txBody>
      </p:sp>
    </p:spTree>
  </p:cSld>
  <p:clrMapOvr>
    <a:masterClrMapping/>
  </p:clrMapOvr>
  <p:transition>
    <p:zoom dir="in"/>
  </p:transition>
</p:sld>
</file>

<file path=ppt/slides/slide7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7458" name="Text Box 2"/>
          <p:cNvSpPr txBox="1">
            <a:spLocks noChangeArrowheads="1"/>
          </p:cNvSpPr>
          <p:nvPr/>
        </p:nvSpPr>
        <p:spPr bwMode="auto">
          <a:xfrm>
            <a:off x="304800" y="457200"/>
            <a:ext cx="8610600" cy="611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a:t>
            </a:r>
            <a:r>
              <a:rPr lang="zh-CN" altLang="en-US"/>
              <a:t>例</a:t>
            </a:r>
            <a:r>
              <a:rPr lang="en-US" altLang="zh-CN"/>
              <a:t>11.4】</a:t>
            </a:r>
            <a:r>
              <a:rPr lang="zh-CN" altLang="en-US"/>
              <a:t>客户端循环发送数据“</a:t>
            </a:r>
            <a:r>
              <a:rPr lang="en-US" altLang="zh-CN"/>
              <a:t>Client:Hello”</a:t>
            </a:r>
            <a:r>
              <a:rPr lang="zh-CN" altLang="en-US"/>
              <a:t>到服务器端，服务器端截取字符串</a:t>
            </a:r>
            <a:r>
              <a:rPr lang="en-US" altLang="zh-CN"/>
              <a:t>Hello</a:t>
            </a:r>
            <a:r>
              <a:rPr lang="zh-CN" altLang="en-US"/>
              <a:t>输出，并将源字符串返回给客户端。</a:t>
            </a:r>
          </a:p>
          <a:p>
            <a:pPr eaLnBrk="1" hangingPunct="1">
              <a:spcBef>
                <a:spcPct val="50000"/>
              </a:spcBef>
            </a:pPr>
            <a:r>
              <a:rPr lang="zh-CN" altLang="en-US"/>
              <a:t>        </a:t>
            </a:r>
            <a:r>
              <a:rPr lang="en-US" altLang="zh-CN" b="1"/>
              <a:t>1. </a:t>
            </a:r>
            <a:r>
              <a:rPr lang="zh-CN" altLang="en-US" b="1"/>
              <a:t>程序建立的步骤</a:t>
            </a:r>
          </a:p>
          <a:p>
            <a:pPr lvl="1" eaLnBrk="1" hangingPunct="1">
              <a:lnSpc>
                <a:spcPct val="80000"/>
              </a:lnSpc>
              <a:spcBef>
                <a:spcPct val="50000"/>
              </a:spcBef>
            </a:pPr>
            <a:r>
              <a:rPr lang="en-US" altLang="zh-CN"/>
              <a:t>(1) </a:t>
            </a:r>
            <a:r>
              <a:rPr lang="zh-CN" altLang="en-US"/>
              <a:t>服务器端程序建立的步骤。</a:t>
            </a:r>
          </a:p>
          <a:p>
            <a:pPr lvl="1" eaLnBrk="1" hangingPunct="1">
              <a:lnSpc>
                <a:spcPct val="80000"/>
              </a:lnSpc>
              <a:spcBef>
                <a:spcPct val="50000"/>
              </a:spcBef>
            </a:pPr>
            <a:r>
              <a:rPr lang="zh-CN" altLang="en-US"/>
              <a:t>●建立数据报</a:t>
            </a:r>
            <a:r>
              <a:rPr lang="en-US" altLang="zh-CN"/>
              <a:t>Socket</a:t>
            </a:r>
            <a:r>
              <a:rPr lang="zh-CN" altLang="en-US"/>
              <a:t>。</a:t>
            </a:r>
          </a:p>
          <a:p>
            <a:pPr lvl="1" eaLnBrk="1" hangingPunct="1">
              <a:lnSpc>
                <a:spcPct val="80000"/>
              </a:lnSpc>
              <a:spcBef>
                <a:spcPct val="50000"/>
              </a:spcBef>
            </a:pPr>
            <a:r>
              <a:rPr lang="en-US" altLang="zh-CN"/>
              <a:t>DatagramSocket mysock = new DatagramSocket(1719);</a:t>
            </a:r>
          </a:p>
          <a:p>
            <a:pPr lvl="1" eaLnBrk="1" hangingPunct="1">
              <a:lnSpc>
                <a:spcPct val="80000"/>
              </a:lnSpc>
              <a:spcBef>
                <a:spcPct val="50000"/>
              </a:spcBef>
            </a:pPr>
            <a:r>
              <a:rPr lang="en-US" altLang="zh-CN"/>
              <a:t>● </a:t>
            </a:r>
            <a:r>
              <a:rPr lang="zh-CN" altLang="en-US"/>
              <a:t>建立数据报包，准备接收。</a:t>
            </a:r>
          </a:p>
          <a:p>
            <a:pPr lvl="1" eaLnBrk="1" hangingPunct="1">
              <a:lnSpc>
                <a:spcPct val="80000"/>
              </a:lnSpc>
              <a:spcBef>
                <a:spcPct val="50000"/>
              </a:spcBef>
            </a:pPr>
            <a:r>
              <a:rPr lang="en-US" altLang="zh-CN"/>
              <a:t>byte[] buf = new byte[1024];</a:t>
            </a:r>
          </a:p>
          <a:p>
            <a:pPr lvl="1" eaLnBrk="1" hangingPunct="1">
              <a:lnSpc>
                <a:spcPct val="80000"/>
              </a:lnSpc>
              <a:spcBef>
                <a:spcPct val="50000"/>
              </a:spcBef>
            </a:pPr>
            <a:r>
              <a:rPr lang="en-US" altLang="zh-CN"/>
              <a:t>DatagramPacket p = new DatagramPacket(buf,buf.length);</a:t>
            </a:r>
          </a:p>
          <a:p>
            <a:pPr lvl="1" eaLnBrk="1" hangingPunct="1">
              <a:lnSpc>
                <a:spcPct val="80000"/>
              </a:lnSpc>
              <a:spcBef>
                <a:spcPct val="50000"/>
              </a:spcBef>
            </a:pPr>
            <a:r>
              <a:rPr lang="en-US" altLang="zh-CN"/>
              <a:t>●</a:t>
            </a:r>
            <a:r>
              <a:rPr lang="zh-CN" altLang="en-US"/>
              <a:t>接收或者发送。</a:t>
            </a:r>
          </a:p>
          <a:p>
            <a:pPr lvl="1" eaLnBrk="1" hangingPunct="1">
              <a:lnSpc>
                <a:spcPct val="80000"/>
              </a:lnSpc>
              <a:spcBef>
                <a:spcPct val="50000"/>
              </a:spcBef>
            </a:pPr>
            <a:r>
              <a:rPr lang="en-US" altLang="zh-CN"/>
              <a:t>mysock.receive(p);</a:t>
            </a:r>
          </a:p>
          <a:p>
            <a:pPr lvl="1" eaLnBrk="1" hangingPunct="1">
              <a:lnSpc>
                <a:spcPct val="80000"/>
              </a:lnSpc>
              <a:spcBef>
                <a:spcPct val="50000"/>
              </a:spcBef>
            </a:pPr>
            <a:r>
              <a:rPr lang="en-US" altLang="zh-CN"/>
              <a:t>...</a:t>
            </a:r>
          </a:p>
          <a:p>
            <a:pPr lvl="1" eaLnBrk="1" hangingPunct="1">
              <a:lnSpc>
                <a:spcPct val="80000"/>
              </a:lnSpc>
              <a:spcBef>
                <a:spcPct val="50000"/>
              </a:spcBef>
            </a:pPr>
            <a:r>
              <a:rPr lang="en-US" altLang="zh-CN"/>
              <a:t>mysock.send(p);</a:t>
            </a:r>
          </a:p>
        </p:txBody>
      </p:sp>
    </p:spTree>
  </p:cSld>
  <p:clrMapOvr>
    <a:masterClrMapping/>
  </p:clrMapOvr>
  <p:transition>
    <p:zoom dir="in"/>
  </p:transition>
</p:sld>
</file>

<file path=ppt/slides/slide7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8482" name="Text Box 2"/>
          <p:cNvSpPr txBox="1">
            <a:spLocks noChangeArrowheads="1"/>
          </p:cNvSpPr>
          <p:nvPr/>
        </p:nvSpPr>
        <p:spPr bwMode="auto">
          <a:xfrm>
            <a:off x="381000" y="679450"/>
            <a:ext cx="8382000"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pPr>
            <a:r>
              <a:rPr lang="en-US" altLang="zh-CN"/>
              <a:t>(2) </a:t>
            </a:r>
            <a:r>
              <a:rPr lang="zh-CN" altLang="en-US"/>
              <a:t>客户端程序建立的步骤。</a:t>
            </a:r>
          </a:p>
          <a:p>
            <a:pPr eaLnBrk="1" hangingPunct="1">
              <a:lnSpc>
                <a:spcPct val="110000"/>
              </a:lnSpc>
              <a:spcBef>
                <a:spcPct val="50000"/>
              </a:spcBef>
            </a:pPr>
            <a:r>
              <a:rPr lang="zh-CN" altLang="en-US"/>
              <a:t>● 建立数据报</a:t>
            </a:r>
            <a:r>
              <a:rPr lang="en-US" altLang="zh-CN"/>
              <a:t>Socket</a:t>
            </a:r>
            <a:r>
              <a:rPr lang="zh-CN" altLang="en-US"/>
              <a:t>。</a:t>
            </a:r>
          </a:p>
          <a:p>
            <a:pPr eaLnBrk="1" hangingPunct="1">
              <a:lnSpc>
                <a:spcPct val="110000"/>
              </a:lnSpc>
              <a:spcBef>
                <a:spcPct val="50000"/>
              </a:spcBef>
            </a:pPr>
            <a:r>
              <a:rPr lang="en-US" altLang="zh-CN"/>
              <a:t>DatagramSocket mysock = new DatagramSocket();</a:t>
            </a:r>
          </a:p>
          <a:p>
            <a:pPr eaLnBrk="1" hangingPunct="1">
              <a:lnSpc>
                <a:spcPct val="110000"/>
              </a:lnSpc>
              <a:spcBef>
                <a:spcPct val="50000"/>
              </a:spcBef>
            </a:pPr>
            <a:r>
              <a:rPr lang="en-US" altLang="zh-CN"/>
              <a:t>● </a:t>
            </a:r>
            <a:r>
              <a:rPr lang="zh-CN" altLang="en-US"/>
              <a:t>建立数据报包，准备接收。</a:t>
            </a:r>
          </a:p>
          <a:p>
            <a:pPr eaLnBrk="1" hangingPunct="1">
              <a:lnSpc>
                <a:spcPct val="110000"/>
              </a:lnSpc>
              <a:spcBef>
                <a:spcPct val="50000"/>
              </a:spcBef>
            </a:pPr>
            <a:r>
              <a:rPr lang="en-US" altLang="zh-CN"/>
              <a:t>DatagramPacket p = new DatagramPacket(buf,buf.length,InetAddress.getLocalHost(),1719);</a:t>
            </a:r>
          </a:p>
          <a:p>
            <a:pPr eaLnBrk="1" hangingPunct="1">
              <a:lnSpc>
                <a:spcPct val="110000"/>
              </a:lnSpc>
              <a:spcBef>
                <a:spcPct val="50000"/>
              </a:spcBef>
            </a:pPr>
            <a:r>
              <a:rPr lang="en-US" altLang="zh-CN"/>
              <a:t>● </a:t>
            </a:r>
            <a:r>
              <a:rPr lang="zh-CN" altLang="en-US"/>
              <a:t>接收或者发送。</a:t>
            </a:r>
          </a:p>
          <a:p>
            <a:pPr eaLnBrk="1" hangingPunct="1">
              <a:lnSpc>
                <a:spcPct val="110000"/>
              </a:lnSpc>
              <a:spcBef>
                <a:spcPct val="50000"/>
              </a:spcBef>
            </a:pPr>
            <a:r>
              <a:rPr lang="en-US" altLang="zh-CN"/>
              <a:t>mysock.receive(p);</a:t>
            </a:r>
          </a:p>
          <a:p>
            <a:pPr eaLnBrk="1" hangingPunct="1">
              <a:lnSpc>
                <a:spcPct val="110000"/>
              </a:lnSpc>
              <a:spcBef>
                <a:spcPct val="50000"/>
              </a:spcBef>
            </a:pPr>
            <a:r>
              <a:rPr lang="en-US" altLang="zh-CN"/>
              <a:t>...</a:t>
            </a:r>
          </a:p>
          <a:p>
            <a:pPr eaLnBrk="1" hangingPunct="1">
              <a:lnSpc>
                <a:spcPct val="110000"/>
              </a:lnSpc>
              <a:spcBef>
                <a:spcPct val="50000"/>
              </a:spcBef>
            </a:pPr>
            <a:r>
              <a:rPr lang="en-US" altLang="zh-CN"/>
              <a:t>mysock.send(p);</a:t>
            </a:r>
          </a:p>
        </p:txBody>
      </p:sp>
    </p:spTree>
  </p:cSld>
  <p:clrMapOvr>
    <a:masterClrMapping/>
  </p:clrMapOvr>
  <p:transition>
    <p:zoom dir="in"/>
  </p:transition>
</p:sld>
</file>

<file path=ppt/slides/slide7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9506" name="Text Box 2"/>
          <p:cNvSpPr txBox="1">
            <a:spLocks noChangeArrowheads="1"/>
          </p:cNvSpPr>
          <p:nvPr/>
        </p:nvSpPr>
        <p:spPr bwMode="auto">
          <a:xfrm>
            <a:off x="822325" y="468313"/>
            <a:ext cx="6021388" cy="562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pPr>
            <a:r>
              <a:rPr lang="en-US" altLang="zh-CN" b="1"/>
              <a:t>2. </a:t>
            </a:r>
            <a:r>
              <a:rPr lang="zh-CN" altLang="en-US" b="1"/>
              <a:t>服务器端源程序</a:t>
            </a:r>
          </a:p>
          <a:p>
            <a:pPr eaLnBrk="1" hangingPunct="1">
              <a:lnSpc>
                <a:spcPct val="138000"/>
              </a:lnSpc>
            </a:pPr>
            <a:r>
              <a:rPr lang="en-US" altLang="zh-CN"/>
              <a:t>//</a:t>
            </a:r>
            <a:r>
              <a:rPr lang="zh-CN" altLang="en-US"/>
              <a:t>程序文件名为</a:t>
            </a:r>
            <a:r>
              <a:rPr lang="en-US" altLang="zh-CN"/>
              <a:t>DatagramServer.java</a:t>
            </a:r>
          </a:p>
          <a:p>
            <a:pPr eaLnBrk="1" hangingPunct="1">
              <a:lnSpc>
                <a:spcPct val="138000"/>
              </a:lnSpc>
            </a:pPr>
            <a:r>
              <a:rPr lang="en-US" altLang="zh-CN"/>
              <a:t>import java.net.*;</a:t>
            </a:r>
          </a:p>
          <a:p>
            <a:pPr eaLnBrk="1" hangingPunct="1">
              <a:lnSpc>
                <a:spcPct val="138000"/>
              </a:lnSpc>
            </a:pPr>
            <a:endParaRPr lang="en-US" altLang="zh-CN"/>
          </a:p>
          <a:p>
            <a:pPr eaLnBrk="1" hangingPunct="1">
              <a:lnSpc>
                <a:spcPct val="138000"/>
              </a:lnSpc>
            </a:pPr>
            <a:r>
              <a:rPr lang="en-US" altLang="zh-CN"/>
              <a:t>public class DatagramServer extends Object</a:t>
            </a:r>
          </a:p>
          <a:p>
            <a:pPr eaLnBrk="1" hangingPunct="1">
              <a:lnSpc>
                <a:spcPct val="138000"/>
              </a:lnSpc>
            </a:pPr>
            <a:r>
              <a:rPr lang="en-US" altLang="zh-CN"/>
              <a:t>{</a:t>
            </a:r>
          </a:p>
          <a:p>
            <a:pPr eaLnBrk="1" hangingPunct="1">
              <a:lnSpc>
                <a:spcPct val="138000"/>
              </a:lnSpc>
            </a:pPr>
            <a:r>
              <a:rPr lang="en-US" altLang="zh-CN"/>
              <a:t>	public static String ReadRAS(String str)</a:t>
            </a:r>
          </a:p>
          <a:p>
            <a:pPr eaLnBrk="1" hangingPunct="1">
              <a:lnSpc>
                <a:spcPct val="138000"/>
              </a:lnSpc>
            </a:pPr>
            <a:r>
              <a:rPr lang="en-US" altLang="zh-CN"/>
              <a:t>	{</a:t>
            </a:r>
          </a:p>
          <a:p>
            <a:pPr eaLnBrk="1" hangingPunct="1">
              <a:lnSpc>
                <a:spcPct val="138000"/>
              </a:lnSpc>
            </a:pPr>
            <a:r>
              <a:rPr lang="en-US" altLang="zh-CN"/>
              <a:t>		int indexstart = str.indexOf(':');</a:t>
            </a:r>
          </a:p>
          <a:p>
            <a:pPr eaLnBrk="1" hangingPunct="1">
              <a:lnSpc>
                <a:spcPct val="138000"/>
              </a:lnSpc>
            </a:pPr>
            <a:r>
              <a:rPr lang="en-US" altLang="zh-CN"/>
              <a:t>		int indexend = str.indexOf("o");</a:t>
            </a:r>
          </a:p>
          <a:p>
            <a:pPr eaLnBrk="1" hangingPunct="1">
              <a:lnSpc>
                <a:spcPct val="138000"/>
              </a:lnSpc>
            </a:pPr>
            <a:r>
              <a:rPr lang="en-US" altLang="zh-CN"/>
              <a:t>		String Msg = "Server:" + </a:t>
            </a:r>
          </a:p>
        </p:txBody>
      </p:sp>
    </p:spTree>
  </p:cSld>
  <p:clrMapOvr>
    <a:masterClrMapping/>
  </p:clrMapOvr>
  <p:transition>
    <p:zoom dir="in"/>
  </p:transition>
</p:sld>
</file>

<file path=ppt/slides/slide7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0530" name="Text Box 2"/>
          <p:cNvSpPr txBox="1">
            <a:spLocks noChangeArrowheads="1"/>
          </p:cNvSpPr>
          <p:nvPr/>
        </p:nvSpPr>
        <p:spPr bwMode="auto">
          <a:xfrm>
            <a:off x="304800" y="485775"/>
            <a:ext cx="8499475"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a:t>	str.substring(indexstart+1,indexend+1);</a:t>
            </a:r>
          </a:p>
          <a:p>
            <a:pPr eaLnBrk="1" hangingPunct="1">
              <a:lnSpc>
                <a:spcPct val="130000"/>
              </a:lnSpc>
            </a:pPr>
            <a:r>
              <a:rPr lang="en-US" altLang="zh-CN"/>
              <a:t>	return Msg;</a:t>
            </a:r>
          </a:p>
          <a:p>
            <a:pPr eaLnBrk="1" hangingPunct="1">
              <a:lnSpc>
                <a:spcPct val="130000"/>
              </a:lnSpc>
            </a:pPr>
            <a:r>
              <a:rPr lang="en-US" altLang="zh-CN"/>
              <a:t>        }	</a:t>
            </a:r>
          </a:p>
          <a:p>
            <a:pPr eaLnBrk="1" hangingPunct="1">
              <a:lnSpc>
                <a:spcPct val="130000"/>
              </a:lnSpc>
            </a:pPr>
            <a:r>
              <a:rPr lang="en-US" altLang="zh-CN"/>
              <a:t>        public static void main(String[] args)</a:t>
            </a:r>
          </a:p>
          <a:p>
            <a:pPr eaLnBrk="1" hangingPunct="1">
              <a:lnSpc>
                <a:spcPct val="130000"/>
              </a:lnSpc>
            </a:pPr>
            <a:r>
              <a:rPr lang="en-US" altLang="zh-CN"/>
              <a:t>        {</a:t>
            </a:r>
          </a:p>
          <a:p>
            <a:pPr eaLnBrk="1" hangingPunct="1">
              <a:lnSpc>
                <a:spcPct val="130000"/>
              </a:lnSpc>
            </a:pPr>
            <a:r>
              <a:rPr lang="en-US" altLang="zh-CN"/>
              <a:t>	try</a:t>
            </a:r>
          </a:p>
          <a:p>
            <a:pPr eaLnBrk="1" hangingPunct="1">
              <a:lnSpc>
                <a:spcPct val="130000"/>
              </a:lnSpc>
            </a:pPr>
            <a:r>
              <a:rPr lang="en-US" altLang="zh-CN"/>
              <a:t>	{</a:t>
            </a:r>
          </a:p>
          <a:p>
            <a:pPr eaLnBrk="1" hangingPunct="1">
              <a:lnSpc>
                <a:spcPct val="130000"/>
              </a:lnSpc>
            </a:pPr>
            <a:r>
              <a:rPr lang="en-US" altLang="zh-CN"/>
              <a:t>	   DatagramSocket mysock = new DatagramSocket(1719);</a:t>
            </a:r>
          </a:p>
          <a:p>
            <a:pPr eaLnBrk="1" hangingPunct="1">
              <a:lnSpc>
                <a:spcPct val="130000"/>
              </a:lnSpc>
            </a:pPr>
            <a:r>
              <a:rPr lang="en-US" altLang="zh-CN"/>
              <a:t>	   byte[] buf = new byte[1024];</a:t>
            </a:r>
          </a:p>
          <a:p>
            <a:pPr eaLnBrk="1" hangingPunct="1">
              <a:lnSpc>
                <a:spcPct val="130000"/>
              </a:lnSpc>
            </a:pPr>
            <a:r>
              <a:rPr lang="en-US" altLang="zh-CN"/>
              <a:t>	   DatagramPacket p = new DatagramPacket(buf,buf.length);</a:t>
            </a:r>
          </a:p>
          <a:p>
            <a:pPr eaLnBrk="1" hangingPunct="1">
              <a:lnSpc>
                <a:spcPct val="130000"/>
              </a:lnSpc>
            </a:pPr>
            <a:r>
              <a:rPr lang="en-US" altLang="zh-CN"/>
              <a:t>	   while(true)</a:t>
            </a:r>
          </a:p>
          <a:p>
            <a:pPr eaLnBrk="1" hangingPunct="1">
              <a:lnSpc>
                <a:spcPct val="130000"/>
              </a:lnSpc>
            </a:pPr>
            <a:r>
              <a:rPr lang="en-US" altLang="zh-CN"/>
              <a:t>	   {</a:t>
            </a:r>
          </a:p>
        </p:txBody>
      </p:sp>
    </p:spTree>
  </p:cSld>
  <p:clrMapOvr>
    <a:masterClrMapping/>
  </p:clrMapOvr>
  <p:transition>
    <p:zoom dir="in"/>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9" name="Text Box 2"/>
          <p:cNvSpPr txBox="1">
            <a:spLocks noChangeArrowheads="1"/>
          </p:cNvSpPr>
          <p:nvPr/>
        </p:nvSpPr>
        <p:spPr bwMode="auto">
          <a:xfrm>
            <a:off x="228600" y="776288"/>
            <a:ext cx="35845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t>2.3.3  </a:t>
            </a:r>
            <a:r>
              <a:rPr lang="zh-CN" altLang="en-US" sz="2800" b="1"/>
              <a:t>布尔逻辑运算符</a:t>
            </a:r>
          </a:p>
        </p:txBody>
      </p:sp>
      <p:sp>
        <p:nvSpPr>
          <p:cNvPr id="19460" name="Rectangle 3"/>
          <p:cNvSpPr>
            <a:spLocks noChangeArrowheads="1"/>
          </p:cNvSpPr>
          <p:nvPr/>
        </p:nvSpPr>
        <p:spPr bwMode="auto">
          <a:xfrm>
            <a:off x="2841625" y="1663700"/>
            <a:ext cx="3489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表</a:t>
            </a:r>
            <a:r>
              <a:rPr lang="en-US" altLang="zh-CN" b="1"/>
              <a:t>2.3  </a:t>
            </a:r>
            <a:r>
              <a:rPr lang="zh-CN" altLang="en-US" b="1"/>
              <a:t>布尔运算符及规则</a:t>
            </a:r>
          </a:p>
        </p:txBody>
      </p:sp>
      <p:graphicFrame>
        <p:nvGraphicFramePr>
          <p:cNvPr id="19458" name="Object 4"/>
          <p:cNvGraphicFramePr>
            <a:graphicFrameLocks noChangeAspect="1"/>
          </p:cNvGraphicFramePr>
          <p:nvPr/>
        </p:nvGraphicFramePr>
        <p:xfrm>
          <a:off x="228600" y="2482850"/>
          <a:ext cx="8686800" cy="2546350"/>
        </p:xfrm>
        <a:graphic>
          <a:graphicData uri="http://schemas.openxmlformats.org/presentationml/2006/ole">
            <mc:AlternateContent xmlns:mc="http://schemas.openxmlformats.org/markup-compatibility/2006">
              <mc:Choice xmlns:v="urn:schemas-microsoft-com:vml" Requires="v">
                <p:oleObj spid="_x0000_s19461" name="Document" r:id="rId3" imgW="5420880" imgH="1588680" progId="Word.Document.8">
                  <p:embed/>
                </p:oleObj>
              </mc:Choice>
              <mc:Fallback>
                <p:oleObj name="Document" r:id="rId3" imgW="5420880" imgH="1588680"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482850"/>
                        <a:ext cx="8686800" cy="254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zoom dir="in"/>
  </p:transition>
</p:sld>
</file>

<file path=ppt/slides/slide7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1554" name="Text Box 2"/>
          <p:cNvSpPr txBox="1">
            <a:spLocks noChangeArrowheads="1"/>
          </p:cNvSpPr>
          <p:nvPr/>
        </p:nvSpPr>
        <p:spPr bwMode="auto">
          <a:xfrm>
            <a:off x="457200" y="533400"/>
            <a:ext cx="8623300" cy="574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2" eaLnBrk="1" hangingPunct="1">
              <a:lnSpc>
                <a:spcPct val="130000"/>
              </a:lnSpc>
            </a:pPr>
            <a:r>
              <a:rPr lang="en-US" altLang="zh-CN" sz="2200"/>
              <a:t>mysock.receive(p);</a:t>
            </a:r>
          </a:p>
          <a:p>
            <a:pPr lvl="2" eaLnBrk="1" hangingPunct="1">
              <a:lnSpc>
                <a:spcPct val="130000"/>
              </a:lnSpc>
            </a:pPr>
            <a:r>
              <a:rPr lang="en-US" altLang="zh-CN" sz="2200"/>
              <a:t>System.out.println("RECEIVE:"+ new String(p.getData()).trim());</a:t>
            </a:r>
          </a:p>
          <a:p>
            <a:pPr lvl="2" eaLnBrk="1" hangingPunct="1">
              <a:lnSpc>
                <a:spcPct val="130000"/>
              </a:lnSpc>
            </a:pPr>
            <a:r>
              <a:rPr lang="en-US" altLang="zh-CN" sz="2200"/>
              <a:t>System.out.println(ReadRAS(new String(p.getData()).toString()));</a:t>
            </a:r>
          </a:p>
          <a:p>
            <a:pPr lvl="2" eaLnBrk="1" hangingPunct="1">
              <a:lnSpc>
                <a:spcPct val="130000"/>
              </a:lnSpc>
            </a:pPr>
            <a:r>
              <a:rPr lang="en-US" altLang="zh-CN" sz="2200"/>
              <a:t>mysock.send(p);</a:t>
            </a:r>
          </a:p>
          <a:p>
            <a:pPr lvl="2" eaLnBrk="1" hangingPunct="1">
              <a:lnSpc>
                <a:spcPct val="130000"/>
              </a:lnSpc>
            </a:pPr>
            <a:r>
              <a:rPr lang="en-US" altLang="zh-CN" sz="2200"/>
              <a:t>System.out.println("SEND:"+ new String(p.getData()).trim());</a:t>
            </a:r>
          </a:p>
          <a:p>
            <a:pPr eaLnBrk="1" hangingPunct="1">
              <a:lnSpc>
                <a:spcPct val="130000"/>
              </a:lnSpc>
            </a:pPr>
            <a:r>
              <a:rPr lang="en-US" altLang="zh-CN" sz="2200"/>
              <a:t>          }</a:t>
            </a:r>
          </a:p>
          <a:p>
            <a:pPr eaLnBrk="1" hangingPunct="1">
              <a:lnSpc>
                <a:spcPct val="130000"/>
              </a:lnSpc>
            </a:pPr>
            <a:r>
              <a:rPr lang="en-US" altLang="zh-CN" sz="2200"/>
              <a:t>      }</a:t>
            </a:r>
          </a:p>
          <a:p>
            <a:pPr eaLnBrk="1" hangingPunct="1">
              <a:lnSpc>
                <a:spcPct val="130000"/>
              </a:lnSpc>
            </a:pPr>
            <a:r>
              <a:rPr lang="en-US" altLang="zh-CN" sz="2200"/>
              <a:t>      catch(Exception e)</a:t>
            </a:r>
          </a:p>
          <a:p>
            <a:pPr eaLnBrk="1" hangingPunct="1">
              <a:lnSpc>
                <a:spcPct val="130000"/>
              </a:lnSpc>
            </a:pPr>
            <a:r>
              <a:rPr lang="en-US" altLang="zh-CN" sz="2200"/>
              <a:t>      {</a:t>
            </a:r>
          </a:p>
          <a:p>
            <a:pPr eaLnBrk="1" hangingPunct="1">
              <a:lnSpc>
                <a:spcPct val="130000"/>
              </a:lnSpc>
            </a:pPr>
            <a:r>
              <a:rPr lang="en-US" altLang="zh-CN" sz="2200"/>
              <a:t>          System.out.println(e.getMessage());</a:t>
            </a:r>
          </a:p>
          <a:p>
            <a:pPr eaLnBrk="1" hangingPunct="1">
              <a:lnSpc>
                <a:spcPct val="130000"/>
              </a:lnSpc>
            </a:pPr>
            <a:r>
              <a:rPr lang="en-US" altLang="zh-CN" sz="2200"/>
              <a:t>      }		</a:t>
            </a:r>
          </a:p>
          <a:p>
            <a:pPr eaLnBrk="1" hangingPunct="1">
              <a:lnSpc>
                <a:spcPct val="130000"/>
              </a:lnSpc>
            </a:pPr>
            <a:r>
              <a:rPr lang="en-US" altLang="zh-CN" sz="2200"/>
              <a:t>   }</a:t>
            </a:r>
          </a:p>
          <a:p>
            <a:pPr eaLnBrk="1" hangingPunct="1">
              <a:lnSpc>
                <a:spcPct val="130000"/>
              </a:lnSpc>
            </a:pPr>
            <a:r>
              <a:rPr lang="en-US" altLang="zh-CN" sz="2200"/>
              <a:t>}</a:t>
            </a:r>
          </a:p>
        </p:txBody>
      </p:sp>
    </p:spTree>
  </p:cSld>
  <p:clrMapOvr>
    <a:masterClrMapping/>
  </p:clrMapOvr>
  <p:transition>
    <p:zoom dir="in"/>
  </p:transition>
</p:sld>
</file>

<file path=ppt/slides/slide7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2578" name="Text Box 2"/>
          <p:cNvSpPr txBox="1">
            <a:spLocks noChangeArrowheads="1"/>
          </p:cNvSpPr>
          <p:nvPr/>
        </p:nvSpPr>
        <p:spPr bwMode="auto">
          <a:xfrm>
            <a:off x="990600" y="550863"/>
            <a:ext cx="5245100" cy="562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sz="2200" b="1"/>
              <a:t>3. </a:t>
            </a:r>
            <a:r>
              <a:rPr lang="zh-CN" altLang="en-US" sz="2200" b="1"/>
              <a:t>客户端源程序</a:t>
            </a:r>
          </a:p>
          <a:p>
            <a:pPr eaLnBrk="1" hangingPunct="1">
              <a:lnSpc>
                <a:spcPct val="150000"/>
              </a:lnSpc>
            </a:pPr>
            <a:r>
              <a:rPr lang="en-US" altLang="zh-CN" sz="2200"/>
              <a:t>//</a:t>
            </a:r>
            <a:r>
              <a:rPr lang="zh-CN" altLang="en-US" sz="2200"/>
              <a:t>程序文件名为</a:t>
            </a:r>
            <a:r>
              <a:rPr lang="en-US" altLang="zh-CN" sz="2200"/>
              <a:t>DatagramClient.java</a:t>
            </a:r>
          </a:p>
          <a:p>
            <a:pPr eaLnBrk="1" hangingPunct="1">
              <a:lnSpc>
                <a:spcPct val="150000"/>
              </a:lnSpc>
            </a:pPr>
            <a:r>
              <a:rPr lang="en-US" altLang="zh-CN" sz="2200"/>
              <a:t>import java.net.*;</a:t>
            </a:r>
          </a:p>
          <a:p>
            <a:pPr eaLnBrk="1" hangingPunct="1">
              <a:lnSpc>
                <a:spcPct val="150000"/>
              </a:lnSpc>
            </a:pPr>
            <a:r>
              <a:rPr lang="en-US" altLang="zh-CN" sz="2200"/>
              <a:t>import java.io.*;</a:t>
            </a:r>
          </a:p>
          <a:p>
            <a:pPr eaLnBrk="1" hangingPunct="1">
              <a:lnSpc>
                <a:spcPct val="150000"/>
              </a:lnSpc>
            </a:pPr>
            <a:endParaRPr lang="en-US" altLang="zh-CN" sz="2200"/>
          </a:p>
          <a:p>
            <a:pPr eaLnBrk="1" hangingPunct="1">
              <a:lnSpc>
                <a:spcPct val="150000"/>
              </a:lnSpc>
            </a:pPr>
            <a:r>
              <a:rPr lang="en-US" altLang="zh-CN" sz="2200"/>
              <a:t>public class DatagramClient extends Object</a:t>
            </a:r>
          </a:p>
          <a:p>
            <a:pPr eaLnBrk="1" hangingPunct="1">
              <a:lnSpc>
                <a:spcPct val="150000"/>
              </a:lnSpc>
            </a:pPr>
            <a:r>
              <a:rPr lang="en-US" altLang="zh-CN" sz="2200"/>
              <a:t>{	</a:t>
            </a:r>
          </a:p>
          <a:p>
            <a:pPr eaLnBrk="1" hangingPunct="1">
              <a:lnSpc>
                <a:spcPct val="150000"/>
              </a:lnSpc>
            </a:pPr>
            <a:r>
              <a:rPr lang="en-US" altLang="zh-CN" sz="2200"/>
              <a:t>	public static void main(String[] args)</a:t>
            </a:r>
          </a:p>
          <a:p>
            <a:pPr eaLnBrk="1" hangingPunct="1">
              <a:lnSpc>
                <a:spcPct val="150000"/>
              </a:lnSpc>
            </a:pPr>
            <a:r>
              <a:rPr lang="en-US" altLang="zh-CN" sz="2200"/>
              <a:t>	{</a:t>
            </a:r>
          </a:p>
          <a:p>
            <a:pPr eaLnBrk="1" hangingPunct="1">
              <a:lnSpc>
                <a:spcPct val="150000"/>
              </a:lnSpc>
            </a:pPr>
            <a:r>
              <a:rPr lang="en-US" altLang="zh-CN" sz="2200"/>
              <a:t>		try</a:t>
            </a:r>
          </a:p>
          <a:p>
            <a:pPr eaLnBrk="1" hangingPunct="1">
              <a:lnSpc>
                <a:spcPct val="150000"/>
              </a:lnSpc>
            </a:pPr>
            <a:r>
              <a:rPr lang="en-US" altLang="zh-CN" sz="2200"/>
              <a:t>		{</a:t>
            </a:r>
          </a:p>
        </p:txBody>
      </p:sp>
    </p:spTree>
  </p:cSld>
  <p:clrMapOvr>
    <a:masterClrMapping/>
  </p:clrMapOvr>
  <p:transition>
    <p:zoom dir="in"/>
  </p:transition>
</p:sld>
</file>

<file path=ppt/slides/slide7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3602" name="Text Box 2"/>
          <p:cNvSpPr txBox="1">
            <a:spLocks noChangeArrowheads="1"/>
          </p:cNvSpPr>
          <p:nvPr/>
        </p:nvSpPr>
        <p:spPr bwMode="auto">
          <a:xfrm>
            <a:off x="152400" y="590550"/>
            <a:ext cx="8991600"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sz="2200"/>
              <a:t>	DatagramSocket mysock = new DatagramSocket();</a:t>
            </a:r>
          </a:p>
          <a:p>
            <a:pPr eaLnBrk="1" hangingPunct="1">
              <a:lnSpc>
                <a:spcPct val="150000"/>
              </a:lnSpc>
            </a:pPr>
            <a:r>
              <a:rPr lang="en-US" altLang="zh-CN" sz="2200"/>
              <a:t>	byte[] buf = new byte[1024];</a:t>
            </a:r>
          </a:p>
          <a:p>
            <a:pPr eaLnBrk="1" hangingPunct="1">
              <a:lnSpc>
                <a:spcPct val="150000"/>
              </a:lnSpc>
            </a:pPr>
            <a:r>
              <a:rPr lang="en-US" altLang="zh-CN" sz="2200"/>
              <a:t>	String sendData = new String("Client:Hello");</a:t>
            </a:r>
          </a:p>
          <a:p>
            <a:pPr eaLnBrk="1" hangingPunct="1">
              <a:lnSpc>
                <a:spcPct val="150000"/>
              </a:lnSpc>
            </a:pPr>
            <a:r>
              <a:rPr lang="en-US" altLang="zh-CN" sz="2200"/>
              <a:t>	buf = sendData.getBytes();</a:t>
            </a:r>
          </a:p>
          <a:p>
            <a:pPr eaLnBrk="1" hangingPunct="1">
              <a:lnSpc>
                <a:spcPct val="150000"/>
              </a:lnSpc>
            </a:pPr>
            <a:r>
              <a:rPr lang="en-US" altLang="zh-CN" sz="2200"/>
              <a:t>	DatagramPacket p = new DatagramPacket(buf,buf.length,InetAddress.getLocalHost(),1719);</a:t>
            </a:r>
          </a:p>
          <a:p>
            <a:pPr eaLnBrk="1" hangingPunct="1">
              <a:lnSpc>
                <a:spcPct val="150000"/>
              </a:lnSpc>
            </a:pPr>
            <a:r>
              <a:rPr lang="en-US" altLang="zh-CN" sz="2200"/>
              <a:t>	while(true)</a:t>
            </a:r>
          </a:p>
          <a:p>
            <a:pPr eaLnBrk="1" hangingPunct="1">
              <a:lnSpc>
                <a:spcPct val="150000"/>
              </a:lnSpc>
            </a:pPr>
            <a:r>
              <a:rPr lang="en-US" altLang="zh-CN" sz="2200"/>
              <a:t>	{</a:t>
            </a:r>
          </a:p>
          <a:p>
            <a:pPr eaLnBrk="1" hangingPunct="1">
              <a:lnSpc>
                <a:spcPct val="150000"/>
              </a:lnSpc>
            </a:pPr>
            <a:r>
              <a:rPr lang="en-US" altLang="zh-CN" sz="2200"/>
              <a:t>		mysock.send(p);</a:t>
            </a:r>
          </a:p>
          <a:p>
            <a:pPr eaLnBrk="1" hangingPunct="1">
              <a:lnSpc>
                <a:spcPct val="150000"/>
              </a:lnSpc>
            </a:pPr>
            <a:r>
              <a:rPr lang="en-US" altLang="zh-CN" sz="2200"/>
              <a:t>		System.out.println("SEND:"+ new String(p.getData()).trim());</a:t>
            </a:r>
          </a:p>
        </p:txBody>
      </p:sp>
    </p:spTree>
  </p:cSld>
  <p:clrMapOvr>
    <a:masterClrMapping/>
  </p:clrMapOvr>
  <p:transition>
    <p:zoom dir="in"/>
  </p:transition>
</p:sld>
</file>

<file path=ppt/slides/slide7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4626" name="Text Box 2"/>
          <p:cNvSpPr txBox="1">
            <a:spLocks noChangeArrowheads="1"/>
          </p:cNvSpPr>
          <p:nvPr/>
        </p:nvSpPr>
        <p:spPr bwMode="auto">
          <a:xfrm>
            <a:off x="762000" y="685800"/>
            <a:ext cx="8169275"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sz="2200"/>
              <a:t>	mysock.receive(p);</a:t>
            </a:r>
          </a:p>
          <a:p>
            <a:pPr eaLnBrk="1" hangingPunct="1">
              <a:lnSpc>
                <a:spcPct val="150000"/>
              </a:lnSpc>
            </a:pPr>
            <a:r>
              <a:rPr lang="en-US" altLang="zh-CN" sz="2200"/>
              <a:t>	System.out.println("GET:"+ new String(p.getData()).trim());</a:t>
            </a:r>
          </a:p>
          <a:p>
            <a:pPr eaLnBrk="1" hangingPunct="1">
              <a:lnSpc>
                <a:spcPct val="150000"/>
              </a:lnSpc>
            </a:pPr>
            <a:r>
              <a:rPr lang="en-US" altLang="zh-CN" sz="2200"/>
              <a:t>       }</a:t>
            </a:r>
          </a:p>
          <a:p>
            <a:pPr eaLnBrk="1" hangingPunct="1">
              <a:lnSpc>
                <a:spcPct val="150000"/>
              </a:lnSpc>
            </a:pPr>
            <a:r>
              <a:rPr lang="en-US" altLang="zh-CN" sz="2200"/>
              <a:t>}</a:t>
            </a:r>
          </a:p>
          <a:p>
            <a:pPr eaLnBrk="1" hangingPunct="1">
              <a:lnSpc>
                <a:spcPct val="150000"/>
              </a:lnSpc>
            </a:pPr>
            <a:r>
              <a:rPr lang="en-US" altLang="zh-CN" sz="2200"/>
              <a:t>catch(Exception e)</a:t>
            </a:r>
          </a:p>
          <a:p>
            <a:pPr eaLnBrk="1" hangingPunct="1">
              <a:lnSpc>
                <a:spcPct val="150000"/>
              </a:lnSpc>
            </a:pPr>
            <a:r>
              <a:rPr lang="en-US" altLang="zh-CN" sz="2200"/>
              <a:t>{</a:t>
            </a:r>
          </a:p>
          <a:p>
            <a:pPr eaLnBrk="1" hangingPunct="1">
              <a:lnSpc>
                <a:spcPct val="150000"/>
              </a:lnSpc>
            </a:pPr>
            <a:r>
              <a:rPr lang="en-US" altLang="zh-CN" sz="2200"/>
              <a:t>      System.out.println(e.getMessage());</a:t>
            </a:r>
          </a:p>
          <a:p>
            <a:pPr eaLnBrk="1" hangingPunct="1">
              <a:lnSpc>
                <a:spcPct val="150000"/>
              </a:lnSpc>
            </a:pPr>
            <a:r>
              <a:rPr lang="en-US" altLang="zh-CN" sz="2200"/>
              <a:t>      }</a:t>
            </a:r>
          </a:p>
          <a:p>
            <a:pPr eaLnBrk="1" hangingPunct="1">
              <a:lnSpc>
                <a:spcPct val="150000"/>
              </a:lnSpc>
            </a:pPr>
            <a:r>
              <a:rPr lang="en-US" altLang="zh-CN" sz="2200"/>
              <a:t>   }</a:t>
            </a:r>
          </a:p>
          <a:p>
            <a:pPr eaLnBrk="1" hangingPunct="1">
              <a:lnSpc>
                <a:spcPct val="150000"/>
              </a:lnSpc>
            </a:pPr>
            <a:r>
              <a:rPr lang="en-US" altLang="zh-CN" sz="2200"/>
              <a:t>}</a:t>
            </a:r>
          </a:p>
        </p:txBody>
      </p:sp>
    </p:spTree>
  </p:cSld>
  <p:clrMapOvr>
    <a:masterClrMapping/>
  </p:clrMapOvr>
  <p:transition>
    <p:zoom dir="in"/>
  </p:transition>
</p:sld>
</file>

<file path=ppt/slides/slide7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5650" name="Text Box 2"/>
          <p:cNvSpPr txBox="1">
            <a:spLocks noChangeArrowheads="1"/>
          </p:cNvSpPr>
          <p:nvPr/>
        </p:nvSpPr>
        <p:spPr bwMode="auto">
          <a:xfrm>
            <a:off x="381000" y="762000"/>
            <a:ext cx="84582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        4. </a:t>
            </a:r>
            <a:r>
              <a:rPr lang="zh-CN" altLang="en-US" b="1"/>
              <a:t>通信结果显示</a:t>
            </a:r>
          </a:p>
          <a:p>
            <a:pPr eaLnBrk="1" hangingPunct="1">
              <a:lnSpc>
                <a:spcPct val="150000"/>
              </a:lnSpc>
              <a:spcBef>
                <a:spcPct val="50000"/>
              </a:spcBef>
            </a:pPr>
            <a:r>
              <a:rPr lang="zh-CN" altLang="en-US"/>
              <a:t>        如图</a:t>
            </a:r>
            <a:r>
              <a:rPr lang="en-US" altLang="zh-CN"/>
              <a:t>11.6</a:t>
            </a:r>
            <a:r>
              <a:rPr lang="zh-CN" altLang="en-US"/>
              <a:t>所示，上面的一部分为客户端，</a:t>
            </a:r>
            <a:r>
              <a:rPr lang="en-US" altLang="zh-CN"/>
              <a:t>SEND</a:t>
            </a:r>
            <a:r>
              <a:rPr lang="zh-CN" altLang="en-US"/>
              <a:t>标志发送数据“</a:t>
            </a:r>
            <a:r>
              <a:rPr lang="en-US" altLang="zh-CN"/>
              <a:t>Client:Hello”</a:t>
            </a:r>
            <a:r>
              <a:rPr lang="zh-CN" altLang="en-US"/>
              <a:t>，下面部分为服务器端，可以看见</a:t>
            </a:r>
            <a:r>
              <a:rPr lang="en-US" altLang="zh-CN"/>
              <a:t>RECEIVE</a:t>
            </a:r>
            <a:r>
              <a:rPr lang="zh-CN" altLang="en-US"/>
              <a:t>标志的接收到的字符串为客户端发送的数据，然后服务器端将接收到的数据进行截取，显示</a:t>
            </a:r>
            <a:r>
              <a:rPr lang="en-US" altLang="zh-CN"/>
              <a:t>Hello</a:t>
            </a:r>
            <a:r>
              <a:rPr lang="zh-CN" altLang="en-US"/>
              <a:t>字符串，前面加了</a:t>
            </a:r>
            <a:r>
              <a:rPr lang="en-US" altLang="zh-CN"/>
              <a:t>Server</a:t>
            </a:r>
            <a:r>
              <a:rPr lang="zh-CN" altLang="en-US"/>
              <a:t>标志，最后将原数据返回，在客户端又显示</a:t>
            </a:r>
            <a:r>
              <a:rPr lang="en-US" altLang="zh-CN"/>
              <a:t>GET</a:t>
            </a:r>
            <a:r>
              <a:rPr lang="zh-CN" altLang="en-US"/>
              <a:t>标志的接收到的字符串。</a:t>
            </a:r>
          </a:p>
        </p:txBody>
      </p:sp>
    </p:spTree>
  </p:cSld>
  <p:clrMapOvr>
    <a:masterClrMapping/>
  </p:clrMapOvr>
  <p:transition>
    <p:zoom dir="in"/>
  </p:transition>
</p:sld>
</file>

<file path=ppt/slides/slide7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8243" name="Rectangle 2"/>
          <p:cNvSpPr>
            <a:spLocks noChangeArrowheads="1"/>
          </p:cNvSpPr>
          <p:nvPr/>
        </p:nvSpPr>
        <p:spPr bwMode="auto">
          <a:xfrm>
            <a:off x="1893888" y="5562600"/>
            <a:ext cx="5356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11.6  </a:t>
            </a:r>
            <a:r>
              <a:rPr lang="zh-CN" altLang="en-US"/>
              <a:t>数据报</a:t>
            </a:r>
            <a:r>
              <a:rPr lang="en-US" altLang="zh-CN"/>
              <a:t>Socket</a:t>
            </a:r>
            <a:r>
              <a:rPr lang="zh-CN" altLang="en-US"/>
              <a:t>通信结果输出界面</a:t>
            </a:r>
          </a:p>
        </p:txBody>
      </p:sp>
      <p:graphicFrame>
        <p:nvGraphicFramePr>
          <p:cNvPr id="138242" name="Object 3"/>
          <p:cNvGraphicFramePr>
            <a:graphicFrameLocks noChangeAspect="1"/>
          </p:cNvGraphicFramePr>
          <p:nvPr/>
        </p:nvGraphicFramePr>
        <p:xfrm>
          <a:off x="533400" y="990600"/>
          <a:ext cx="8077200" cy="4406900"/>
        </p:xfrm>
        <a:graphic>
          <a:graphicData uri="http://schemas.openxmlformats.org/presentationml/2006/ole">
            <mc:AlternateContent xmlns:mc="http://schemas.openxmlformats.org/markup-compatibility/2006">
              <mc:Choice xmlns:v="urn:schemas-microsoft-com:vml" Requires="v">
                <p:oleObj spid="_x0000_s138244" name="Bitmap Image" r:id="rId3" imgW="5921253" imgH="3238781" progId="Paint.Picture">
                  <p:embed/>
                </p:oleObj>
              </mc:Choice>
              <mc:Fallback>
                <p:oleObj name="Bitmap Image" r:id="rId3" imgW="5921253" imgH="3238781"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990600"/>
                        <a:ext cx="8077200" cy="440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7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6674" name="Text Box 2"/>
          <p:cNvSpPr txBox="1">
            <a:spLocks noChangeArrowheads="1"/>
          </p:cNvSpPr>
          <p:nvPr/>
        </p:nvSpPr>
        <p:spPr bwMode="auto">
          <a:xfrm>
            <a:off x="381000" y="685800"/>
            <a:ext cx="85344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11.2.2  </a:t>
            </a:r>
            <a:r>
              <a:rPr lang="zh-CN" altLang="en-US" b="1"/>
              <a:t>音频采集、播放实例</a:t>
            </a:r>
          </a:p>
          <a:p>
            <a:pPr eaLnBrk="1" hangingPunct="1">
              <a:lnSpc>
                <a:spcPct val="150000"/>
              </a:lnSpc>
              <a:spcBef>
                <a:spcPct val="50000"/>
              </a:spcBef>
            </a:pPr>
            <a:r>
              <a:rPr lang="zh-CN" altLang="en-US"/>
              <a:t>       </a:t>
            </a:r>
            <a:r>
              <a:rPr lang="en-US" altLang="zh-CN"/>
              <a:t>【</a:t>
            </a:r>
            <a:r>
              <a:rPr lang="zh-CN" altLang="en-US"/>
              <a:t>例</a:t>
            </a:r>
            <a:r>
              <a:rPr lang="en-US" altLang="zh-CN"/>
              <a:t>11.5】</a:t>
            </a:r>
            <a:r>
              <a:rPr lang="zh-CN" altLang="en-US"/>
              <a:t>下面给出一个音频采集与播放实例，使用</a:t>
            </a:r>
            <a:r>
              <a:rPr lang="en-US" altLang="zh-CN"/>
              <a:t>UDP Socket</a:t>
            </a:r>
            <a:r>
              <a:rPr lang="zh-CN" altLang="en-US"/>
              <a:t>和多线程技术实现局域网内部的声音采集与传输。实例采用对等访问模式，使用时只需输入</a:t>
            </a:r>
            <a:r>
              <a:rPr lang="en-US" altLang="zh-CN"/>
              <a:t>Java UDPTalk “</a:t>
            </a:r>
            <a:r>
              <a:rPr lang="zh-CN" altLang="en-US"/>
              <a:t>对方服务器</a:t>
            </a:r>
            <a:r>
              <a:rPr lang="en-US" altLang="zh-CN"/>
              <a:t>IP</a:t>
            </a:r>
            <a:r>
              <a:rPr lang="zh-CN" altLang="en-US"/>
              <a:t>地址”，然后单击“通话”按钮即可，如图</a:t>
            </a:r>
            <a:r>
              <a:rPr lang="en-US" altLang="zh-CN"/>
              <a:t>11.7</a:t>
            </a:r>
            <a:r>
              <a:rPr lang="zh-CN" altLang="en-US"/>
              <a:t>所示。本例是</a:t>
            </a:r>
            <a:r>
              <a:rPr lang="en-US" altLang="zh-CN"/>
              <a:t>Applet</a:t>
            </a:r>
            <a:r>
              <a:rPr lang="zh-CN" altLang="en-US"/>
              <a:t>和应用程序共用的，如果通过</a:t>
            </a:r>
            <a:r>
              <a:rPr lang="en-US" altLang="zh-CN"/>
              <a:t>Applet</a:t>
            </a:r>
            <a:r>
              <a:rPr lang="zh-CN" altLang="en-US"/>
              <a:t>进行访问，需要获取</a:t>
            </a:r>
            <a:r>
              <a:rPr lang="en-US" altLang="zh-CN"/>
              <a:t>SERVER_NAME</a:t>
            </a:r>
            <a:r>
              <a:rPr lang="zh-CN" altLang="en-US"/>
              <a:t>参数，或者在程序内写成定值。另外，还需为此</a:t>
            </a:r>
            <a:r>
              <a:rPr lang="en-US" altLang="zh-CN"/>
              <a:t>Applet</a:t>
            </a:r>
            <a:r>
              <a:rPr lang="zh-CN" altLang="en-US"/>
              <a:t>进行数字签名，否则无权在客户端的机器上进行音频采集。</a:t>
            </a:r>
          </a:p>
        </p:txBody>
      </p:sp>
    </p:spTree>
  </p:cSld>
  <p:clrMapOvr>
    <a:masterClrMapping/>
  </p:clrMapOvr>
  <p:transition>
    <p:zoom dir="in"/>
  </p:transition>
</p:sld>
</file>

<file path=ppt/slides/slide7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7698" name="Text Box 2"/>
          <p:cNvSpPr txBox="1">
            <a:spLocks noChangeArrowheads="1"/>
          </p:cNvSpPr>
          <p:nvPr/>
        </p:nvSpPr>
        <p:spPr bwMode="auto">
          <a:xfrm>
            <a:off x="381000" y="666750"/>
            <a:ext cx="8609013"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sz="2200"/>
              <a:t>//</a:t>
            </a:r>
            <a:r>
              <a:rPr lang="zh-CN" altLang="en-US" sz="2200"/>
              <a:t>程序文件名为</a:t>
            </a:r>
            <a:r>
              <a:rPr lang="en-US" altLang="zh-CN" sz="2200"/>
              <a:t>TalkSelf.java</a:t>
            </a:r>
          </a:p>
          <a:p>
            <a:pPr eaLnBrk="1" hangingPunct="1">
              <a:lnSpc>
                <a:spcPct val="150000"/>
              </a:lnSpc>
            </a:pPr>
            <a:r>
              <a:rPr lang="en-US" altLang="zh-CN" sz="2200"/>
              <a:t>import java.io.*;</a:t>
            </a:r>
          </a:p>
          <a:p>
            <a:pPr eaLnBrk="1" hangingPunct="1">
              <a:lnSpc>
                <a:spcPct val="150000"/>
              </a:lnSpc>
            </a:pPr>
            <a:r>
              <a:rPr lang="en-US" altLang="zh-CN" sz="2200"/>
              <a:t>import java.applet.*;</a:t>
            </a:r>
          </a:p>
          <a:p>
            <a:pPr eaLnBrk="1" hangingPunct="1">
              <a:lnSpc>
                <a:spcPct val="150000"/>
              </a:lnSpc>
            </a:pPr>
            <a:r>
              <a:rPr lang="en-US" altLang="zh-CN" sz="2200"/>
              <a:t>import java.applet.Applet;</a:t>
            </a:r>
          </a:p>
          <a:p>
            <a:pPr eaLnBrk="1" hangingPunct="1">
              <a:lnSpc>
                <a:spcPct val="150000"/>
              </a:lnSpc>
            </a:pPr>
            <a:r>
              <a:rPr lang="en-US" altLang="zh-CN" sz="2200"/>
              <a:t>import java.awt.*;</a:t>
            </a:r>
          </a:p>
          <a:p>
            <a:pPr eaLnBrk="1" hangingPunct="1">
              <a:lnSpc>
                <a:spcPct val="150000"/>
              </a:lnSpc>
            </a:pPr>
            <a:r>
              <a:rPr lang="en-US" altLang="zh-CN" sz="2200"/>
              <a:t>import java.awt.event.*;</a:t>
            </a:r>
          </a:p>
          <a:p>
            <a:pPr eaLnBrk="1" hangingPunct="1">
              <a:lnSpc>
                <a:spcPct val="150000"/>
              </a:lnSpc>
            </a:pPr>
            <a:r>
              <a:rPr lang="en-US" altLang="zh-CN" sz="2200"/>
              <a:t>import javax.sound.sampled.*;</a:t>
            </a:r>
          </a:p>
          <a:p>
            <a:pPr eaLnBrk="1" hangingPunct="1">
              <a:lnSpc>
                <a:spcPct val="150000"/>
              </a:lnSpc>
            </a:pPr>
            <a:r>
              <a:rPr lang="en-US" altLang="zh-CN" sz="2200"/>
              <a:t>import java.net.*;</a:t>
            </a:r>
          </a:p>
          <a:p>
            <a:pPr eaLnBrk="1" hangingPunct="1">
              <a:lnSpc>
                <a:spcPct val="150000"/>
              </a:lnSpc>
            </a:pPr>
            <a:r>
              <a:rPr lang="en-US" altLang="zh-CN" sz="2200"/>
              <a:t>public class TalkSelf extends Applet implements Runnable, ActionListener</a:t>
            </a:r>
          </a:p>
          <a:p>
            <a:pPr eaLnBrk="1" hangingPunct="1">
              <a:lnSpc>
                <a:spcPct val="150000"/>
              </a:lnSpc>
            </a:pPr>
            <a:r>
              <a:rPr lang="en-US" altLang="zh-CN" sz="2200"/>
              <a:t>{</a:t>
            </a:r>
          </a:p>
        </p:txBody>
      </p:sp>
    </p:spTree>
  </p:cSld>
  <p:clrMapOvr>
    <a:masterClrMapping/>
  </p:clrMapOvr>
  <p:transition>
    <p:zoom dir="in"/>
  </p:transition>
</p:sld>
</file>

<file path=ppt/slides/slide7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22" name="Text Box 2"/>
          <p:cNvSpPr txBox="1">
            <a:spLocks noChangeArrowheads="1"/>
          </p:cNvSpPr>
          <p:nvPr/>
        </p:nvSpPr>
        <p:spPr bwMode="auto">
          <a:xfrm>
            <a:off x="533400" y="533400"/>
            <a:ext cx="7974013" cy="563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pPr>
            <a:r>
              <a:rPr lang="en-US" altLang="zh-CN" sz="2200"/>
              <a:t>	private static String SERVER_NAME;// = "192.100.100.42";</a:t>
            </a:r>
          </a:p>
          <a:p>
            <a:pPr eaLnBrk="1" hangingPunct="1">
              <a:lnSpc>
                <a:spcPct val="138000"/>
              </a:lnSpc>
            </a:pPr>
            <a:r>
              <a:rPr lang="en-US" altLang="zh-CN" sz="2200"/>
              <a:t>	private static int SRTPPort = 1734;</a:t>
            </a:r>
          </a:p>
          <a:p>
            <a:pPr eaLnBrk="1" hangingPunct="1">
              <a:lnSpc>
                <a:spcPct val="138000"/>
              </a:lnSpc>
            </a:pPr>
            <a:r>
              <a:rPr lang="en-US" altLang="zh-CN" sz="2200"/>
              <a:t>	private static int MAXBUFFER = 8192;</a:t>
            </a:r>
          </a:p>
          <a:p>
            <a:pPr eaLnBrk="1" hangingPunct="1">
              <a:lnSpc>
                <a:spcPct val="138000"/>
              </a:lnSpc>
            </a:pPr>
            <a:r>
              <a:rPr lang="en-US" altLang="zh-CN" sz="2200"/>
              <a:t>	final int bufSize = 16384;</a:t>
            </a:r>
          </a:p>
          <a:p>
            <a:pPr eaLnBrk="1" hangingPunct="1">
              <a:lnSpc>
                <a:spcPct val="138000"/>
              </a:lnSpc>
            </a:pPr>
            <a:r>
              <a:rPr lang="en-US" altLang="zh-CN" sz="2200"/>
              <a:t>	private static boolean PlayButton = false;//</a:t>
            </a:r>
            <a:r>
              <a:rPr lang="zh-CN" altLang="en-US" sz="2200"/>
              <a:t>是否播放按钮</a:t>
            </a:r>
          </a:p>
          <a:p>
            <a:pPr eaLnBrk="1" hangingPunct="1">
              <a:lnSpc>
                <a:spcPct val="138000"/>
              </a:lnSpc>
            </a:pPr>
            <a:r>
              <a:rPr lang="zh-CN" altLang="en-US" sz="2200"/>
              <a:t>	</a:t>
            </a:r>
            <a:r>
              <a:rPr lang="en-US" altLang="zh-CN" sz="2200"/>
              <a:t>private static boolean keepRunning = true;//</a:t>
            </a:r>
            <a:r>
              <a:rPr lang="zh-CN" altLang="en-US" sz="2200"/>
              <a:t>控制循环</a:t>
            </a:r>
          </a:p>
          <a:p>
            <a:pPr eaLnBrk="1" hangingPunct="1">
              <a:lnSpc>
                <a:spcPct val="138000"/>
              </a:lnSpc>
            </a:pPr>
            <a:r>
              <a:rPr lang="zh-CN" altLang="en-US" sz="2200"/>
              <a:t>	</a:t>
            </a:r>
            <a:r>
              <a:rPr lang="en-US" altLang="zh-CN" sz="2200"/>
              <a:t>private boolean bRun = false;//</a:t>
            </a:r>
            <a:r>
              <a:rPr lang="zh-CN" altLang="en-US" sz="2200"/>
              <a:t>控制播放</a:t>
            </a:r>
          </a:p>
          <a:p>
            <a:pPr eaLnBrk="1" hangingPunct="1">
              <a:lnSpc>
                <a:spcPct val="138000"/>
              </a:lnSpc>
            </a:pPr>
            <a:r>
              <a:rPr lang="zh-CN" altLang="en-US" sz="2200"/>
              <a:t>	</a:t>
            </a:r>
            <a:r>
              <a:rPr lang="en-US" altLang="zh-CN" sz="2200"/>
              <a:t>private Thread TalkThread;</a:t>
            </a:r>
          </a:p>
          <a:p>
            <a:pPr eaLnBrk="1" hangingPunct="1">
              <a:lnSpc>
                <a:spcPct val="138000"/>
              </a:lnSpc>
            </a:pPr>
            <a:r>
              <a:rPr lang="en-US" altLang="zh-CN" sz="2200"/>
              <a:t>	private static PlaybackAudio PlayAudio; //</a:t>
            </a:r>
            <a:r>
              <a:rPr lang="zh-CN" altLang="en-US" sz="2200"/>
              <a:t>播放音频实例</a:t>
            </a:r>
          </a:p>
          <a:p>
            <a:pPr eaLnBrk="1" hangingPunct="1">
              <a:lnSpc>
                <a:spcPct val="138000"/>
              </a:lnSpc>
            </a:pPr>
            <a:r>
              <a:rPr lang="zh-CN" altLang="en-US" sz="2200"/>
              <a:t>	</a:t>
            </a:r>
            <a:r>
              <a:rPr lang="en-US" altLang="zh-CN" sz="2200"/>
              <a:t>private static CaptureAudio CapAudio;//</a:t>
            </a:r>
            <a:r>
              <a:rPr lang="zh-CN" altLang="en-US" sz="2200"/>
              <a:t>采集音频实例	</a:t>
            </a:r>
          </a:p>
          <a:p>
            <a:pPr eaLnBrk="1" hangingPunct="1">
              <a:lnSpc>
                <a:spcPct val="138000"/>
              </a:lnSpc>
            </a:pPr>
            <a:r>
              <a:rPr lang="zh-CN" altLang="en-US" sz="2200"/>
              <a:t>	</a:t>
            </a:r>
            <a:r>
              <a:rPr lang="en-US" altLang="zh-CN" sz="2200"/>
              <a:t>Button PlayBtn;   //</a:t>
            </a:r>
            <a:r>
              <a:rPr lang="zh-CN" altLang="en-US" sz="2200"/>
              <a:t>通话按钮</a:t>
            </a:r>
          </a:p>
          <a:p>
            <a:pPr eaLnBrk="1" hangingPunct="1">
              <a:lnSpc>
                <a:spcPct val="138000"/>
              </a:lnSpc>
            </a:pPr>
            <a:r>
              <a:rPr lang="zh-CN" altLang="en-US" sz="2200"/>
              <a:t>	</a:t>
            </a:r>
            <a:r>
              <a:rPr lang="en-US" altLang="zh-CN" sz="2200"/>
              <a:t>Button CaptureBtn;//</a:t>
            </a:r>
            <a:r>
              <a:rPr lang="zh-CN" altLang="en-US" sz="2200"/>
              <a:t>停止按钮</a:t>
            </a:r>
          </a:p>
        </p:txBody>
      </p:sp>
    </p:spTree>
  </p:cSld>
  <p:clrMapOvr>
    <a:masterClrMapping/>
  </p:clrMapOvr>
  <p:transition>
    <p:zoom dir="in"/>
  </p:transition>
</p:sld>
</file>

<file path=ppt/slides/slide7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9746" name="Text Box 2"/>
          <p:cNvSpPr txBox="1">
            <a:spLocks noChangeArrowheads="1"/>
          </p:cNvSpPr>
          <p:nvPr/>
        </p:nvSpPr>
        <p:spPr bwMode="auto">
          <a:xfrm>
            <a:off x="1295400" y="609600"/>
            <a:ext cx="5203825" cy="524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sz="2200"/>
              <a:t>//</a:t>
            </a:r>
            <a:r>
              <a:rPr lang="zh-CN" altLang="en-US" sz="2200"/>
              <a:t>初始化界面</a:t>
            </a:r>
          </a:p>
          <a:p>
            <a:pPr eaLnBrk="1" hangingPunct="1">
              <a:lnSpc>
                <a:spcPct val="140000"/>
              </a:lnSpc>
            </a:pPr>
            <a:r>
              <a:rPr lang="en-US" altLang="zh-CN" sz="2200"/>
              <a:t>public void init()</a:t>
            </a:r>
          </a:p>
          <a:p>
            <a:pPr eaLnBrk="1" hangingPunct="1">
              <a:lnSpc>
                <a:spcPct val="140000"/>
              </a:lnSpc>
            </a:pPr>
            <a:r>
              <a:rPr lang="en-US" altLang="zh-CN" sz="2200"/>
              <a:t>{		</a:t>
            </a:r>
          </a:p>
          <a:p>
            <a:pPr eaLnBrk="1" hangingPunct="1">
              <a:lnSpc>
                <a:spcPct val="140000"/>
              </a:lnSpc>
            </a:pPr>
            <a:r>
              <a:rPr lang="en-US" altLang="zh-CN" sz="2200"/>
              <a:t>	PlayBtn = new Button("</a:t>
            </a:r>
            <a:r>
              <a:rPr lang="zh-CN" altLang="en-US" sz="2200"/>
              <a:t>通话</a:t>
            </a:r>
            <a:r>
              <a:rPr lang="en-US" altLang="zh-CN" sz="2200"/>
              <a:t>");</a:t>
            </a:r>
          </a:p>
          <a:p>
            <a:pPr eaLnBrk="1" hangingPunct="1">
              <a:lnSpc>
                <a:spcPct val="140000"/>
              </a:lnSpc>
            </a:pPr>
            <a:r>
              <a:rPr lang="en-US" altLang="zh-CN" sz="2200"/>
              <a:t>	PlayBtn.addActionListener(this);</a:t>
            </a:r>
          </a:p>
          <a:p>
            <a:pPr eaLnBrk="1" hangingPunct="1">
              <a:lnSpc>
                <a:spcPct val="140000"/>
              </a:lnSpc>
            </a:pPr>
            <a:r>
              <a:rPr lang="en-US" altLang="zh-CN" sz="2200"/>
              <a:t>	add(PlayBtn);</a:t>
            </a:r>
          </a:p>
          <a:p>
            <a:pPr eaLnBrk="1" hangingPunct="1">
              <a:lnSpc>
                <a:spcPct val="140000"/>
              </a:lnSpc>
            </a:pPr>
            <a:r>
              <a:rPr lang="en-US" altLang="zh-CN" sz="2200"/>
              <a:t>		</a:t>
            </a:r>
          </a:p>
          <a:p>
            <a:pPr eaLnBrk="1" hangingPunct="1">
              <a:lnSpc>
                <a:spcPct val="140000"/>
              </a:lnSpc>
            </a:pPr>
            <a:r>
              <a:rPr lang="en-US" altLang="zh-CN" sz="2200"/>
              <a:t>	CaptureBtn = new Button("</a:t>
            </a:r>
            <a:r>
              <a:rPr lang="zh-CN" altLang="en-US" sz="2200"/>
              <a:t>停止</a:t>
            </a:r>
            <a:r>
              <a:rPr lang="en-US" altLang="zh-CN" sz="2200"/>
              <a:t>");</a:t>
            </a:r>
          </a:p>
          <a:p>
            <a:pPr eaLnBrk="1" hangingPunct="1">
              <a:lnSpc>
                <a:spcPct val="140000"/>
              </a:lnSpc>
            </a:pPr>
            <a:r>
              <a:rPr lang="en-US" altLang="zh-CN" sz="2200"/>
              <a:t>	CaptureBtn.addActionListener(this);</a:t>
            </a:r>
          </a:p>
          <a:p>
            <a:pPr eaLnBrk="1" hangingPunct="1">
              <a:lnSpc>
                <a:spcPct val="140000"/>
              </a:lnSpc>
            </a:pPr>
            <a:r>
              <a:rPr lang="en-US" altLang="zh-CN" sz="2200"/>
              <a:t>	add(CaptureBtn);</a:t>
            </a:r>
          </a:p>
          <a:p>
            <a:pPr eaLnBrk="1" hangingPunct="1">
              <a:lnSpc>
                <a:spcPct val="140000"/>
              </a:lnSpc>
            </a:pPr>
            <a:r>
              <a:rPr lang="en-US" altLang="zh-CN" sz="2200"/>
              <a:t>}</a:t>
            </a:r>
          </a:p>
        </p:txBody>
      </p:sp>
    </p:spTree>
  </p:cSld>
  <p:clrMapOvr>
    <a:masterClrMapping/>
  </p:clrMapOvr>
  <p:transition>
    <p:zoom dir="in"/>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7570" name="Text Box 2"/>
          <p:cNvSpPr txBox="1">
            <a:spLocks noChangeArrowheads="1"/>
          </p:cNvSpPr>
          <p:nvPr/>
        </p:nvSpPr>
        <p:spPr bwMode="auto">
          <a:xfrm>
            <a:off x="304800" y="673100"/>
            <a:ext cx="8610600"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a:t>        </a:t>
            </a:r>
            <a:r>
              <a:rPr lang="zh-CN" altLang="en-US"/>
              <a:t>图</a:t>
            </a:r>
            <a:r>
              <a:rPr lang="en-US" altLang="zh-CN"/>
              <a:t>2.3</a:t>
            </a:r>
            <a:r>
              <a:rPr lang="zh-CN" altLang="en-US"/>
              <a:t>为布尔逻辑运算符及其规则示例等。其中简洁与和简洁或的执行结果分别与非简洁与和非简洁或的执行结果是一致的，不同在于简洁与检测出符号左端的值为假时，不再判断符号右端的值，直接将运算结果置为假；而简洁或与非简洁或的不同在于简洁或检测出符号左端为真时，不再判断符号右端的值，直接将运算结果置为真。</a:t>
            </a:r>
          </a:p>
          <a:p>
            <a:pPr lvl="2" eaLnBrk="1" hangingPunct="1">
              <a:spcBef>
                <a:spcPct val="50000"/>
              </a:spcBef>
            </a:pPr>
            <a:r>
              <a:rPr lang="zh-CN" altLang="en-US"/>
              <a:t>例如：</a:t>
            </a:r>
          </a:p>
          <a:p>
            <a:pPr lvl="2" eaLnBrk="1" hangingPunct="1">
              <a:spcBef>
                <a:spcPct val="50000"/>
              </a:spcBef>
            </a:pPr>
            <a:r>
              <a:rPr lang="en-US" altLang="zh-CN"/>
              <a:t>Boolean a = false;</a:t>
            </a:r>
          </a:p>
          <a:p>
            <a:pPr lvl="2" eaLnBrk="1" hangingPunct="1">
              <a:spcBef>
                <a:spcPct val="50000"/>
              </a:spcBef>
            </a:pPr>
            <a:r>
              <a:rPr lang="en-US" altLang="zh-CN"/>
              <a:t>Boolean b = true;</a:t>
            </a:r>
          </a:p>
          <a:p>
            <a:pPr eaLnBrk="1" hangingPunct="1">
              <a:lnSpc>
                <a:spcPct val="120000"/>
              </a:lnSpc>
              <a:spcBef>
                <a:spcPct val="50000"/>
              </a:spcBef>
            </a:pPr>
            <a:r>
              <a:rPr lang="en-US" altLang="zh-CN"/>
              <a:t>         a &amp;&amp; b</a:t>
            </a:r>
            <a:r>
              <a:rPr lang="zh-CN" altLang="en-US"/>
              <a:t>检测到</a:t>
            </a:r>
            <a:r>
              <a:rPr lang="en-US" altLang="zh-CN"/>
              <a:t>a</a:t>
            </a:r>
            <a:r>
              <a:rPr lang="zh-CN" altLang="en-US"/>
              <a:t>为假，则无需判断</a:t>
            </a:r>
            <a:r>
              <a:rPr lang="en-US" altLang="zh-CN"/>
              <a:t>b</a:t>
            </a:r>
            <a:r>
              <a:rPr lang="zh-CN" altLang="en-US"/>
              <a:t>的值，直接将值置为假；而</a:t>
            </a:r>
            <a:r>
              <a:rPr lang="en-US" altLang="zh-CN"/>
              <a:t>b || a</a:t>
            </a:r>
            <a:r>
              <a:rPr lang="zh-CN" altLang="en-US"/>
              <a:t>时检测到</a:t>
            </a:r>
            <a:r>
              <a:rPr lang="en-US" altLang="zh-CN"/>
              <a:t>b</a:t>
            </a:r>
            <a:r>
              <a:rPr lang="zh-CN" altLang="en-US"/>
              <a:t>为真，则无需判断</a:t>
            </a:r>
            <a:r>
              <a:rPr lang="en-US" altLang="zh-CN"/>
              <a:t>a</a:t>
            </a:r>
            <a:r>
              <a:rPr lang="zh-CN" altLang="en-US"/>
              <a:t>的值，直接将值置为真。</a:t>
            </a:r>
          </a:p>
        </p:txBody>
      </p:sp>
    </p:spTree>
  </p:cSld>
  <p:clrMapOvr>
    <a:masterClrMapping/>
  </p:clrMapOvr>
  <p:transition>
    <p:zoom dir="in"/>
  </p:transition>
</p:sld>
</file>

<file path=ppt/slides/slide7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0770" name="Text Box 2"/>
          <p:cNvSpPr txBox="1">
            <a:spLocks noChangeArrowheads="1"/>
          </p:cNvSpPr>
          <p:nvPr/>
        </p:nvSpPr>
        <p:spPr bwMode="auto">
          <a:xfrm>
            <a:off x="1203325" y="533400"/>
            <a:ext cx="6332538"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2200"/>
              <a:t>//</a:t>
            </a:r>
            <a:r>
              <a:rPr lang="zh-CN" altLang="en-US" sz="2200"/>
              <a:t>启动线程</a:t>
            </a:r>
          </a:p>
          <a:p>
            <a:pPr eaLnBrk="1" hangingPunct="1">
              <a:lnSpc>
                <a:spcPct val="110000"/>
              </a:lnSpc>
            </a:pPr>
            <a:r>
              <a:rPr lang="en-US" altLang="zh-CN" sz="2200"/>
              <a:t>public void start()</a:t>
            </a:r>
          </a:p>
          <a:p>
            <a:pPr eaLnBrk="1" hangingPunct="1">
              <a:lnSpc>
                <a:spcPct val="110000"/>
              </a:lnSpc>
            </a:pPr>
            <a:r>
              <a:rPr lang="en-US" altLang="zh-CN" sz="2200"/>
              <a:t>{</a:t>
            </a:r>
          </a:p>
          <a:p>
            <a:pPr eaLnBrk="1" hangingPunct="1">
              <a:lnSpc>
                <a:spcPct val="110000"/>
              </a:lnSpc>
            </a:pPr>
            <a:r>
              <a:rPr lang="en-US" altLang="zh-CN" sz="2200"/>
              <a:t>	if(TalkThread == null)</a:t>
            </a:r>
          </a:p>
          <a:p>
            <a:pPr eaLnBrk="1" hangingPunct="1">
              <a:lnSpc>
                <a:spcPct val="110000"/>
              </a:lnSpc>
            </a:pPr>
            <a:r>
              <a:rPr lang="en-US" altLang="zh-CN" sz="2200"/>
              <a:t>	{</a:t>
            </a:r>
          </a:p>
          <a:p>
            <a:pPr eaLnBrk="1" hangingPunct="1">
              <a:lnSpc>
                <a:spcPct val="110000"/>
              </a:lnSpc>
            </a:pPr>
            <a:r>
              <a:rPr lang="en-US" altLang="zh-CN" sz="2200"/>
              <a:t>		TalkThread = new Thread(this);</a:t>
            </a:r>
          </a:p>
          <a:p>
            <a:pPr eaLnBrk="1" hangingPunct="1">
              <a:lnSpc>
                <a:spcPct val="110000"/>
              </a:lnSpc>
            </a:pPr>
            <a:r>
              <a:rPr lang="en-US" altLang="zh-CN" sz="2200"/>
              <a:t>		TalkThread.start();</a:t>
            </a:r>
          </a:p>
          <a:p>
            <a:pPr eaLnBrk="1" hangingPunct="1">
              <a:lnSpc>
                <a:spcPct val="110000"/>
              </a:lnSpc>
            </a:pPr>
            <a:r>
              <a:rPr lang="en-US" altLang="zh-CN" sz="2200"/>
              <a:t>	}</a:t>
            </a:r>
          </a:p>
          <a:p>
            <a:pPr eaLnBrk="1" hangingPunct="1">
              <a:lnSpc>
                <a:spcPct val="110000"/>
              </a:lnSpc>
            </a:pPr>
            <a:r>
              <a:rPr lang="en-US" altLang="zh-CN" sz="2200"/>
              <a:t>}</a:t>
            </a:r>
          </a:p>
          <a:p>
            <a:pPr eaLnBrk="1" hangingPunct="1">
              <a:lnSpc>
                <a:spcPct val="110000"/>
              </a:lnSpc>
            </a:pPr>
            <a:r>
              <a:rPr lang="en-US" altLang="zh-CN" sz="2200"/>
              <a:t>//</a:t>
            </a:r>
            <a:r>
              <a:rPr lang="zh-CN" altLang="en-US" sz="2200"/>
              <a:t>响应动作事件</a:t>
            </a:r>
          </a:p>
          <a:p>
            <a:pPr eaLnBrk="1" hangingPunct="1">
              <a:lnSpc>
                <a:spcPct val="110000"/>
              </a:lnSpc>
            </a:pPr>
            <a:r>
              <a:rPr lang="en-US" altLang="zh-CN" sz="2200"/>
              <a:t>public void actionPerformed(ActionEvent evt) </a:t>
            </a:r>
          </a:p>
          <a:p>
            <a:pPr eaLnBrk="1" hangingPunct="1">
              <a:lnSpc>
                <a:spcPct val="110000"/>
              </a:lnSpc>
            </a:pPr>
            <a:r>
              <a:rPr lang="en-US" altLang="zh-CN" sz="2200"/>
              <a:t>{</a:t>
            </a:r>
          </a:p>
          <a:p>
            <a:pPr eaLnBrk="1" hangingPunct="1">
              <a:lnSpc>
                <a:spcPct val="110000"/>
              </a:lnSpc>
            </a:pPr>
            <a:r>
              <a:rPr lang="en-US" altLang="zh-CN" sz="2200"/>
              <a:t>	String btnCaption = evt.getActionCommand();</a:t>
            </a:r>
          </a:p>
          <a:p>
            <a:pPr eaLnBrk="1" hangingPunct="1">
              <a:lnSpc>
                <a:spcPct val="110000"/>
              </a:lnSpc>
            </a:pPr>
            <a:r>
              <a:rPr lang="en-US" altLang="zh-CN" sz="2200"/>
              <a:t>	if(btnCaption.equals("</a:t>
            </a:r>
            <a:r>
              <a:rPr lang="zh-CN" altLang="en-US" sz="2200"/>
              <a:t>通话</a:t>
            </a:r>
            <a:r>
              <a:rPr lang="en-US" altLang="zh-CN" sz="2200"/>
              <a:t>"))</a:t>
            </a:r>
          </a:p>
          <a:p>
            <a:pPr eaLnBrk="1" hangingPunct="1">
              <a:lnSpc>
                <a:spcPct val="110000"/>
              </a:lnSpc>
            </a:pPr>
            <a:r>
              <a:rPr lang="en-US" altLang="zh-CN" sz="2200"/>
              <a:t>	{</a:t>
            </a:r>
          </a:p>
        </p:txBody>
      </p:sp>
    </p:spTree>
  </p:cSld>
  <p:clrMapOvr>
    <a:masterClrMapping/>
  </p:clrMapOvr>
  <p:transition>
    <p:zoom dir="in"/>
  </p:transition>
</p:sld>
</file>

<file path=ppt/slides/slide7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1794" name="Text Box 2"/>
          <p:cNvSpPr txBox="1">
            <a:spLocks noChangeArrowheads="1"/>
          </p:cNvSpPr>
          <p:nvPr/>
        </p:nvSpPr>
        <p:spPr bwMode="auto">
          <a:xfrm>
            <a:off x="1050925" y="457200"/>
            <a:ext cx="497205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200"/>
              <a:t>		PlayButton = true;</a:t>
            </a:r>
          </a:p>
          <a:p>
            <a:pPr eaLnBrk="1" hangingPunct="1">
              <a:lnSpc>
                <a:spcPct val="120000"/>
              </a:lnSpc>
            </a:pPr>
            <a:r>
              <a:rPr lang="en-US" altLang="zh-CN" sz="2200"/>
              <a:t>	}   </a:t>
            </a:r>
          </a:p>
          <a:p>
            <a:pPr eaLnBrk="1" hangingPunct="1">
              <a:lnSpc>
                <a:spcPct val="120000"/>
              </a:lnSpc>
            </a:pPr>
            <a:r>
              <a:rPr lang="en-US" altLang="zh-CN" sz="2200"/>
              <a:t> 	if(btnCaption.equals("</a:t>
            </a:r>
            <a:r>
              <a:rPr lang="zh-CN" altLang="en-US" sz="2200"/>
              <a:t>停止</a:t>
            </a:r>
            <a:r>
              <a:rPr lang="en-US" altLang="zh-CN" sz="2200"/>
              <a:t>"))</a:t>
            </a:r>
          </a:p>
          <a:p>
            <a:pPr eaLnBrk="1" hangingPunct="1">
              <a:lnSpc>
                <a:spcPct val="120000"/>
              </a:lnSpc>
            </a:pPr>
            <a:r>
              <a:rPr lang="en-US" altLang="zh-CN" sz="2200"/>
              <a:t>	{</a:t>
            </a:r>
          </a:p>
          <a:p>
            <a:pPr eaLnBrk="1" hangingPunct="1">
              <a:lnSpc>
                <a:spcPct val="120000"/>
              </a:lnSpc>
            </a:pPr>
            <a:r>
              <a:rPr lang="en-US" altLang="zh-CN" sz="2200"/>
              <a:t>		PlayButton = false;</a:t>
            </a:r>
          </a:p>
          <a:p>
            <a:pPr eaLnBrk="1" hangingPunct="1">
              <a:lnSpc>
                <a:spcPct val="120000"/>
              </a:lnSpc>
            </a:pPr>
            <a:r>
              <a:rPr lang="en-US" altLang="zh-CN" sz="2200"/>
              <a:t>		bRun = false;</a:t>
            </a:r>
          </a:p>
          <a:p>
            <a:pPr eaLnBrk="1" hangingPunct="1">
              <a:lnSpc>
                <a:spcPct val="120000"/>
              </a:lnSpc>
            </a:pPr>
            <a:r>
              <a:rPr lang="en-US" altLang="zh-CN" sz="2200"/>
              <a:t>	}</a:t>
            </a:r>
          </a:p>
          <a:p>
            <a:pPr eaLnBrk="1" hangingPunct="1">
              <a:lnSpc>
                <a:spcPct val="120000"/>
              </a:lnSpc>
            </a:pPr>
            <a:r>
              <a:rPr lang="en-US" altLang="zh-CN" sz="2200"/>
              <a:t>}</a:t>
            </a:r>
          </a:p>
          <a:p>
            <a:pPr eaLnBrk="1" hangingPunct="1">
              <a:lnSpc>
                <a:spcPct val="120000"/>
              </a:lnSpc>
            </a:pPr>
            <a:r>
              <a:rPr lang="en-US" altLang="zh-CN" sz="2200"/>
              <a:t>//</a:t>
            </a:r>
            <a:r>
              <a:rPr lang="zh-CN" altLang="en-US" sz="2200"/>
              <a:t>实现</a:t>
            </a:r>
            <a:r>
              <a:rPr lang="en-US" altLang="zh-CN" sz="2200"/>
              <a:t>run</a:t>
            </a:r>
            <a:r>
              <a:rPr lang="zh-CN" altLang="en-US" sz="2200"/>
              <a:t>函数	</a:t>
            </a:r>
          </a:p>
          <a:p>
            <a:pPr eaLnBrk="1" hangingPunct="1">
              <a:lnSpc>
                <a:spcPct val="120000"/>
              </a:lnSpc>
            </a:pPr>
            <a:r>
              <a:rPr lang="en-US" altLang="zh-CN" sz="2200"/>
              <a:t>public void run()</a:t>
            </a:r>
          </a:p>
          <a:p>
            <a:pPr eaLnBrk="1" hangingPunct="1">
              <a:lnSpc>
                <a:spcPct val="120000"/>
              </a:lnSpc>
            </a:pPr>
            <a:r>
              <a:rPr lang="en-US" altLang="zh-CN" sz="2200"/>
              <a:t>{</a:t>
            </a:r>
          </a:p>
          <a:p>
            <a:pPr eaLnBrk="1" hangingPunct="1">
              <a:lnSpc>
                <a:spcPct val="120000"/>
              </a:lnSpc>
            </a:pPr>
            <a:r>
              <a:rPr lang="en-US" altLang="zh-CN" sz="2200"/>
              <a:t>	while(keepRunning)</a:t>
            </a:r>
          </a:p>
          <a:p>
            <a:pPr eaLnBrk="1" hangingPunct="1">
              <a:lnSpc>
                <a:spcPct val="120000"/>
              </a:lnSpc>
            </a:pPr>
            <a:r>
              <a:rPr lang="en-US" altLang="zh-CN" sz="2200"/>
              <a:t>	{</a:t>
            </a:r>
          </a:p>
          <a:p>
            <a:pPr eaLnBrk="1" hangingPunct="1">
              <a:lnSpc>
                <a:spcPct val="120000"/>
              </a:lnSpc>
            </a:pPr>
            <a:r>
              <a:rPr lang="en-US" altLang="zh-CN" sz="2200"/>
              <a:t>		if(PlayButton &amp;&amp; !bRun) </a:t>
            </a:r>
          </a:p>
        </p:txBody>
      </p:sp>
    </p:spTree>
  </p:cSld>
  <p:clrMapOvr>
    <a:masterClrMapping/>
  </p:clrMapOvr>
  <p:transition>
    <p:zoom dir="in"/>
  </p:transition>
</p:sld>
</file>

<file path=ppt/slides/slide7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2818" name="Text Box 2"/>
          <p:cNvSpPr txBox="1">
            <a:spLocks noChangeArrowheads="1"/>
          </p:cNvSpPr>
          <p:nvPr/>
        </p:nvSpPr>
        <p:spPr bwMode="auto">
          <a:xfrm>
            <a:off x="-914400" y="722313"/>
            <a:ext cx="10063163" cy="506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pPr>
            <a:r>
              <a:rPr lang="en-US" altLang="zh-CN" sz="2200"/>
              <a:t>	{</a:t>
            </a:r>
          </a:p>
          <a:p>
            <a:pPr eaLnBrk="1" hangingPunct="1">
              <a:lnSpc>
                <a:spcPct val="135000"/>
              </a:lnSpc>
            </a:pPr>
            <a:r>
              <a:rPr lang="en-US" altLang="zh-CN" sz="2200"/>
              <a:t>		try</a:t>
            </a:r>
          </a:p>
          <a:p>
            <a:pPr eaLnBrk="1" hangingPunct="1">
              <a:lnSpc>
                <a:spcPct val="135000"/>
              </a:lnSpc>
            </a:pPr>
            <a:r>
              <a:rPr lang="en-US" altLang="zh-CN" sz="2200"/>
              <a:t>		{</a:t>
            </a:r>
          </a:p>
          <a:p>
            <a:pPr eaLnBrk="1" hangingPunct="1">
              <a:lnSpc>
                <a:spcPct val="135000"/>
              </a:lnSpc>
            </a:pPr>
            <a:r>
              <a:rPr lang="en-US" altLang="zh-CN" sz="2200"/>
              <a:t>			bRun = true;</a:t>
            </a:r>
          </a:p>
          <a:p>
            <a:pPr eaLnBrk="1" hangingPunct="1">
              <a:lnSpc>
                <a:spcPct val="135000"/>
              </a:lnSpc>
            </a:pPr>
            <a:r>
              <a:rPr lang="en-US" altLang="zh-CN" sz="2200"/>
              <a:t>			CapAudio = new CaptureAudio(SERVER_NAME, SRTPPort);</a:t>
            </a:r>
          </a:p>
          <a:p>
            <a:pPr eaLnBrk="1" hangingPunct="1">
              <a:lnSpc>
                <a:spcPct val="135000"/>
              </a:lnSpc>
            </a:pPr>
            <a:r>
              <a:rPr lang="en-US" altLang="zh-CN" sz="2200"/>
              <a:t>			CapAudio.start();</a:t>
            </a:r>
          </a:p>
          <a:p>
            <a:pPr eaLnBrk="1" hangingPunct="1">
              <a:lnSpc>
                <a:spcPct val="135000"/>
              </a:lnSpc>
            </a:pPr>
            <a:r>
              <a:rPr lang="en-US" altLang="zh-CN" sz="2200"/>
              <a:t>			PlayAudio = new PlaybackAudio(SRTPPort);</a:t>
            </a:r>
          </a:p>
          <a:p>
            <a:pPr eaLnBrk="1" hangingPunct="1">
              <a:lnSpc>
                <a:spcPct val="135000"/>
              </a:lnSpc>
            </a:pPr>
            <a:r>
              <a:rPr lang="en-US" altLang="zh-CN" sz="2200"/>
              <a:t>			PlayAudio.start();					</a:t>
            </a:r>
          </a:p>
          <a:p>
            <a:pPr eaLnBrk="1" hangingPunct="1">
              <a:lnSpc>
                <a:spcPct val="135000"/>
              </a:lnSpc>
            </a:pPr>
            <a:r>
              <a:rPr lang="en-US" altLang="zh-CN" sz="2200"/>
              <a:t>		}</a:t>
            </a:r>
          </a:p>
          <a:p>
            <a:pPr eaLnBrk="1" hangingPunct="1">
              <a:lnSpc>
                <a:spcPct val="135000"/>
              </a:lnSpc>
            </a:pPr>
            <a:r>
              <a:rPr lang="en-US" altLang="zh-CN" sz="2200"/>
              <a:t>		catch(Exception e)</a:t>
            </a:r>
          </a:p>
          <a:p>
            <a:pPr eaLnBrk="1" hangingPunct="1">
              <a:lnSpc>
                <a:spcPct val="135000"/>
              </a:lnSpc>
            </a:pPr>
            <a:r>
              <a:rPr lang="en-US" altLang="zh-CN" sz="2200"/>
              <a:t>		{</a:t>
            </a:r>
          </a:p>
        </p:txBody>
      </p:sp>
    </p:spTree>
  </p:cSld>
  <p:clrMapOvr>
    <a:masterClrMapping/>
  </p:clrMapOvr>
  <p:transition>
    <p:zoom dir="in"/>
  </p:transition>
</p:sld>
</file>

<file path=ppt/slides/slide7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3842" name="Text Box 2"/>
          <p:cNvSpPr txBox="1">
            <a:spLocks noChangeArrowheads="1"/>
          </p:cNvSpPr>
          <p:nvPr/>
        </p:nvSpPr>
        <p:spPr bwMode="auto">
          <a:xfrm>
            <a:off x="887413" y="533400"/>
            <a:ext cx="6884987"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200"/>
              <a:t>		System.out.println(e.getMessage());</a:t>
            </a:r>
          </a:p>
          <a:p>
            <a:pPr eaLnBrk="1" hangingPunct="1">
              <a:lnSpc>
                <a:spcPct val="120000"/>
              </a:lnSpc>
            </a:pPr>
            <a:r>
              <a:rPr lang="en-US" altLang="zh-CN" sz="2200"/>
              <a:t>   	      }</a:t>
            </a:r>
          </a:p>
          <a:p>
            <a:pPr eaLnBrk="1" hangingPunct="1">
              <a:lnSpc>
                <a:spcPct val="120000"/>
              </a:lnSpc>
            </a:pPr>
            <a:r>
              <a:rPr lang="en-US" altLang="zh-CN" sz="2200"/>
              <a:t>           }</a:t>
            </a:r>
          </a:p>
          <a:p>
            <a:pPr eaLnBrk="1" hangingPunct="1">
              <a:lnSpc>
                <a:spcPct val="120000"/>
              </a:lnSpc>
            </a:pPr>
            <a:r>
              <a:rPr lang="en-US" altLang="zh-CN" sz="2200"/>
              <a:t>     }</a:t>
            </a:r>
          </a:p>
          <a:p>
            <a:pPr eaLnBrk="1" hangingPunct="1">
              <a:lnSpc>
                <a:spcPct val="120000"/>
              </a:lnSpc>
            </a:pPr>
            <a:r>
              <a:rPr lang="en-US" altLang="zh-CN" sz="2200"/>
              <a:t>}</a:t>
            </a:r>
          </a:p>
          <a:p>
            <a:pPr eaLnBrk="1" hangingPunct="1">
              <a:lnSpc>
                <a:spcPct val="120000"/>
              </a:lnSpc>
            </a:pPr>
            <a:r>
              <a:rPr lang="en-US" altLang="zh-CN" sz="2200"/>
              <a:t>//</a:t>
            </a:r>
            <a:r>
              <a:rPr lang="zh-CN" altLang="en-US" sz="2200"/>
              <a:t>音频播放类</a:t>
            </a:r>
          </a:p>
          <a:p>
            <a:pPr eaLnBrk="1" hangingPunct="1">
              <a:lnSpc>
                <a:spcPct val="120000"/>
              </a:lnSpc>
            </a:pPr>
            <a:r>
              <a:rPr lang="en-US" altLang="zh-CN" sz="2200"/>
              <a:t>class PlaybackAudio extends Thread implements Runnable </a:t>
            </a:r>
          </a:p>
          <a:p>
            <a:pPr eaLnBrk="1" hangingPunct="1">
              <a:lnSpc>
                <a:spcPct val="120000"/>
              </a:lnSpc>
            </a:pPr>
            <a:r>
              <a:rPr lang="en-US" altLang="zh-CN" sz="2200"/>
              <a:t>{</a:t>
            </a:r>
          </a:p>
          <a:p>
            <a:pPr eaLnBrk="1" hangingPunct="1">
              <a:lnSpc>
                <a:spcPct val="120000"/>
              </a:lnSpc>
            </a:pPr>
            <a:r>
              <a:rPr lang="en-US" altLang="zh-CN" sz="2200"/>
              <a:t>	SourceDataLine line; </a:t>
            </a:r>
          </a:p>
          <a:p>
            <a:pPr eaLnBrk="1" hangingPunct="1">
              <a:lnSpc>
                <a:spcPct val="120000"/>
              </a:lnSpc>
            </a:pPr>
            <a:r>
              <a:rPr lang="en-US" altLang="zh-CN" sz="2200"/>
              <a:t>	Thread thread; </a:t>
            </a:r>
          </a:p>
          <a:p>
            <a:pPr eaLnBrk="1" hangingPunct="1">
              <a:lnSpc>
                <a:spcPct val="120000"/>
              </a:lnSpc>
            </a:pPr>
            <a:r>
              <a:rPr lang="en-US" altLang="zh-CN" sz="2200"/>
              <a:t>	DatagramSocket s; //</a:t>
            </a:r>
            <a:r>
              <a:rPr lang="zh-CN" altLang="en-US" sz="2200"/>
              <a:t>数据报</a:t>
            </a:r>
            <a:r>
              <a:rPr lang="en-US" altLang="zh-CN" sz="2200"/>
              <a:t>Socket</a:t>
            </a:r>
          </a:p>
          <a:p>
            <a:pPr eaLnBrk="1" hangingPunct="1">
              <a:lnSpc>
                <a:spcPct val="120000"/>
              </a:lnSpc>
            </a:pPr>
            <a:r>
              <a:rPr lang="en-US" altLang="zh-CN" sz="2200"/>
              <a:t>	DatagramPacket p; //</a:t>
            </a:r>
            <a:r>
              <a:rPr lang="zh-CN" altLang="en-US" sz="2200"/>
              <a:t>数据报包</a:t>
            </a:r>
          </a:p>
          <a:p>
            <a:pPr eaLnBrk="1" hangingPunct="1">
              <a:lnSpc>
                <a:spcPct val="120000"/>
              </a:lnSpc>
            </a:pPr>
            <a:r>
              <a:rPr lang="zh-CN" altLang="en-US" sz="2200"/>
              <a:t>	</a:t>
            </a:r>
            <a:r>
              <a:rPr lang="en-US" altLang="zh-CN" sz="2200"/>
              <a:t>int RTPPort;</a:t>
            </a:r>
          </a:p>
          <a:p>
            <a:pPr eaLnBrk="1" hangingPunct="1">
              <a:lnSpc>
                <a:spcPct val="120000"/>
              </a:lnSpc>
            </a:pPr>
            <a:r>
              <a:rPr lang="en-US" altLang="zh-CN" sz="2200"/>
              <a:t>	//</a:t>
            </a:r>
            <a:r>
              <a:rPr lang="zh-CN" altLang="en-US" sz="2200"/>
              <a:t>构造函数：取得接收端口</a:t>
            </a:r>
          </a:p>
        </p:txBody>
      </p:sp>
    </p:spTree>
  </p:cSld>
  <p:clrMapOvr>
    <a:masterClrMapping/>
  </p:clrMapOvr>
  <p:transition>
    <p:zoom dir="in"/>
  </p:transition>
</p:sld>
</file>

<file path=ppt/slides/slide7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4866" name="Text Box 2"/>
          <p:cNvSpPr txBox="1">
            <a:spLocks noChangeArrowheads="1"/>
          </p:cNvSpPr>
          <p:nvPr/>
        </p:nvSpPr>
        <p:spPr bwMode="auto">
          <a:xfrm>
            <a:off x="1042988" y="457200"/>
            <a:ext cx="5129212" cy="574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sz="2200"/>
              <a:t>	PlaybackAudio(int RTPPort)</a:t>
            </a:r>
          </a:p>
          <a:p>
            <a:pPr eaLnBrk="1" hangingPunct="1">
              <a:lnSpc>
                <a:spcPct val="130000"/>
              </a:lnSpc>
            </a:pPr>
            <a:r>
              <a:rPr lang="en-US" altLang="zh-CN" sz="2200"/>
              <a:t>	{</a:t>
            </a:r>
          </a:p>
          <a:p>
            <a:pPr eaLnBrk="1" hangingPunct="1">
              <a:lnSpc>
                <a:spcPct val="130000"/>
              </a:lnSpc>
            </a:pPr>
            <a:r>
              <a:rPr lang="en-US" altLang="zh-CN" sz="2200"/>
              <a:t>	 this.RTPPort = RTPPort; </a:t>
            </a:r>
          </a:p>
          <a:p>
            <a:pPr eaLnBrk="1" hangingPunct="1">
              <a:lnSpc>
                <a:spcPct val="130000"/>
              </a:lnSpc>
            </a:pPr>
            <a:r>
              <a:rPr lang="en-US" altLang="zh-CN" sz="2200"/>
              <a:t>    } </a:t>
            </a:r>
          </a:p>
          <a:p>
            <a:pPr eaLnBrk="1" hangingPunct="1">
              <a:lnSpc>
                <a:spcPct val="130000"/>
              </a:lnSpc>
            </a:pPr>
            <a:r>
              <a:rPr lang="en-US" altLang="zh-CN" sz="2200"/>
              <a:t>    public void start() </a:t>
            </a:r>
          </a:p>
          <a:p>
            <a:pPr eaLnBrk="1" hangingPunct="1">
              <a:lnSpc>
                <a:spcPct val="130000"/>
              </a:lnSpc>
            </a:pPr>
            <a:r>
              <a:rPr lang="en-US" altLang="zh-CN" sz="2200"/>
              <a:t>    { </a:t>
            </a:r>
          </a:p>
          <a:p>
            <a:pPr eaLnBrk="1" hangingPunct="1">
              <a:lnSpc>
                <a:spcPct val="130000"/>
              </a:lnSpc>
            </a:pPr>
            <a:r>
              <a:rPr lang="en-US" altLang="zh-CN" sz="2200"/>
              <a:t>	thread = new Thread(this); </a:t>
            </a:r>
          </a:p>
          <a:p>
            <a:pPr eaLnBrk="1" hangingPunct="1">
              <a:lnSpc>
                <a:spcPct val="130000"/>
              </a:lnSpc>
            </a:pPr>
            <a:r>
              <a:rPr lang="en-US" altLang="zh-CN" sz="2200"/>
              <a:t>	thread.setName("PlaybackAudio"); </a:t>
            </a:r>
          </a:p>
          <a:p>
            <a:pPr eaLnBrk="1" hangingPunct="1">
              <a:lnSpc>
                <a:spcPct val="130000"/>
              </a:lnSpc>
            </a:pPr>
            <a:r>
              <a:rPr lang="en-US" altLang="zh-CN" sz="2200"/>
              <a:t>	thread.start();         </a:t>
            </a:r>
          </a:p>
          <a:p>
            <a:pPr eaLnBrk="1" hangingPunct="1">
              <a:lnSpc>
                <a:spcPct val="130000"/>
              </a:lnSpc>
            </a:pPr>
            <a:r>
              <a:rPr lang="en-US" altLang="zh-CN" sz="2200"/>
              <a:t>     } </a:t>
            </a:r>
          </a:p>
          <a:p>
            <a:pPr eaLnBrk="1" hangingPunct="1">
              <a:lnSpc>
                <a:spcPct val="130000"/>
              </a:lnSpc>
            </a:pPr>
            <a:r>
              <a:rPr lang="en-US" altLang="zh-CN" sz="2200"/>
              <a:t>     public void run() </a:t>
            </a:r>
          </a:p>
          <a:p>
            <a:pPr eaLnBrk="1" hangingPunct="1">
              <a:lnSpc>
                <a:spcPct val="130000"/>
              </a:lnSpc>
            </a:pPr>
            <a:r>
              <a:rPr lang="en-US" altLang="zh-CN" sz="2200"/>
              <a:t>     {</a:t>
            </a:r>
          </a:p>
          <a:p>
            <a:pPr eaLnBrk="1" hangingPunct="1">
              <a:lnSpc>
                <a:spcPct val="130000"/>
              </a:lnSpc>
            </a:pPr>
            <a:r>
              <a:rPr lang="en-US" altLang="zh-CN" sz="2200"/>
              <a:t>             AudioFormat format =new </a:t>
            </a:r>
          </a:p>
        </p:txBody>
      </p:sp>
    </p:spTree>
  </p:cSld>
  <p:clrMapOvr>
    <a:masterClrMapping/>
  </p:clrMapOvr>
  <p:transition>
    <p:zoom dir="in"/>
  </p:transition>
</p:sld>
</file>

<file path=ppt/slides/slide7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5890" name="Text Box 2"/>
          <p:cNvSpPr txBox="1">
            <a:spLocks noChangeArrowheads="1"/>
          </p:cNvSpPr>
          <p:nvPr/>
        </p:nvSpPr>
        <p:spPr bwMode="auto">
          <a:xfrm>
            <a:off x="822325" y="533400"/>
            <a:ext cx="8093075" cy="574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sz="2200"/>
              <a:t>	AudioFormat(8000,16,2,true,true);//</a:t>
            </a:r>
            <a:r>
              <a:rPr lang="zh-CN" altLang="en-US" sz="2200"/>
              <a:t>设置音频格式</a:t>
            </a:r>
          </a:p>
          <a:p>
            <a:pPr eaLnBrk="1" hangingPunct="1">
              <a:lnSpc>
                <a:spcPct val="130000"/>
              </a:lnSpc>
            </a:pPr>
            <a:r>
              <a:rPr lang="en-US" altLang="zh-CN" sz="2200"/>
              <a:t>DataLine.Info info = new 	DataLine.Info(SourceDataLine.class,format);//</a:t>
            </a:r>
            <a:r>
              <a:rPr lang="zh-CN" altLang="en-US" sz="2200"/>
              <a:t>设置数据线</a:t>
            </a:r>
          </a:p>
          <a:p>
            <a:pPr eaLnBrk="1" hangingPunct="1">
              <a:lnSpc>
                <a:spcPct val="130000"/>
              </a:lnSpc>
            </a:pPr>
            <a:r>
              <a:rPr lang="zh-CN" altLang="en-US" sz="2200"/>
              <a:t>	</a:t>
            </a:r>
            <a:r>
              <a:rPr lang="en-US" altLang="zh-CN" sz="2200"/>
              <a:t>try </a:t>
            </a:r>
          </a:p>
          <a:p>
            <a:pPr eaLnBrk="1" hangingPunct="1">
              <a:lnSpc>
                <a:spcPct val="130000"/>
              </a:lnSpc>
            </a:pPr>
            <a:r>
              <a:rPr lang="en-US" altLang="zh-CN" sz="2200"/>
              <a:t>	{ </a:t>
            </a:r>
          </a:p>
          <a:p>
            <a:pPr eaLnBrk="1" hangingPunct="1">
              <a:lnSpc>
                <a:spcPct val="130000"/>
              </a:lnSpc>
            </a:pPr>
            <a:r>
              <a:rPr lang="en-US" altLang="zh-CN" sz="2200"/>
              <a:t>	            line = (SourceDataLine)AudioSystem.getLine(info);//</a:t>
            </a:r>
            <a:r>
              <a:rPr lang="zh-CN" altLang="en-US" sz="2200"/>
              <a:t>获得源数据线信息</a:t>
            </a:r>
          </a:p>
          <a:p>
            <a:pPr eaLnBrk="1" hangingPunct="1">
              <a:lnSpc>
                <a:spcPct val="130000"/>
              </a:lnSpc>
            </a:pPr>
            <a:r>
              <a:rPr lang="zh-CN" altLang="en-US" sz="2200"/>
              <a:t>	            </a:t>
            </a:r>
            <a:r>
              <a:rPr lang="en-US" altLang="zh-CN" sz="2200"/>
              <a:t>line.open(format, bufSize);//</a:t>
            </a:r>
            <a:r>
              <a:rPr lang="zh-CN" altLang="en-US" sz="2200"/>
              <a:t>打开源数据线</a:t>
            </a:r>
          </a:p>
          <a:p>
            <a:pPr eaLnBrk="1" hangingPunct="1">
              <a:lnSpc>
                <a:spcPct val="130000"/>
              </a:lnSpc>
            </a:pPr>
            <a:r>
              <a:rPr lang="zh-CN" altLang="en-US" sz="2200"/>
              <a:t>            </a:t>
            </a:r>
            <a:r>
              <a:rPr lang="en-US" altLang="zh-CN" sz="2200"/>
              <a:t>} </a:t>
            </a:r>
          </a:p>
          <a:p>
            <a:pPr eaLnBrk="1" hangingPunct="1">
              <a:lnSpc>
                <a:spcPct val="130000"/>
              </a:lnSpc>
            </a:pPr>
            <a:r>
              <a:rPr lang="en-US" altLang="zh-CN" sz="2200"/>
              <a:t>            catch (LineUnavailableException ex) </a:t>
            </a:r>
          </a:p>
          <a:p>
            <a:pPr eaLnBrk="1" hangingPunct="1">
              <a:lnSpc>
                <a:spcPct val="130000"/>
              </a:lnSpc>
            </a:pPr>
            <a:r>
              <a:rPr lang="en-US" altLang="zh-CN" sz="2200"/>
              <a:t>            {</a:t>
            </a:r>
          </a:p>
          <a:p>
            <a:pPr eaLnBrk="1" hangingPunct="1">
              <a:lnSpc>
                <a:spcPct val="130000"/>
              </a:lnSpc>
            </a:pPr>
            <a:r>
              <a:rPr lang="en-US" altLang="zh-CN" sz="2200"/>
              <a:t>		return; </a:t>
            </a:r>
          </a:p>
          <a:p>
            <a:pPr eaLnBrk="1" hangingPunct="1">
              <a:lnSpc>
                <a:spcPct val="130000"/>
              </a:lnSpc>
            </a:pPr>
            <a:r>
              <a:rPr lang="en-US" altLang="zh-CN" sz="2200"/>
              <a:t>	}</a:t>
            </a:r>
          </a:p>
        </p:txBody>
      </p:sp>
    </p:spTree>
  </p:cSld>
  <p:clrMapOvr>
    <a:masterClrMapping/>
  </p:clrMapOvr>
  <p:transition>
    <p:zoom dir="in"/>
  </p:transition>
</p:sld>
</file>

<file path=ppt/slides/slide7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6914" name="Text Box 2"/>
          <p:cNvSpPr txBox="1">
            <a:spLocks noChangeArrowheads="1"/>
          </p:cNvSpPr>
          <p:nvPr/>
        </p:nvSpPr>
        <p:spPr bwMode="auto">
          <a:xfrm>
            <a:off x="1524000" y="381000"/>
            <a:ext cx="5068888" cy="597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pPr>
            <a:r>
              <a:rPr lang="en-US" altLang="zh-CN" sz="2200"/>
              <a:t> byte[] data = new byte[MAXBUFFER]; </a:t>
            </a:r>
          </a:p>
          <a:p>
            <a:pPr eaLnBrk="1" hangingPunct="1">
              <a:lnSpc>
                <a:spcPct val="135000"/>
              </a:lnSpc>
            </a:pPr>
            <a:r>
              <a:rPr lang="en-US" altLang="zh-CN" sz="2200"/>
              <a:t> int numBytesRead = 0; </a:t>
            </a:r>
          </a:p>
          <a:p>
            <a:pPr eaLnBrk="1" hangingPunct="1">
              <a:lnSpc>
                <a:spcPct val="135000"/>
              </a:lnSpc>
            </a:pPr>
            <a:r>
              <a:rPr lang="en-US" altLang="zh-CN" sz="2200"/>
              <a:t> line.start();//</a:t>
            </a:r>
            <a:r>
              <a:rPr lang="zh-CN" altLang="en-US" sz="2200"/>
              <a:t>启动源数据线 </a:t>
            </a:r>
          </a:p>
          <a:p>
            <a:pPr eaLnBrk="1" hangingPunct="1">
              <a:lnSpc>
                <a:spcPct val="135000"/>
              </a:lnSpc>
            </a:pPr>
            <a:r>
              <a:rPr lang="zh-CN" altLang="en-US" sz="2200"/>
              <a:t> </a:t>
            </a:r>
            <a:r>
              <a:rPr lang="en-US" altLang="zh-CN" sz="2200"/>
              <a:t>try</a:t>
            </a:r>
          </a:p>
          <a:p>
            <a:pPr eaLnBrk="1" hangingPunct="1">
              <a:lnSpc>
                <a:spcPct val="135000"/>
              </a:lnSpc>
            </a:pPr>
            <a:r>
              <a:rPr lang="en-US" altLang="zh-CN" sz="2200"/>
              <a:t>  { </a:t>
            </a:r>
          </a:p>
          <a:p>
            <a:pPr eaLnBrk="1" hangingPunct="1">
              <a:lnSpc>
                <a:spcPct val="135000"/>
              </a:lnSpc>
            </a:pPr>
            <a:r>
              <a:rPr lang="en-US" altLang="zh-CN" sz="2200"/>
              <a:t>            s = new DatagramSocket(RTPPort);</a:t>
            </a:r>
          </a:p>
          <a:p>
            <a:pPr eaLnBrk="1" hangingPunct="1">
              <a:lnSpc>
                <a:spcPct val="135000"/>
              </a:lnSpc>
            </a:pPr>
            <a:r>
              <a:rPr lang="en-US" altLang="zh-CN" sz="2200"/>
              <a:t>  } </a:t>
            </a:r>
          </a:p>
          <a:p>
            <a:pPr eaLnBrk="1" hangingPunct="1">
              <a:lnSpc>
                <a:spcPct val="135000"/>
              </a:lnSpc>
            </a:pPr>
            <a:r>
              <a:rPr lang="en-US" altLang="zh-CN" sz="2200"/>
              <a:t>     catch (IOException e) </a:t>
            </a:r>
          </a:p>
          <a:p>
            <a:pPr eaLnBrk="1" hangingPunct="1">
              <a:lnSpc>
                <a:spcPct val="135000"/>
              </a:lnSpc>
            </a:pPr>
            <a:r>
              <a:rPr lang="en-US" altLang="zh-CN" sz="2200"/>
              <a:t>  {</a:t>
            </a:r>
          </a:p>
          <a:p>
            <a:pPr eaLnBrk="1" hangingPunct="1">
              <a:lnSpc>
                <a:spcPct val="135000"/>
              </a:lnSpc>
            </a:pPr>
            <a:r>
              <a:rPr lang="en-US" altLang="zh-CN" sz="2200"/>
              <a:t>	return;</a:t>
            </a:r>
          </a:p>
          <a:p>
            <a:pPr eaLnBrk="1" hangingPunct="1">
              <a:lnSpc>
                <a:spcPct val="135000"/>
              </a:lnSpc>
            </a:pPr>
            <a:r>
              <a:rPr lang="en-US" altLang="zh-CN" sz="2200"/>
              <a:t>   } 	</a:t>
            </a:r>
          </a:p>
          <a:p>
            <a:pPr eaLnBrk="1" hangingPunct="1">
              <a:lnSpc>
                <a:spcPct val="135000"/>
              </a:lnSpc>
            </a:pPr>
            <a:r>
              <a:rPr lang="en-US" altLang="zh-CN" sz="2200"/>
              <a:t>while (thread != null) </a:t>
            </a:r>
          </a:p>
          <a:p>
            <a:pPr eaLnBrk="1" hangingPunct="1">
              <a:lnSpc>
                <a:spcPct val="135000"/>
              </a:lnSpc>
            </a:pPr>
            <a:r>
              <a:rPr lang="en-US" altLang="zh-CN" sz="2200"/>
              <a:t>   { </a:t>
            </a:r>
          </a:p>
        </p:txBody>
      </p:sp>
    </p:spTree>
  </p:cSld>
  <p:clrMapOvr>
    <a:masterClrMapping/>
  </p:clrMapOvr>
  <p:transition>
    <p:zoom dir="in"/>
  </p:transition>
</p:sld>
</file>

<file path=ppt/slides/slide7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7938" name="Text Box 2"/>
          <p:cNvSpPr txBox="1">
            <a:spLocks noChangeArrowheads="1"/>
          </p:cNvSpPr>
          <p:nvPr/>
        </p:nvSpPr>
        <p:spPr bwMode="auto">
          <a:xfrm>
            <a:off x="381000" y="574675"/>
            <a:ext cx="8556625" cy="552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pPr>
            <a:r>
              <a:rPr lang="en-US" altLang="zh-CN" sz="2200"/>
              <a:t>	try</a:t>
            </a:r>
          </a:p>
          <a:p>
            <a:pPr eaLnBrk="1" hangingPunct="1">
              <a:lnSpc>
                <a:spcPct val="135000"/>
              </a:lnSpc>
            </a:pPr>
            <a:r>
              <a:rPr lang="en-US" altLang="zh-CN" sz="2200"/>
              <a:t>	   {</a:t>
            </a:r>
          </a:p>
          <a:p>
            <a:pPr eaLnBrk="1" hangingPunct="1">
              <a:lnSpc>
                <a:spcPct val="135000"/>
              </a:lnSpc>
            </a:pPr>
            <a:r>
              <a:rPr lang="en-US" altLang="zh-CN" sz="2200"/>
              <a:t>		p = new DatagramPacket(data, data.length);</a:t>
            </a:r>
          </a:p>
          <a:p>
            <a:pPr eaLnBrk="1" hangingPunct="1">
              <a:lnSpc>
                <a:spcPct val="135000"/>
              </a:lnSpc>
            </a:pPr>
            <a:r>
              <a:rPr lang="en-US" altLang="zh-CN" sz="2200"/>
              <a:t>		s.receive(p);//</a:t>
            </a:r>
            <a:r>
              <a:rPr lang="zh-CN" altLang="en-US" sz="2200"/>
              <a:t>接收包</a:t>
            </a:r>
          </a:p>
          <a:p>
            <a:pPr eaLnBrk="1" hangingPunct="1">
              <a:lnSpc>
                <a:spcPct val="135000"/>
              </a:lnSpc>
            </a:pPr>
            <a:r>
              <a:rPr lang="zh-CN" altLang="en-US" sz="2200"/>
              <a:t>		</a:t>
            </a:r>
            <a:r>
              <a:rPr lang="en-US" altLang="zh-CN" sz="2200"/>
              <a:t>numBytesRead = p.getLength();</a:t>
            </a:r>
          </a:p>
          <a:p>
            <a:pPr eaLnBrk="1" hangingPunct="1">
              <a:lnSpc>
                <a:spcPct val="135000"/>
              </a:lnSpc>
            </a:pPr>
            <a:r>
              <a:rPr lang="en-US" altLang="zh-CN" sz="2200"/>
              <a:t>	             line.write(p.getData(), 0, numBytesRead);//</a:t>
            </a:r>
            <a:r>
              <a:rPr lang="zh-CN" altLang="en-US" sz="2200"/>
              <a:t>写入源数据线</a:t>
            </a:r>
          </a:p>
          <a:p>
            <a:pPr eaLnBrk="1" hangingPunct="1">
              <a:lnSpc>
                <a:spcPct val="135000"/>
              </a:lnSpc>
            </a:pPr>
            <a:r>
              <a:rPr lang="zh-CN" altLang="en-US" sz="2200"/>
              <a:t>	    </a:t>
            </a:r>
            <a:r>
              <a:rPr lang="en-US" altLang="zh-CN" sz="2200"/>
              <a:t>} </a:t>
            </a:r>
          </a:p>
          <a:p>
            <a:pPr eaLnBrk="1" hangingPunct="1">
              <a:lnSpc>
                <a:spcPct val="135000"/>
              </a:lnSpc>
            </a:pPr>
            <a:r>
              <a:rPr lang="en-US" altLang="zh-CN" sz="2200"/>
              <a:t>	    catch(IOException e) </a:t>
            </a:r>
          </a:p>
          <a:p>
            <a:pPr eaLnBrk="1" hangingPunct="1">
              <a:lnSpc>
                <a:spcPct val="135000"/>
              </a:lnSpc>
            </a:pPr>
            <a:r>
              <a:rPr lang="en-US" altLang="zh-CN" sz="2200"/>
              <a:t>	    { </a:t>
            </a:r>
          </a:p>
          <a:p>
            <a:pPr eaLnBrk="1" hangingPunct="1">
              <a:lnSpc>
                <a:spcPct val="135000"/>
              </a:lnSpc>
            </a:pPr>
            <a:r>
              <a:rPr lang="en-US" altLang="zh-CN" sz="2200"/>
              <a:t>	              break; </a:t>
            </a:r>
          </a:p>
          <a:p>
            <a:pPr eaLnBrk="1" hangingPunct="1">
              <a:lnSpc>
                <a:spcPct val="135000"/>
              </a:lnSpc>
            </a:pPr>
            <a:r>
              <a:rPr lang="en-US" altLang="zh-CN" sz="2200"/>
              <a:t>	     }</a:t>
            </a:r>
          </a:p>
          <a:p>
            <a:pPr eaLnBrk="1" hangingPunct="1">
              <a:lnSpc>
                <a:spcPct val="135000"/>
              </a:lnSpc>
            </a:pPr>
            <a:r>
              <a:rPr lang="en-US" altLang="zh-CN" sz="2200"/>
              <a:t>	} </a:t>
            </a:r>
          </a:p>
        </p:txBody>
      </p:sp>
    </p:spTree>
  </p:cSld>
  <p:clrMapOvr>
    <a:masterClrMapping/>
  </p:clrMapOvr>
  <p:transition>
    <p:zoom dir="in"/>
  </p:transition>
</p:sld>
</file>

<file path=ppt/slides/slide7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8962" name="Text Box 2"/>
          <p:cNvSpPr txBox="1">
            <a:spLocks noChangeArrowheads="1"/>
          </p:cNvSpPr>
          <p:nvPr/>
        </p:nvSpPr>
        <p:spPr bwMode="auto">
          <a:xfrm>
            <a:off x="1027113" y="457200"/>
            <a:ext cx="6745287" cy="574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sz="2200"/>
              <a:t> 	s.close();//</a:t>
            </a:r>
            <a:r>
              <a:rPr lang="zh-CN" altLang="en-US" sz="2200"/>
              <a:t>关闭数据报</a:t>
            </a:r>
            <a:r>
              <a:rPr lang="en-US" altLang="zh-CN" sz="2200"/>
              <a:t>Socket	           </a:t>
            </a:r>
          </a:p>
          <a:p>
            <a:pPr eaLnBrk="1" hangingPunct="1">
              <a:lnSpc>
                <a:spcPct val="130000"/>
              </a:lnSpc>
            </a:pPr>
            <a:r>
              <a:rPr lang="en-US" altLang="zh-CN" sz="2200"/>
              <a:t>	if (thread != null) </a:t>
            </a:r>
          </a:p>
          <a:p>
            <a:pPr eaLnBrk="1" hangingPunct="1">
              <a:lnSpc>
                <a:spcPct val="130000"/>
              </a:lnSpc>
            </a:pPr>
            <a:r>
              <a:rPr lang="en-US" altLang="zh-CN" sz="2200"/>
              <a:t>	 { </a:t>
            </a:r>
          </a:p>
          <a:p>
            <a:pPr eaLnBrk="1" hangingPunct="1">
              <a:lnSpc>
                <a:spcPct val="130000"/>
              </a:lnSpc>
            </a:pPr>
            <a:r>
              <a:rPr lang="en-US" altLang="zh-CN" sz="2200"/>
              <a:t>	               line.drain();</a:t>
            </a:r>
          </a:p>
          <a:p>
            <a:pPr eaLnBrk="1" hangingPunct="1">
              <a:lnSpc>
                <a:spcPct val="130000"/>
              </a:lnSpc>
            </a:pPr>
            <a:r>
              <a:rPr lang="en-US" altLang="zh-CN" sz="2200"/>
              <a:t>	 }	</a:t>
            </a:r>
          </a:p>
          <a:p>
            <a:pPr eaLnBrk="1" hangingPunct="1">
              <a:lnSpc>
                <a:spcPct val="130000"/>
              </a:lnSpc>
            </a:pPr>
            <a:r>
              <a:rPr lang="en-US" altLang="zh-CN" sz="2200"/>
              <a:t>	    line.stop(); </a:t>
            </a:r>
          </a:p>
          <a:p>
            <a:pPr eaLnBrk="1" hangingPunct="1">
              <a:lnSpc>
                <a:spcPct val="130000"/>
              </a:lnSpc>
            </a:pPr>
            <a:r>
              <a:rPr lang="en-US" altLang="zh-CN" sz="2200"/>
              <a:t>	    line.close(); </a:t>
            </a:r>
          </a:p>
          <a:p>
            <a:pPr eaLnBrk="1" hangingPunct="1">
              <a:lnSpc>
                <a:spcPct val="130000"/>
              </a:lnSpc>
            </a:pPr>
            <a:r>
              <a:rPr lang="en-US" altLang="zh-CN" sz="2200"/>
              <a:t>	    line = null; </a:t>
            </a:r>
          </a:p>
          <a:p>
            <a:pPr eaLnBrk="1" hangingPunct="1">
              <a:lnSpc>
                <a:spcPct val="130000"/>
              </a:lnSpc>
            </a:pPr>
            <a:r>
              <a:rPr lang="en-US" altLang="zh-CN" sz="2200"/>
              <a:t>         }    </a:t>
            </a:r>
          </a:p>
          <a:p>
            <a:pPr eaLnBrk="1" hangingPunct="1">
              <a:lnSpc>
                <a:spcPct val="130000"/>
              </a:lnSpc>
            </a:pPr>
            <a:r>
              <a:rPr lang="en-US" altLang="zh-CN" sz="2200"/>
              <a:t> }</a:t>
            </a:r>
          </a:p>
          <a:p>
            <a:pPr eaLnBrk="1" hangingPunct="1">
              <a:lnSpc>
                <a:spcPct val="130000"/>
              </a:lnSpc>
            </a:pPr>
            <a:r>
              <a:rPr lang="en-US" altLang="zh-CN" sz="2200"/>
              <a:t>//</a:t>
            </a:r>
            <a:r>
              <a:rPr lang="zh-CN" altLang="en-US" sz="2200"/>
              <a:t>音频采集类</a:t>
            </a:r>
          </a:p>
          <a:p>
            <a:pPr eaLnBrk="1" hangingPunct="1">
              <a:lnSpc>
                <a:spcPct val="130000"/>
              </a:lnSpc>
            </a:pPr>
            <a:r>
              <a:rPr lang="en-US" altLang="zh-CN" sz="2200"/>
              <a:t>class CaptureAudio extends Thread implements Runnable </a:t>
            </a:r>
          </a:p>
          <a:p>
            <a:pPr eaLnBrk="1" hangingPunct="1">
              <a:lnSpc>
                <a:spcPct val="130000"/>
              </a:lnSpc>
            </a:pPr>
            <a:r>
              <a:rPr lang="en-US" altLang="zh-CN" sz="2200"/>
              <a:t>{</a:t>
            </a:r>
          </a:p>
        </p:txBody>
      </p:sp>
    </p:spTree>
  </p:cSld>
  <p:clrMapOvr>
    <a:masterClrMapping/>
  </p:clrMapOvr>
  <p:transition>
    <p:zoom dir="in"/>
  </p:transition>
</p:sld>
</file>

<file path=ppt/slides/slide7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9986" name="Text Box 2"/>
          <p:cNvSpPr txBox="1">
            <a:spLocks noChangeArrowheads="1"/>
          </p:cNvSpPr>
          <p:nvPr/>
        </p:nvSpPr>
        <p:spPr bwMode="auto">
          <a:xfrm>
            <a:off x="685800" y="457200"/>
            <a:ext cx="80295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200"/>
              <a:t>	      TargetDataLine line; </a:t>
            </a:r>
          </a:p>
          <a:p>
            <a:pPr eaLnBrk="1" hangingPunct="1">
              <a:lnSpc>
                <a:spcPct val="120000"/>
              </a:lnSpc>
            </a:pPr>
            <a:r>
              <a:rPr lang="en-US" altLang="zh-CN" sz="2200"/>
              <a:t>	    Thread thread; </a:t>
            </a:r>
          </a:p>
          <a:p>
            <a:pPr eaLnBrk="1" hangingPunct="1">
              <a:lnSpc>
                <a:spcPct val="120000"/>
              </a:lnSpc>
            </a:pPr>
            <a:r>
              <a:rPr lang="en-US" altLang="zh-CN" sz="2200"/>
              <a:t>	    DatagramSocket s; </a:t>
            </a:r>
          </a:p>
          <a:p>
            <a:pPr eaLnBrk="1" hangingPunct="1">
              <a:lnSpc>
                <a:spcPct val="120000"/>
              </a:lnSpc>
            </a:pPr>
            <a:r>
              <a:rPr lang="en-US" altLang="zh-CN" sz="2200"/>
              <a:t>	    DatagramPacket p;</a:t>
            </a:r>
          </a:p>
          <a:p>
            <a:pPr eaLnBrk="1" hangingPunct="1">
              <a:lnSpc>
                <a:spcPct val="120000"/>
              </a:lnSpc>
            </a:pPr>
            <a:r>
              <a:rPr lang="en-US" altLang="zh-CN" sz="2200"/>
              <a:t>	    String SERVER_NAME;</a:t>
            </a:r>
          </a:p>
          <a:p>
            <a:pPr eaLnBrk="1" hangingPunct="1">
              <a:lnSpc>
                <a:spcPct val="120000"/>
              </a:lnSpc>
            </a:pPr>
            <a:r>
              <a:rPr lang="en-US" altLang="zh-CN" sz="2200"/>
              <a:t>	    int RTPPort;</a:t>
            </a:r>
          </a:p>
          <a:p>
            <a:pPr eaLnBrk="1" hangingPunct="1">
              <a:lnSpc>
                <a:spcPct val="120000"/>
              </a:lnSpc>
            </a:pPr>
            <a:r>
              <a:rPr lang="en-US" altLang="zh-CN" sz="2200"/>
              <a:t>	     //</a:t>
            </a:r>
            <a:r>
              <a:rPr lang="zh-CN" altLang="en-US" sz="2200"/>
              <a:t>构造函数：取得远程服务器名和端口，用于发送数据</a:t>
            </a:r>
          </a:p>
          <a:p>
            <a:pPr eaLnBrk="1" hangingPunct="1">
              <a:lnSpc>
                <a:spcPct val="120000"/>
              </a:lnSpc>
            </a:pPr>
            <a:r>
              <a:rPr lang="zh-CN" altLang="en-US" sz="2200"/>
              <a:t>	    </a:t>
            </a:r>
            <a:r>
              <a:rPr lang="en-US" altLang="zh-CN" sz="2200"/>
              <a:t>CaptureAudio(String SERVER_NAME, int RTPPort)</a:t>
            </a:r>
          </a:p>
          <a:p>
            <a:pPr eaLnBrk="1" hangingPunct="1">
              <a:lnSpc>
                <a:spcPct val="120000"/>
              </a:lnSpc>
            </a:pPr>
            <a:r>
              <a:rPr lang="en-US" altLang="zh-CN" sz="2200"/>
              <a:t>	     { </a:t>
            </a:r>
          </a:p>
          <a:p>
            <a:pPr eaLnBrk="1" hangingPunct="1">
              <a:lnSpc>
                <a:spcPct val="120000"/>
              </a:lnSpc>
            </a:pPr>
            <a:r>
              <a:rPr lang="en-US" altLang="zh-CN" sz="2200"/>
              <a:t>	         this.SERVER_NAME = SERVER_NAME;</a:t>
            </a:r>
          </a:p>
          <a:p>
            <a:pPr eaLnBrk="1" hangingPunct="1">
              <a:lnSpc>
                <a:spcPct val="120000"/>
              </a:lnSpc>
            </a:pPr>
            <a:r>
              <a:rPr lang="en-US" altLang="zh-CN" sz="2200"/>
              <a:t>	         this.RTPPort = RTPPort; </a:t>
            </a:r>
          </a:p>
          <a:p>
            <a:pPr eaLnBrk="1" hangingPunct="1">
              <a:lnSpc>
                <a:spcPct val="120000"/>
              </a:lnSpc>
            </a:pPr>
            <a:r>
              <a:rPr lang="en-US" altLang="zh-CN" sz="2200"/>
              <a:t>	     } 	</a:t>
            </a:r>
          </a:p>
          <a:p>
            <a:pPr eaLnBrk="1" hangingPunct="1">
              <a:lnSpc>
                <a:spcPct val="120000"/>
              </a:lnSpc>
            </a:pPr>
            <a:r>
              <a:rPr lang="en-US" altLang="zh-CN" sz="2200"/>
              <a:t>	      public void start() </a:t>
            </a:r>
          </a:p>
          <a:p>
            <a:pPr eaLnBrk="1" hangingPunct="1">
              <a:lnSpc>
                <a:spcPct val="120000"/>
              </a:lnSpc>
            </a:pPr>
            <a:r>
              <a:rPr lang="en-US" altLang="zh-CN" sz="2200"/>
              <a:t>	      {</a:t>
            </a:r>
          </a:p>
        </p:txBody>
      </p:sp>
    </p:spTree>
  </p:cSld>
  <p:clrMapOvr>
    <a:masterClrMapping/>
  </p:clrMapOvr>
  <p:transition>
    <p:zoom dir="in"/>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8594" name="Text Box 2"/>
          <p:cNvSpPr txBox="1">
            <a:spLocks noChangeArrowheads="1"/>
          </p:cNvSpPr>
          <p:nvPr/>
        </p:nvSpPr>
        <p:spPr bwMode="auto">
          <a:xfrm>
            <a:off x="304800" y="533400"/>
            <a:ext cx="8610600" cy="613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a:t>       【</a:t>
            </a:r>
            <a:r>
              <a:rPr lang="zh-CN" altLang="en-US"/>
              <a:t>例</a:t>
            </a:r>
            <a:r>
              <a:rPr lang="en-US" altLang="zh-CN"/>
              <a:t>2.5】</a:t>
            </a:r>
            <a:r>
              <a:rPr lang="zh-CN" altLang="en-US"/>
              <a:t>测试布尔表达式，程序输出结果如图</a:t>
            </a:r>
            <a:r>
              <a:rPr lang="en-US" altLang="zh-CN"/>
              <a:t>2.5</a:t>
            </a:r>
            <a:r>
              <a:rPr lang="zh-CN" altLang="en-US"/>
              <a:t>所示。源程序代码如下：</a:t>
            </a:r>
          </a:p>
          <a:p>
            <a:pPr lvl="1" eaLnBrk="1" hangingPunct="1">
              <a:lnSpc>
                <a:spcPct val="90000"/>
              </a:lnSpc>
              <a:spcBef>
                <a:spcPct val="50000"/>
              </a:spcBef>
            </a:pPr>
            <a:r>
              <a:rPr lang="en-US" altLang="zh-CN" sz="2200"/>
              <a:t>//</a:t>
            </a:r>
            <a:r>
              <a:rPr lang="zh-CN" altLang="en-US" sz="2200"/>
              <a:t>程序文件名称为</a:t>
            </a:r>
            <a:r>
              <a:rPr lang="en-US" altLang="zh-CN" sz="2200"/>
              <a:t>TestLogic.java</a:t>
            </a:r>
          </a:p>
          <a:p>
            <a:pPr lvl="1" eaLnBrk="1" hangingPunct="1">
              <a:lnSpc>
                <a:spcPct val="90000"/>
              </a:lnSpc>
              <a:spcBef>
                <a:spcPct val="50000"/>
              </a:spcBef>
            </a:pPr>
            <a:r>
              <a:rPr lang="en-US" altLang="zh-CN" sz="2200"/>
              <a:t>public class TestLogic</a:t>
            </a:r>
          </a:p>
          <a:p>
            <a:pPr lvl="1" eaLnBrk="1" hangingPunct="1">
              <a:lnSpc>
                <a:spcPct val="90000"/>
              </a:lnSpc>
              <a:spcBef>
                <a:spcPct val="50000"/>
              </a:spcBef>
            </a:pPr>
            <a:r>
              <a:rPr lang="en-US" altLang="zh-CN" sz="2200"/>
              <a:t>{</a:t>
            </a:r>
          </a:p>
          <a:p>
            <a:pPr lvl="1" eaLnBrk="1" hangingPunct="1">
              <a:lnSpc>
                <a:spcPct val="90000"/>
              </a:lnSpc>
              <a:spcBef>
                <a:spcPct val="50000"/>
              </a:spcBef>
            </a:pPr>
            <a:r>
              <a:rPr lang="en-US" altLang="zh-CN" sz="2200"/>
              <a:t>	public static void main(String args[])</a:t>
            </a:r>
          </a:p>
          <a:p>
            <a:pPr lvl="1" eaLnBrk="1" hangingPunct="1">
              <a:lnSpc>
                <a:spcPct val="90000"/>
              </a:lnSpc>
              <a:spcBef>
                <a:spcPct val="50000"/>
              </a:spcBef>
            </a:pPr>
            <a:r>
              <a:rPr lang="en-US" altLang="zh-CN" sz="2200"/>
              <a:t>	{</a:t>
            </a:r>
          </a:p>
          <a:p>
            <a:pPr lvl="1" eaLnBrk="1" hangingPunct="1">
              <a:lnSpc>
                <a:spcPct val="90000"/>
              </a:lnSpc>
              <a:spcBef>
                <a:spcPct val="50000"/>
              </a:spcBef>
            </a:pPr>
            <a:r>
              <a:rPr lang="en-US" altLang="zh-CN" sz="2200"/>
              <a:t>		//</a:t>
            </a:r>
            <a:r>
              <a:rPr lang="zh-CN" altLang="en-US" sz="2200"/>
              <a:t>变量初始化</a:t>
            </a:r>
          </a:p>
          <a:p>
            <a:pPr lvl="1" eaLnBrk="1" hangingPunct="1">
              <a:lnSpc>
                <a:spcPct val="90000"/>
              </a:lnSpc>
              <a:spcBef>
                <a:spcPct val="50000"/>
              </a:spcBef>
            </a:pPr>
            <a:r>
              <a:rPr lang="zh-CN" altLang="en-US" sz="2200"/>
              <a:t>		</a:t>
            </a:r>
            <a:r>
              <a:rPr lang="en-US" altLang="zh-CN" sz="2200"/>
              <a:t>boolean a = false;</a:t>
            </a:r>
          </a:p>
          <a:p>
            <a:pPr lvl="1" eaLnBrk="1" hangingPunct="1">
              <a:lnSpc>
                <a:spcPct val="90000"/>
              </a:lnSpc>
              <a:spcBef>
                <a:spcPct val="50000"/>
              </a:spcBef>
            </a:pPr>
            <a:r>
              <a:rPr lang="en-US" altLang="zh-CN" sz="2200"/>
              <a:t>		boolean b = true;</a:t>
            </a:r>
          </a:p>
          <a:p>
            <a:pPr lvl="1" eaLnBrk="1" hangingPunct="1">
              <a:lnSpc>
                <a:spcPct val="90000"/>
              </a:lnSpc>
              <a:spcBef>
                <a:spcPct val="50000"/>
              </a:spcBef>
            </a:pPr>
            <a:r>
              <a:rPr lang="en-US" altLang="zh-CN" sz="2200"/>
              <a:t>		//</a:t>
            </a:r>
            <a:r>
              <a:rPr lang="zh-CN" altLang="en-US" sz="2200"/>
              <a:t>定义结果变量</a:t>
            </a:r>
          </a:p>
          <a:p>
            <a:pPr lvl="1" eaLnBrk="1" hangingPunct="1">
              <a:lnSpc>
                <a:spcPct val="90000"/>
              </a:lnSpc>
              <a:spcBef>
                <a:spcPct val="50000"/>
              </a:spcBef>
            </a:pPr>
            <a:r>
              <a:rPr lang="zh-CN" altLang="en-US" sz="2200"/>
              <a:t>		</a:t>
            </a:r>
            <a:r>
              <a:rPr lang="en-US" altLang="zh-CN" sz="2200"/>
              <a:t>boolean r1,r2,r3,r4,r5,r6;</a:t>
            </a:r>
          </a:p>
          <a:p>
            <a:pPr lvl="1" eaLnBrk="1" hangingPunct="1">
              <a:lnSpc>
                <a:spcPct val="90000"/>
              </a:lnSpc>
              <a:spcBef>
                <a:spcPct val="50000"/>
              </a:spcBef>
            </a:pPr>
            <a:r>
              <a:rPr lang="en-US" altLang="zh-CN" sz="2200"/>
              <a:t>		//</a:t>
            </a:r>
            <a:r>
              <a:rPr lang="zh-CN" altLang="en-US" sz="2200"/>
              <a:t>计算结果</a:t>
            </a:r>
          </a:p>
        </p:txBody>
      </p:sp>
    </p:spTree>
  </p:cSld>
  <p:clrMapOvr>
    <a:masterClrMapping/>
  </p:clrMapOvr>
  <p:transition>
    <p:zoom dir="in"/>
  </p:transition>
</p:sld>
</file>

<file path=ppt/slides/slide7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1010" name="Text Box 2"/>
          <p:cNvSpPr txBox="1">
            <a:spLocks noChangeArrowheads="1"/>
          </p:cNvSpPr>
          <p:nvPr/>
        </p:nvSpPr>
        <p:spPr bwMode="auto">
          <a:xfrm>
            <a:off x="593725" y="533400"/>
            <a:ext cx="8550275" cy="563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pPr>
            <a:r>
              <a:rPr lang="en-US" altLang="zh-CN" sz="2200"/>
              <a:t>	thread = new Thread(this); </a:t>
            </a:r>
          </a:p>
          <a:p>
            <a:pPr eaLnBrk="1" hangingPunct="1">
              <a:lnSpc>
                <a:spcPct val="138000"/>
              </a:lnSpc>
            </a:pPr>
            <a:r>
              <a:rPr lang="en-US" altLang="zh-CN" sz="2200"/>
              <a:t>	thread.setName("CaptureAudio"); </a:t>
            </a:r>
          </a:p>
          <a:p>
            <a:pPr eaLnBrk="1" hangingPunct="1">
              <a:lnSpc>
                <a:spcPct val="138000"/>
              </a:lnSpc>
            </a:pPr>
            <a:r>
              <a:rPr lang="en-US" altLang="zh-CN" sz="2200"/>
              <a:t>	thread.start();</a:t>
            </a:r>
          </a:p>
          <a:p>
            <a:pPr eaLnBrk="1" hangingPunct="1">
              <a:lnSpc>
                <a:spcPct val="138000"/>
              </a:lnSpc>
            </a:pPr>
            <a:r>
              <a:rPr lang="en-US" altLang="zh-CN" sz="2200"/>
              <a:t>          } </a:t>
            </a:r>
          </a:p>
          <a:p>
            <a:pPr eaLnBrk="1" hangingPunct="1">
              <a:lnSpc>
                <a:spcPct val="138000"/>
              </a:lnSpc>
            </a:pPr>
            <a:r>
              <a:rPr lang="en-US" altLang="zh-CN" sz="2200"/>
              <a:t>           public void run() </a:t>
            </a:r>
          </a:p>
          <a:p>
            <a:pPr eaLnBrk="1" hangingPunct="1">
              <a:lnSpc>
                <a:spcPct val="138000"/>
              </a:lnSpc>
            </a:pPr>
            <a:r>
              <a:rPr lang="en-US" altLang="zh-CN" sz="2200"/>
              <a:t>	{ </a:t>
            </a:r>
          </a:p>
          <a:p>
            <a:pPr eaLnBrk="1" hangingPunct="1">
              <a:lnSpc>
                <a:spcPct val="138000"/>
              </a:lnSpc>
            </a:pPr>
            <a:r>
              <a:rPr lang="en-US" altLang="zh-CN" sz="2200"/>
              <a:t>	   AudioFormat format =new AudioFormat(8000,16,2,true,true);//AudioFormat(float sampleRate, </a:t>
            </a:r>
          </a:p>
          <a:p>
            <a:pPr eaLnBrk="1" hangingPunct="1">
              <a:lnSpc>
                <a:spcPct val="138000"/>
              </a:lnSpc>
            </a:pPr>
            <a:r>
              <a:rPr lang="en-US" altLang="zh-CN" sz="2200"/>
              <a:t>	        int sampleSizeInBits, int channels, boolean signed, boolean bigEndian) </a:t>
            </a:r>
          </a:p>
          <a:p>
            <a:pPr eaLnBrk="1" hangingPunct="1">
              <a:lnSpc>
                <a:spcPct val="138000"/>
              </a:lnSpc>
            </a:pPr>
            <a:r>
              <a:rPr lang="en-US" altLang="zh-CN" sz="2200"/>
              <a:t>	        DataLine.Info info = new DataLine.Info(TargetDataLine.class,format);</a:t>
            </a:r>
          </a:p>
        </p:txBody>
      </p:sp>
    </p:spTree>
  </p:cSld>
  <p:clrMapOvr>
    <a:masterClrMapping/>
  </p:clrMapOvr>
  <p:transition>
    <p:zoom dir="in"/>
  </p:transition>
</p:sld>
</file>

<file path=ppt/slides/slide7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2034" name="Text Box 2"/>
          <p:cNvSpPr txBox="1">
            <a:spLocks noChangeArrowheads="1"/>
          </p:cNvSpPr>
          <p:nvPr/>
        </p:nvSpPr>
        <p:spPr bwMode="auto">
          <a:xfrm>
            <a:off x="517525" y="522288"/>
            <a:ext cx="84740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200"/>
              <a:t>  try </a:t>
            </a:r>
          </a:p>
          <a:p>
            <a:pPr eaLnBrk="1" hangingPunct="1">
              <a:lnSpc>
                <a:spcPct val="120000"/>
              </a:lnSpc>
            </a:pPr>
            <a:r>
              <a:rPr lang="en-US" altLang="zh-CN" sz="2200"/>
              <a:t>     { </a:t>
            </a:r>
          </a:p>
          <a:p>
            <a:pPr eaLnBrk="1" hangingPunct="1">
              <a:lnSpc>
                <a:spcPct val="120000"/>
              </a:lnSpc>
            </a:pPr>
            <a:r>
              <a:rPr lang="en-US" altLang="zh-CN" sz="2200"/>
              <a:t>           line = (TargetDataLine)AudioSystem.getLine(info);//</a:t>
            </a:r>
            <a:r>
              <a:rPr lang="zh-CN" altLang="en-US" sz="2200"/>
              <a:t>设置目标数据线信息 </a:t>
            </a:r>
          </a:p>
          <a:p>
            <a:pPr eaLnBrk="1" hangingPunct="1">
              <a:lnSpc>
                <a:spcPct val="120000"/>
              </a:lnSpc>
            </a:pPr>
            <a:r>
              <a:rPr lang="zh-CN" altLang="en-US" sz="2200"/>
              <a:t>           </a:t>
            </a:r>
            <a:r>
              <a:rPr lang="en-US" altLang="zh-CN" sz="2200"/>
              <a:t>line.open(format,line.getBufferSize()); //</a:t>
            </a:r>
            <a:r>
              <a:rPr lang="zh-CN" altLang="en-US" sz="2200"/>
              <a:t>打开目标数据线</a:t>
            </a:r>
          </a:p>
          <a:p>
            <a:pPr eaLnBrk="1" hangingPunct="1">
              <a:lnSpc>
                <a:spcPct val="120000"/>
              </a:lnSpc>
            </a:pPr>
            <a:r>
              <a:rPr lang="zh-CN" altLang="en-US" sz="2200"/>
              <a:t>      </a:t>
            </a:r>
            <a:r>
              <a:rPr lang="en-US" altLang="zh-CN" sz="2200"/>
              <a:t>} </a:t>
            </a:r>
          </a:p>
          <a:p>
            <a:pPr eaLnBrk="1" hangingPunct="1">
              <a:lnSpc>
                <a:spcPct val="120000"/>
              </a:lnSpc>
            </a:pPr>
            <a:r>
              <a:rPr lang="en-US" altLang="zh-CN" sz="2200"/>
              <a:t>        catch (Exception ex) </a:t>
            </a:r>
          </a:p>
          <a:p>
            <a:pPr eaLnBrk="1" hangingPunct="1">
              <a:lnSpc>
                <a:spcPct val="120000"/>
              </a:lnSpc>
            </a:pPr>
            <a:r>
              <a:rPr lang="en-US" altLang="zh-CN" sz="2200"/>
              <a:t>        {</a:t>
            </a:r>
          </a:p>
          <a:p>
            <a:pPr eaLnBrk="1" hangingPunct="1">
              <a:lnSpc>
                <a:spcPct val="120000"/>
              </a:lnSpc>
            </a:pPr>
            <a:r>
              <a:rPr lang="en-US" altLang="zh-CN" sz="2200"/>
              <a:t>	return; </a:t>
            </a:r>
          </a:p>
          <a:p>
            <a:pPr eaLnBrk="1" hangingPunct="1">
              <a:lnSpc>
                <a:spcPct val="120000"/>
              </a:lnSpc>
            </a:pPr>
            <a:r>
              <a:rPr lang="en-US" altLang="zh-CN" sz="2200"/>
              <a:t>        }	</a:t>
            </a:r>
          </a:p>
          <a:p>
            <a:pPr eaLnBrk="1" hangingPunct="1">
              <a:lnSpc>
                <a:spcPct val="120000"/>
              </a:lnSpc>
            </a:pPr>
            <a:r>
              <a:rPr lang="en-US" altLang="zh-CN" sz="2200"/>
              <a:t>        byte[] data = new byte[MAXBUFFER]; </a:t>
            </a:r>
          </a:p>
          <a:p>
            <a:pPr eaLnBrk="1" hangingPunct="1">
              <a:lnSpc>
                <a:spcPct val="120000"/>
              </a:lnSpc>
            </a:pPr>
            <a:r>
              <a:rPr lang="en-US" altLang="zh-CN" sz="2200"/>
              <a:t>        int numBytesRead=0; </a:t>
            </a:r>
          </a:p>
          <a:p>
            <a:pPr eaLnBrk="1" hangingPunct="1">
              <a:lnSpc>
                <a:spcPct val="120000"/>
              </a:lnSpc>
            </a:pPr>
            <a:r>
              <a:rPr lang="en-US" altLang="zh-CN" sz="2200"/>
              <a:t>        line.start(); //</a:t>
            </a:r>
            <a:r>
              <a:rPr lang="zh-CN" altLang="en-US" sz="2200"/>
              <a:t>启动目标数据线</a:t>
            </a:r>
          </a:p>
          <a:p>
            <a:pPr eaLnBrk="1" hangingPunct="1">
              <a:lnSpc>
                <a:spcPct val="120000"/>
              </a:lnSpc>
            </a:pPr>
            <a:r>
              <a:rPr lang="zh-CN" altLang="en-US" sz="2200"/>
              <a:t>        </a:t>
            </a:r>
            <a:r>
              <a:rPr lang="en-US" altLang="zh-CN" sz="2200"/>
              <a:t>try </a:t>
            </a:r>
          </a:p>
        </p:txBody>
      </p:sp>
    </p:spTree>
  </p:cSld>
  <p:clrMapOvr>
    <a:masterClrMapping/>
  </p:clrMapOvr>
  <p:transition>
    <p:zoom dir="in"/>
  </p:transition>
</p:sld>
</file>

<file path=ppt/slides/slide7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3058" name="Text Box 2"/>
          <p:cNvSpPr txBox="1">
            <a:spLocks noChangeArrowheads="1"/>
          </p:cNvSpPr>
          <p:nvPr/>
        </p:nvSpPr>
        <p:spPr bwMode="auto">
          <a:xfrm>
            <a:off x="304800" y="441325"/>
            <a:ext cx="8828088" cy="574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sz="2200"/>
              <a:t>      {</a:t>
            </a:r>
          </a:p>
          <a:p>
            <a:pPr eaLnBrk="1" hangingPunct="1">
              <a:lnSpc>
                <a:spcPct val="130000"/>
              </a:lnSpc>
            </a:pPr>
            <a:r>
              <a:rPr lang="en-US" altLang="zh-CN" sz="2200"/>
              <a:t>             //</a:t>
            </a:r>
            <a:r>
              <a:rPr lang="zh-CN" altLang="en-US" sz="2200"/>
              <a:t>构造数据报</a:t>
            </a:r>
            <a:r>
              <a:rPr lang="en-US" altLang="zh-CN" sz="2200"/>
              <a:t>Socket </a:t>
            </a:r>
          </a:p>
          <a:p>
            <a:pPr eaLnBrk="1" hangingPunct="1">
              <a:lnSpc>
                <a:spcPct val="130000"/>
              </a:lnSpc>
            </a:pPr>
            <a:r>
              <a:rPr lang="en-US" altLang="zh-CN" sz="2200"/>
              <a:t>             s = new DatagramSocket();</a:t>
            </a:r>
          </a:p>
          <a:p>
            <a:pPr eaLnBrk="1" hangingPunct="1">
              <a:lnSpc>
                <a:spcPct val="130000"/>
              </a:lnSpc>
            </a:pPr>
            <a:r>
              <a:rPr lang="en-US" altLang="zh-CN" sz="2200"/>
              <a:t>       }</a:t>
            </a:r>
          </a:p>
          <a:p>
            <a:pPr eaLnBrk="1" hangingPunct="1">
              <a:lnSpc>
                <a:spcPct val="130000"/>
              </a:lnSpc>
            </a:pPr>
            <a:r>
              <a:rPr lang="en-US" altLang="zh-CN" sz="2200"/>
              <a:t>        catch (Exception ex) </a:t>
            </a:r>
          </a:p>
          <a:p>
            <a:pPr eaLnBrk="1" hangingPunct="1">
              <a:lnSpc>
                <a:spcPct val="130000"/>
              </a:lnSpc>
            </a:pPr>
            <a:r>
              <a:rPr lang="en-US" altLang="zh-CN" sz="2200"/>
              <a:t>        {</a:t>
            </a:r>
          </a:p>
          <a:p>
            <a:pPr eaLnBrk="1" hangingPunct="1">
              <a:lnSpc>
                <a:spcPct val="130000"/>
              </a:lnSpc>
            </a:pPr>
            <a:r>
              <a:rPr lang="en-US" altLang="zh-CN" sz="2200"/>
              <a:t>	return;</a:t>
            </a:r>
          </a:p>
          <a:p>
            <a:pPr eaLnBrk="1" hangingPunct="1">
              <a:lnSpc>
                <a:spcPct val="130000"/>
              </a:lnSpc>
            </a:pPr>
            <a:r>
              <a:rPr lang="en-US" altLang="zh-CN" sz="2200"/>
              <a:t>        }</a:t>
            </a:r>
          </a:p>
          <a:p>
            <a:pPr eaLnBrk="1" hangingPunct="1">
              <a:lnSpc>
                <a:spcPct val="130000"/>
              </a:lnSpc>
            </a:pPr>
            <a:r>
              <a:rPr lang="en-US" altLang="zh-CN" sz="2200"/>
              <a:t>      while (thread != null) </a:t>
            </a:r>
          </a:p>
          <a:p>
            <a:pPr eaLnBrk="1" hangingPunct="1">
              <a:lnSpc>
                <a:spcPct val="130000"/>
              </a:lnSpc>
            </a:pPr>
            <a:r>
              <a:rPr lang="en-US" altLang="zh-CN" sz="2200"/>
              <a:t>        { </a:t>
            </a:r>
          </a:p>
          <a:p>
            <a:pPr eaLnBrk="1" hangingPunct="1">
              <a:lnSpc>
                <a:spcPct val="130000"/>
              </a:lnSpc>
            </a:pPr>
            <a:r>
              <a:rPr lang="en-US" altLang="zh-CN" sz="2200"/>
              <a:t>            try </a:t>
            </a:r>
          </a:p>
          <a:p>
            <a:pPr eaLnBrk="1" hangingPunct="1">
              <a:lnSpc>
                <a:spcPct val="130000"/>
              </a:lnSpc>
            </a:pPr>
            <a:r>
              <a:rPr lang="en-US" altLang="zh-CN" sz="2200"/>
              <a:t>	{</a:t>
            </a:r>
          </a:p>
          <a:p>
            <a:pPr eaLnBrk="1" hangingPunct="1">
              <a:lnSpc>
                <a:spcPct val="130000"/>
              </a:lnSpc>
            </a:pPr>
            <a:r>
              <a:rPr lang="en-US" altLang="zh-CN" sz="2200"/>
              <a:t>	 numBytesRead = line.read(data, 0, MAXBUFFER);//</a:t>
            </a:r>
            <a:r>
              <a:rPr lang="zh-CN" altLang="en-US" sz="2200"/>
              <a:t>读取采集数据</a:t>
            </a:r>
          </a:p>
        </p:txBody>
      </p:sp>
    </p:spTree>
  </p:cSld>
  <p:clrMapOvr>
    <a:masterClrMapping/>
  </p:clrMapOvr>
  <p:transition>
    <p:zoom dir="in"/>
  </p:transition>
</p:sld>
</file>

<file path=ppt/slides/slide7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4082" name="Text Box 2"/>
          <p:cNvSpPr txBox="1">
            <a:spLocks noChangeArrowheads="1"/>
          </p:cNvSpPr>
          <p:nvPr/>
        </p:nvSpPr>
        <p:spPr bwMode="auto">
          <a:xfrm>
            <a:off x="441325" y="457200"/>
            <a:ext cx="7851775" cy="611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200"/>
              <a:t>	p = new DatagramPacket(data, numBytesRead, </a:t>
            </a:r>
          </a:p>
          <a:p>
            <a:pPr eaLnBrk="1" hangingPunct="1">
              <a:lnSpc>
                <a:spcPct val="120000"/>
              </a:lnSpc>
            </a:pPr>
            <a:r>
              <a:rPr lang="en-US" altLang="zh-CN" sz="2200"/>
              <a:t>   	       InetAddress.getByName(SERVER_NAME), RTPPort);</a:t>
            </a:r>
          </a:p>
          <a:p>
            <a:pPr eaLnBrk="1" hangingPunct="1">
              <a:lnSpc>
                <a:spcPct val="120000"/>
              </a:lnSpc>
            </a:pPr>
            <a:r>
              <a:rPr lang="en-US" altLang="zh-CN" sz="2200"/>
              <a:t>             s.send(p);//</a:t>
            </a:r>
            <a:r>
              <a:rPr lang="zh-CN" altLang="en-US" sz="2200"/>
              <a:t>发送数据 </a:t>
            </a:r>
          </a:p>
          <a:p>
            <a:pPr eaLnBrk="1" hangingPunct="1">
              <a:lnSpc>
                <a:spcPct val="120000"/>
              </a:lnSpc>
            </a:pPr>
            <a:r>
              <a:rPr lang="zh-CN" altLang="en-US" sz="2200"/>
              <a:t>          </a:t>
            </a:r>
            <a:r>
              <a:rPr lang="en-US" altLang="zh-CN" sz="2200"/>
              <a:t>} </a:t>
            </a:r>
          </a:p>
          <a:p>
            <a:pPr eaLnBrk="1" hangingPunct="1">
              <a:lnSpc>
                <a:spcPct val="120000"/>
              </a:lnSpc>
            </a:pPr>
            <a:r>
              <a:rPr lang="en-US" altLang="zh-CN" sz="2200"/>
              <a:t>          catch (Exception ex) </a:t>
            </a:r>
          </a:p>
          <a:p>
            <a:pPr eaLnBrk="1" hangingPunct="1">
              <a:lnSpc>
                <a:spcPct val="120000"/>
              </a:lnSpc>
            </a:pPr>
            <a:r>
              <a:rPr lang="en-US" altLang="zh-CN" sz="2200"/>
              <a:t>          {</a:t>
            </a:r>
          </a:p>
          <a:p>
            <a:pPr eaLnBrk="1" hangingPunct="1">
              <a:lnSpc>
                <a:spcPct val="120000"/>
              </a:lnSpc>
            </a:pPr>
            <a:r>
              <a:rPr lang="en-US" altLang="zh-CN" sz="2200"/>
              <a:t>	        break;</a:t>
            </a:r>
          </a:p>
          <a:p>
            <a:pPr eaLnBrk="1" hangingPunct="1">
              <a:lnSpc>
                <a:spcPct val="120000"/>
              </a:lnSpc>
            </a:pPr>
            <a:r>
              <a:rPr lang="en-US" altLang="zh-CN" sz="2200"/>
              <a:t>          }</a:t>
            </a:r>
          </a:p>
          <a:p>
            <a:pPr lvl="2" eaLnBrk="1" hangingPunct="1">
              <a:lnSpc>
                <a:spcPct val="120000"/>
              </a:lnSpc>
            </a:pPr>
            <a:r>
              <a:rPr lang="en-US" altLang="zh-CN" sz="2200"/>
              <a:t>       }</a:t>
            </a:r>
          </a:p>
          <a:p>
            <a:pPr lvl="2" eaLnBrk="1" hangingPunct="1">
              <a:lnSpc>
                <a:spcPct val="120000"/>
              </a:lnSpc>
            </a:pPr>
            <a:r>
              <a:rPr lang="en-US" altLang="zh-CN" sz="2200"/>
              <a:t>       s.close();</a:t>
            </a:r>
          </a:p>
          <a:p>
            <a:pPr lvl="2" eaLnBrk="1" hangingPunct="1">
              <a:lnSpc>
                <a:spcPct val="120000"/>
              </a:lnSpc>
            </a:pPr>
            <a:r>
              <a:rPr lang="en-US" altLang="zh-CN" sz="2200"/>
              <a:t>       line.stop(); </a:t>
            </a:r>
          </a:p>
          <a:p>
            <a:pPr lvl="2" eaLnBrk="1" hangingPunct="1">
              <a:lnSpc>
                <a:spcPct val="120000"/>
              </a:lnSpc>
            </a:pPr>
            <a:r>
              <a:rPr lang="en-US" altLang="zh-CN" sz="2200"/>
              <a:t>       line.close(); </a:t>
            </a:r>
          </a:p>
          <a:p>
            <a:pPr lvl="2" eaLnBrk="1" hangingPunct="1">
              <a:lnSpc>
                <a:spcPct val="120000"/>
              </a:lnSpc>
            </a:pPr>
            <a:r>
              <a:rPr lang="en-US" altLang="zh-CN" sz="2200"/>
              <a:t>       line = null;</a:t>
            </a:r>
          </a:p>
          <a:p>
            <a:pPr lvl="2" eaLnBrk="1" hangingPunct="1">
              <a:lnSpc>
                <a:spcPct val="120000"/>
              </a:lnSpc>
            </a:pPr>
            <a:r>
              <a:rPr lang="en-US" altLang="zh-CN" sz="2200"/>
              <a:t>}	       </a:t>
            </a:r>
          </a:p>
          <a:p>
            <a:pPr eaLnBrk="1" hangingPunct="1">
              <a:lnSpc>
                <a:spcPct val="120000"/>
              </a:lnSpc>
            </a:pPr>
            <a:r>
              <a:rPr lang="en-US" altLang="zh-CN" sz="2200"/>
              <a:t>       }</a:t>
            </a:r>
          </a:p>
        </p:txBody>
      </p:sp>
    </p:spTree>
  </p:cSld>
  <p:clrMapOvr>
    <a:masterClrMapping/>
  </p:clrMapOvr>
  <p:transition>
    <p:zoom dir="in"/>
  </p:transition>
</p:sld>
</file>

<file path=ppt/slides/slide7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5106" name="Text Box 2"/>
          <p:cNvSpPr txBox="1">
            <a:spLocks noChangeArrowheads="1"/>
          </p:cNvSpPr>
          <p:nvPr/>
        </p:nvSpPr>
        <p:spPr bwMode="auto">
          <a:xfrm>
            <a:off x="457200" y="533400"/>
            <a:ext cx="8243888" cy="574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sz="2200"/>
              <a:t>	//</a:t>
            </a:r>
            <a:r>
              <a:rPr lang="zh-CN" altLang="en-US" sz="2200"/>
              <a:t>主函数     </a:t>
            </a:r>
          </a:p>
          <a:p>
            <a:pPr eaLnBrk="1" hangingPunct="1">
              <a:lnSpc>
                <a:spcPct val="130000"/>
              </a:lnSpc>
            </a:pPr>
            <a:r>
              <a:rPr lang="zh-CN" altLang="en-US" sz="2200"/>
              <a:t>	</a:t>
            </a:r>
            <a:r>
              <a:rPr lang="en-US" altLang="zh-CN" sz="2200"/>
              <a:t>public static void main(String args[])</a:t>
            </a:r>
          </a:p>
          <a:p>
            <a:pPr eaLnBrk="1" hangingPunct="1">
              <a:lnSpc>
                <a:spcPct val="130000"/>
              </a:lnSpc>
            </a:pPr>
            <a:r>
              <a:rPr lang="en-US" altLang="zh-CN" sz="2200"/>
              <a:t>	{</a:t>
            </a:r>
          </a:p>
          <a:p>
            <a:pPr eaLnBrk="1" hangingPunct="1">
              <a:lnSpc>
                <a:spcPct val="130000"/>
              </a:lnSpc>
            </a:pPr>
            <a:r>
              <a:rPr lang="en-US" altLang="zh-CN" sz="2200"/>
              <a:t>		SERVER_NAME = new String(args[0]);</a:t>
            </a:r>
          </a:p>
          <a:p>
            <a:pPr eaLnBrk="1" hangingPunct="1">
              <a:lnSpc>
                <a:spcPct val="130000"/>
              </a:lnSpc>
            </a:pPr>
            <a:r>
              <a:rPr lang="en-US" altLang="zh-CN" sz="2200"/>
              <a:t>		TalkSelf t = new TalkSelf();</a:t>
            </a:r>
          </a:p>
          <a:p>
            <a:pPr eaLnBrk="1" hangingPunct="1">
              <a:lnSpc>
                <a:spcPct val="130000"/>
              </a:lnSpc>
            </a:pPr>
            <a:r>
              <a:rPr lang="en-US" altLang="zh-CN" sz="2200"/>
              <a:t>		Frame f = new Frame();</a:t>
            </a:r>
          </a:p>
          <a:p>
            <a:pPr eaLnBrk="1" hangingPunct="1">
              <a:lnSpc>
                <a:spcPct val="130000"/>
              </a:lnSpc>
            </a:pPr>
            <a:r>
              <a:rPr lang="en-US" altLang="zh-CN" sz="2200"/>
              <a:t>	       	        f.addWindowListener(new WindowAdapter()</a:t>
            </a:r>
          </a:p>
          <a:p>
            <a:pPr eaLnBrk="1" hangingPunct="1">
              <a:lnSpc>
                <a:spcPct val="130000"/>
              </a:lnSpc>
            </a:pPr>
            <a:r>
              <a:rPr lang="en-US" altLang="zh-CN" sz="2200"/>
              <a:t>		{</a:t>
            </a:r>
          </a:p>
          <a:p>
            <a:pPr eaLnBrk="1" hangingPunct="1">
              <a:lnSpc>
                <a:spcPct val="130000"/>
              </a:lnSpc>
            </a:pPr>
            <a:r>
              <a:rPr lang="en-US" altLang="zh-CN" sz="2200"/>
              <a:t>			public void windowClosing(WindowEvent evt)</a:t>
            </a:r>
          </a:p>
          <a:p>
            <a:pPr eaLnBrk="1" hangingPunct="1">
              <a:lnSpc>
                <a:spcPct val="130000"/>
              </a:lnSpc>
            </a:pPr>
            <a:r>
              <a:rPr lang="en-US" altLang="zh-CN" sz="2200"/>
              <a:t>			{</a:t>
            </a:r>
          </a:p>
          <a:p>
            <a:pPr eaLnBrk="1" hangingPunct="1">
              <a:lnSpc>
                <a:spcPct val="130000"/>
              </a:lnSpc>
            </a:pPr>
            <a:r>
              <a:rPr lang="en-US" altLang="zh-CN" sz="2200"/>
              <a:t>				System.exit(0);</a:t>
            </a:r>
          </a:p>
          <a:p>
            <a:pPr eaLnBrk="1" hangingPunct="1">
              <a:lnSpc>
                <a:spcPct val="130000"/>
              </a:lnSpc>
            </a:pPr>
            <a:r>
              <a:rPr lang="en-US" altLang="zh-CN" sz="2200"/>
              <a:t>			}</a:t>
            </a:r>
          </a:p>
          <a:p>
            <a:pPr eaLnBrk="1" hangingPunct="1">
              <a:lnSpc>
                <a:spcPct val="130000"/>
              </a:lnSpc>
            </a:pPr>
            <a:r>
              <a:rPr lang="en-US" altLang="zh-CN" sz="2200"/>
              <a:t>		});</a:t>
            </a:r>
          </a:p>
        </p:txBody>
      </p:sp>
    </p:spTree>
  </p:cSld>
  <p:clrMapOvr>
    <a:masterClrMapping/>
  </p:clrMapOvr>
  <p:transition>
    <p:zoom dir="in"/>
  </p:transition>
</p:sld>
</file>

<file path=ppt/slides/slide7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6130" name="Text Box 2"/>
          <p:cNvSpPr txBox="1">
            <a:spLocks noChangeArrowheads="1"/>
          </p:cNvSpPr>
          <p:nvPr/>
        </p:nvSpPr>
        <p:spPr bwMode="auto">
          <a:xfrm>
            <a:off x="1584325" y="790575"/>
            <a:ext cx="4140200"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80000"/>
              </a:lnSpc>
            </a:pPr>
            <a:r>
              <a:rPr lang="en-US" altLang="zh-CN" sz="2200"/>
              <a:t>		t.init();</a:t>
            </a:r>
          </a:p>
          <a:p>
            <a:pPr eaLnBrk="1" hangingPunct="1">
              <a:lnSpc>
                <a:spcPct val="180000"/>
              </a:lnSpc>
            </a:pPr>
            <a:r>
              <a:rPr lang="en-US" altLang="zh-CN" sz="2200"/>
              <a:t>		f.setSize(300,300);</a:t>
            </a:r>
          </a:p>
          <a:p>
            <a:pPr eaLnBrk="1" hangingPunct="1">
              <a:lnSpc>
                <a:spcPct val="180000"/>
              </a:lnSpc>
            </a:pPr>
            <a:r>
              <a:rPr lang="en-US" altLang="zh-CN" sz="2200"/>
              <a:t>		f.add("Center", t);</a:t>
            </a:r>
          </a:p>
          <a:p>
            <a:pPr eaLnBrk="1" hangingPunct="1">
              <a:lnSpc>
                <a:spcPct val="180000"/>
              </a:lnSpc>
            </a:pPr>
            <a:r>
              <a:rPr lang="en-US" altLang="zh-CN" sz="2200"/>
              <a:t>		f.show();</a:t>
            </a:r>
          </a:p>
          <a:p>
            <a:pPr eaLnBrk="1" hangingPunct="1">
              <a:lnSpc>
                <a:spcPct val="180000"/>
              </a:lnSpc>
            </a:pPr>
            <a:r>
              <a:rPr lang="en-US" altLang="zh-CN" sz="2200"/>
              <a:t>		t.start();</a:t>
            </a:r>
          </a:p>
          <a:p>
            <a:pPr eaLnBrk="1" hangingPunct="1">
              <a:lnSpc>
                <a:spcPct val="180000"/>
              </a:lnSpc>
            </a:pPr>
            <a:r>
              <a:rPr lang="en-US" altLang="zh-CN" sz="2200"/>
              <a:t>	}	</a:t>
            </a:r>
          </a:p>
          <a:p>
            <a:pPr eaLnBrk="1" hangingPunct="1">
              <a:lnSpc>
                <a:spcPct val="180000"/>
              </a:lnSpc>
            </a:pPr>
            <a:r>
              <a:rPr lang="en-US" altLang="zh-CN" sz="2200"/>
              <a:t>}</a:t>
            </a:r>
          </a:p>
        </p:txBody>
      </p:sp>
    </p:spTree>
  </p:cSld>
  <p:clrMapOvr>
    <a:masterClrMapping/>
  </p:clrMapOvr>
  <p:transition>
    <p:zoom dir="in"/>
  </p:transition>
</p:sld>
</file>

<file path=ppt/slides/slide7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267" name="Rectangle 2"/>
          <p:cNvSpPr>
            <a:spLocks noChangeArrowheads="1"/>
          </p:cNvSpPr>
          <p:nvPr/>
        </p:nvSpPr>
        <p:spPr bwMode="auto">
          <a:xfrm>
            <a:off x="3048000" y="5562600"/>
            <a:ext cx="30480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a:t>图</a:t>
            </a:r>
            <a:r>
              <a:rPr lang="en-US" altLang="zh-CN" sz="2200"/>
              <a:t>11.7  </a:t>
            </a:r>
            <a:r>
              <a:rPr lang="zh-CN" altLang="en-US" sz="2200"/>
              <a:t>简单的通话界面</a:t>
            </a:r>
          </a:p>
        </p:txBody>
      </p:sp>
      <p:graphicFrame>
        <p:nvGraphicFramePr>
          <p:cNvPr id="139266" name="Object 3"/>
          <p:cNvGraphicFramePr>
            <a:graphicFrameLocks noChangeAspect="1"/>
          </p:cNvGraphicFramePr>
          <p:nvPr/>
        </p:nvGraphicFramePr>
        <p:xfrm>
          <a:off x="1638300" y="2298700"/>
          <a:ext cx="5867400" cy="2259013"/>
        </p:xfrm>
        <a:graphic>
          <a:graphicData uri="http://schemas.openxmlformats.org/presentationml/2006/ole">
            <mc:AlternateContent xmlns:mc="http://schemas.openxmlformats.org/markup-compatibility/2006">
              <mc:Choice xmlns:v="urn:schemas-microsoft-com:vml" Requires="v">
                <p:oleObj spid="_x0000_s139269" name="Bitmap Image" r:id="rId3" imgW="2255238" imgH="868755" progId="Paint.Picture">
                  <p:embed/>
                </p:oleObj>
              </mc:Choice>
              <mc:Fallback>
                <p:oleObj name="Bitmap Image" r:id="rId3" imgW="2255238" imgH="868755"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8300" y="2298700"/>
                        <a:ext cx="5867400" cy="2259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9268" name="AutoShape 4">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7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7154" name="Rectangle 2"/>
          <p:cNvSpPr>
            <a:spLocks noChangeArrowheads="1"/>
          </p:cNvSpPr>
          <p:nvPr/>
        </p:nvSpPr>
        <p:spPr bwMode="auto">
          <a:xfrm>
            <a:off x="2794000" y="685800"/>
            <a:ext cx="3556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11.3  </a:t>
            </a:r>
            <a:r>
              <a:rPr lang="zh-CN" altLang="en-US" sz="3200" b="1"/>
              <a:t>网页显示控件</a:t>
            </a:r>
          </a:p>
        </p:txBody>
      </p:sp>
      <p:sp>
        <p:nvSpPr>
          <p:cNvPr id="817155" name="Text Box 3"/>
          <p:cNvSpPr txBox="1">
            <a:spLocks noChangeArrowheads="1"/>
          </p:cNvSpPr>
          <p:nvPr/>
        </p:nvSpPr>
        <p:spPr bwMode="auto">
          <a:xfrm>
            <a:off x="228600" y="1295400"/>
            <a:ext cx="86868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spcBef>
                <a:spcPct val="50000"/>
              </a:spcBef>
            </a:pPr>
            <a:r>
              <a:rPr lang="en-US" altLang="zh-CN" b="1"/>
              <a:t>11.3.1  JEditorPane</a:t>
            </a:r>
          </a:p>
          <a:p>
            <a:pPr eaLnBrk="1" hangingPunct="1">
              <a:lnSpc>
                <a:spcPct val="115000"/>
              </a:lnSpc>
              <a:spcBef>
                <a:spcPct val="50000"/>
              </a:spcBef>
            </a:pPr>
            <a:r>
              <a:rPr lang="en-US" altLang="zh-CN"/>
              <a:t>        JEditorPane</a:t>
            </a:r>
            <a:r>
              <a:rPr lang="zh-CN" altLang="en-US"/>
              <a:t>类是一个文本组件，通过实现相应的</a:t>
            </a:r>
            <a:r>
              <a:rPr lang="en-US" altLang="zh-CN"/>
              <a:t>EditorKit</a:t>
            </a:r>
            <a:r>
              <a:rPr lang="zh-CN" altLang="en-US"/>
              <a:t>接口可以编辑一些特殊格式的内容。它的内容类型有三种：</a:t>
            </a:r>
          </a:p>
          <a:p>
            <a:pPr eaLnBrk="1" hangingPunct="1">
              <a:lnSpc>
                <a:spcPct val="115000"/>
              </a:lnSpc>
              <a:spcBef>
                <a:spcPct val="50000"/>
              </a:spcBef>
            </a:pPr>
            <a:r>
              <a:rPr lang="zh-CN" altLang="en-US"/>
              <a:t>        </a:t>
            </a:r>
            <a:r>
              <a:rPr lang="en-US" altLang="zh-CN"/>
              <a:t>(1)  text/plain</a:t>
            </a:r>
            <a:r>
              <a:rPr lang="zh-CN" altLang="en-US"/>
              <a:t>：使用默认的</a:t>
            </a:r>
            <a:r>
              <a:rPr lang="en-US" altLang="zh-CN"/>
              <a:t>DefaultEditorKit</a:t>
            </a:r>
            <a:r>
              <a:rPr lang="zh-CN" altLang="en-US"/>
              <a:t>的扩展，处理普通文本。</a:t>
            </a:r>
          </a:p>
          <a:p>
            <a:pPr eaLnBrk="1" hangingPunct="1">
              <a:lnSpc>
                <a:spcPct val="115000"/>
              </a:lnSpc>
              <a:spcBef>
                <a:spcPct val="50000"/>
              </a:spcBef>
            </a:pPr>
            <a:r>
              <a:rPr lang="zh-CN" altLang="en-US"/>
              <a:t>        </a:t>
            </a:r>
            <a:r>
              <a:rPr lang="en-US" altLang="zh-CN"/>
              <a:t>(2)  txt/html</a:t>
            </a:r>
            <a:r>
              <a:rPr lang="zh-CN" altLang="en-US"/>
              <a:t>：使用</a:t>
            </a:r>
            <a:r>
              <a:rPr lang="en-US" altLang="zh-CN"/>
              <a:t>javax.swing.text.html.HTMLEditorKit</a:t>
            </a:r>
            <a:r>
              <a:rPr lang="zh-CN" altLang="en-US"/>
              <a:t>提供</a:t>
            </a:r>
            <a:r>
              <a:rPr lang="en-US" altLang="zh-CN"/>
              <a:t>HTML3.2</a:t>
            </a:r>
            <a:r>
              <a:rPr lang="zh-CN" altLang="en-US"/>
              <a:t>的帮助，用以处理</a:t>
            </a:r>
            <a:r>
              <a:rPr lang="en-US" altLang="zh-CN"/>
              <a:t>HTML</a:t>
            </a:r>
            <a:r>
              <a:rPr lang="zh-CN" altLang="en-US"/>
              <a:t>文本，针对</a:t>
            </a:r>
            <a:r>
              <a:rPr lang="en-US" altLang="zh-CN"/>
              <a:t>HTML</a:t>
            </a:r>
            <a:r>
              <a:rPr lang="zh-CN" altLang="en-US"/>
              <a:t>中存在的一些链接，进行点击时可以激活超链接事件。</a:t>
            </a:r>
          </a:p>
          <a:p>
            <a:pPr eaLnBrk="1" hangingPunct="1">
              <a:lnSpc>
                <a:spcPct val="115000"/>
              </a:lnSpc>
              <a:spcBef>
                <a:spcPct val="50000"/>
              </a:spcBef>
            </a:pPr>
            <a:r>
              <a:rPr lang="zh-CN" altLang="en-US"/>
              <a:t>        </a:t>
            </a:r>
            <a:r>
              <a:rPr lang="en-US" altLang="zh-CN"/>
              <a:t>(3)  txt/rtf</a:t>
            </a:r>
            <a:r>
              <a:rPr lang="zh-CN" altLang="en-US"/>
              <a:t>：使用</a:t>
            </a:r>
            <a:r>
              <a:rPr lang="en-US" altLang="zh-CN"/>
              <a:t>javax.swing.text.rtf.RTFEditorKit</a:t>
            </a:r>
            <a:r>
              <a:rPr lang="zh-CN" altLang="en-US"/>
              <a:t>实现对</a:t>
            </a:r>
            <a:r>
              <a:rPr lang="en-US" altLang="zh-CN"/>
              <a:t>RTF</a:t>
            </a:r>
            <a:r>
              <a:rPr lang="zh-CN" altLang="en-US"/>
              <a:t>格式文本的处理。</a:t>
            </a:r>
          </a:p>
        </p:txBody>
      </p:sp>
    </p:spTree>
  </p:cSld>
  <p:clrMapOvr>
    <a:masterClrMapping/>
  </p:clrMapOvr>
  <p:transition>
    <p:zoom dir="in"/>
  </p:transition>
</p:sld>
</file>

<file path=ppt/slides/slide7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8178" name="Text Box 2"/>
          <p:cNvSpPr txBox="1">
            <a:spLocks noChangeArrowheads="1"/>
          </p:cNvSpPr>
          <p:nvPr/>
        </p:nvSpPr>
        <p:spPr bwMode="auto">
          <a:xfrm>
            <a:off x="304800" y="304800"/>
            <a:ext cx="8610600" cy="644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zh-CN" altLang="en-US"/>
              <a:t>这里侧重于处理</a:t>
            </a:r>
            <a:r>
              <a:rPr lang="en-US" altLang="zh-CN"/>
              <a:t>HTML</a:t>
            </a:r>
            <a:r>
              <a:rPr lang="zh-CN" altLang="en-US"/>
              <a:t>文本的情况，</a:t>
            </a:r>
            <a:r>
              <a:rPr lang="en-US" altLang="zh-CN"/>
              <a:t>JEditorPane</a:t>
            </a:r>
            <a:r>
              <a:rPr lang="zh-CN" altLang="en-US"/>
              <a:t>类的构造函数和处理</a:t>
            </a:r>
            <a:r>
              <a:rPr lang="en-US" altLang="zh-CN"/>
              <a:t>HTML</a:t>
            </a:r>
            <a:r>
              <a:rPr lang="zh-CN" altLang="en-US"/>
              <a:t>常用到的方法如下： </a:t>
            </a:r>
          </a:p>
          <a:p>
            <a:pPr lvl="2" eaLnBrk="1" hangingPunct="1">
              <a:lnSpc>
                <a:spcPct val="130000"/>
              </a:lnSpc>
              <a:spcBef>
                <a:spcPct val="50000"/>
              </a:spcBef>
            </a:pPr>
            <a:r>
              <a:rPr lang="en-US" altLang="zh-CN"/>
              <a:t>public JEditorPane()</a:t>
            </a:r>
          </a:p>
          <a:p>
            <a:pPr lvl="2" eaLnBrk="1" hangingPunct="1">
              <a:lnSpc>
                <a:spcPct val="130000"/>
              </a:lnSpc>
              <a:spcBef>
                <a:spcPct val="50000"/>
              </a:spcBef>
            </a:pPr>
            <a:r>
              <a:rPr lang="zh-CN" altLang="en-US"/>
              <a:t>构建一个空</a:t>
            </a:r>
            <a:r>
              <a:rPr lang="en-US" altLang="zh-CN"/>
              <a:t>JeditorPane</a:t>
            </a:r>
            <a:r>
              <a:rPr lang="zh-CN" altLang="en-US"/>
              <a:t>。</a:t>
            </a:r>
          </a:p>
          <a:p>
            <a:pPr lvl="2" eaLnBrk="1" hangingPunct="1">
              <a:lnSpc>
                <a:spcPct val="130000"/>
              </a:lnSpc>
              <a:spcBef>
                <a:spcPct val="50000"/>
              </a:spcBef>
            </a:pPr>
            <a:r>
              <a:rPr lang="en-US" altLang="zh-CN"/>
              <a:t>public JEditorPane(String url) </a:t>
            </a:r>
          </a:p>
          <a:p>
            <a:pPr lvl="2" eaLnBrk="1" hangingPunct="1">
              <a:lnSpc>
                <a:spcPct val="130000"/>
              </a:lnSpc>
              <a:spcBef>
                <a:spcPct val="50000"/>
              </a:spcBef>
            </a:pPr>
            <a:r>
              <a:rPr lang="zh-CN" altLang="en-US"/>
              <a:t>构建一个基于</a:t>
            </a:r>
            <a:r>
              <a:rPr lang="en-US" altLang="zh-CN"/>
              <a:t>URL</a:t>
            </a:r>
            <a:r>
              <a:rPr lang="zh-CN" altLang="en-US"/>
              <a:t>声明的字符串的</a:t>
            </a:r>
            <a:r>
              <a:rPr lang="en-US" altLang="zh-CN"/>
              <a:t>JEditorPane</a:t>
            </a:r>
            <a:r>
              <a:rPr lang="zh-CN" altLang="en-US"/>
              <a:t>。 </a:t>
            </a:r>
          </a:p>
          <a:p>
            <a:pPr lvl="2" eaLnBrk="1" hangingPunct="1">
              <a:lnSpc>
                <a:spcPct val="130000"/>
              </a:lnSpc>
              <a:spcBef>
                <a:spcPct val="50000"/>
              </a:spcBef>
            </a:pPr>
            <a:r>
              <a:rPr lang="en-US" altLang="zh-CN"/>
              <a:t>public JEditorPane(URL initialPage) </a:t>
            </a:r>
          </a:p>
          <a:p>
            <a:pPr lvl="2" eaLnBrk="1" hangingPunct="1">
              <a:lnSpc>
                <a:spcPct val="130000"/>
              </a:lnSpc>
              <a:spcBef>
                <a:spcPct val="50000"/>
              </a:spcBef>
            </a:pPr>
            <a:r>
              <a:rPr lang="zh-CN" altLang="en-US"/>
              <a:t>构建一个基于特定</a:t>
            </a:r>
            <a:r>
              <a:rPr lang="en-US" altLang="zh-CN"/>
              <a:t>URL</a:t>
            </a:r>
            <a:r>
              <a:rPr lang="zh-CN" altLang="en-US"/>
              <a:t>对象的</a:t>
            </a:r>
            <a:r>
              <a:rPr lang="en-US" altLang="zh-CN"/>
              <a:t>JeditorPane</a:t>
            </a:r>
            <a:r>
              <a:rPr lang="zh-CN" altLang="en-US"/>
              <a:t>。</a:t>
            </a:r>
          </a:p>
          <a:p>
            <a:pPr eaLnBrk="1" hangingPunct="1">
              <a:spcBef>
                <a:spcPct val="50000"/>
              </a:spcBef>
            </a:pPr>
            <a:r>
              <a:rPr lang="zh-CN" altLang="en-US"/>
              <a:t>            </a:t>
            </a:r>
            <a:r>
              <a:rPr lang="en-US" altLang="zh-CN"/>
              <a:t>public void addHyperlinkListener(HyperlinkListener listener) </a:t>
            </a:r>
          </a:p>
          <a:p>
            <a:pPr eaLnBrk="1" hangingPunct="1">
              <a:spcBef>
                <a:spcPct val="50000"/>
              </a:spcBef>
            </a:pPr>
            <a:r>
              <a:rPr lang="en-US" altLang="zh-CN"/>
              <a:t>        </a:t>
            </a:r>
            <a:r>
              <a:rPr lang="zh-CN" altLang="en-US"/>
              <a:t>添加一个超链接监听者，通知任何变化，例如选中一个链接并进入时。 </a:t>
            </a:r>
          </a:p>
        </p:txBody>
      </p:sp>
    </p:spTree>
  </p:cSld>
  <p:clrMapOvr>
    <a:masterClrMapping/>
  </p:clrMapOvr>
  <p:transition>
    <p:zoom dir="in"/>
  </p:transition>
</p:sld>
</file>

<file path=ppt/slides/slide7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02" name="Text Box 2"/>
          <p:cNvSpPr txBox="1">
            <a:spLocks noChangeArrowheads="1"/>
          </p:cNvSpPr>
          <p:nvPr/>
        </p:nvSpPr>
        <p:spPr bwMode="auto">
          <a:xfrm>
            <a:off x="228600" y="609600"/>
            <a:ext cx="8763000"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pPr>
            <a:r>
              <a:rPr lang="en-US" altLang="zh-CN"/>
              <a:t>public void setPage(String url) </a:t>
            </a:r>
          </a:p>
          <a:p>
            <a:pPr eaLnBrk="1" hangingPunct="1">
              <a:lnSpc>
                <a:spcPct val="110000"/>
              </a:lnSpc>
              <a:spcBef>
                <a:spcPct val="50000"/>
              </a:spcBef>
            </a:pPr>
            <a:r>
              <a:rPr lang="zh-CN" altLang="en-US"/>
              <a:t>设置显示的</a:t>
            </a:r>
            <a:r>
              <a:rPr lang="en-US" altLang="zh-CN"/>
              <a:t>URL</a:t>
            </a:r>
            <a:r>
              <a:rPr lang="zh-CN" altLang="en-US"/>
              <a:t>页面。</a:t>
            </a:r>
          </a:p>
          <a:p>
            <a:pPr eaLnBrk="1" hangingPunct="1">
              <a:lnSpc>
                <a:spcPct val="110000"/>
              </a:lnSpc>
              <a:spcBef>
                <a:spcPct val="50000"/>
              </a:spcBef>
            </a:pPr>
            <a:r>
              <a:rPr lang="zh-CN" altLang="en-US"/>
              <a:t>字符串</a:t>
            </a:r>
            <a:r>
              <a:rPr lang="en-US" altLang="zh-CN"/>
              <a:t>url </a:t>
            </a:r>
            <a:r>
              <a:rPr lang="zh-CN" altLang="en-US"/>
              <a:t>表示页面的</a:t>
            </a:r>
            <a:r>
              <a:rPr lang="en-US" altLang="zh-CN"/>
              <a:t>URL</a:t>
            </a:r>
            <a:r>
              <a:rPr lang="zh-CN" altLang="en-US"/>
              <a:t>地址。</a:t>
            </a:r>
          </a:p>
          <a:p>
            <a:pPr eaLnBrk="1" hangingPunct="1">
              <a:lnSpc>
                <a:spcPct val="110000"/>
              </a:lnSpc>
              <a:spcBef>
                <a:spcPct val="50000"/>
              </a:spcBef>
            </a:pPr>
            <a:r>
              <a:rPr lang="en-US" altLang="zh-CN"/>
              <a:t>public void setPage(URL page) </a:t>
            </a:r>
          </a:p>
          <a:p>
            <a:pPr eaLnBrk="1" hangingPunct="1">
              <a:lnSpc>
                <a:spcPct val="110000"/>
              </a:lnSpc>
              <a:spcBef>
                <a:spcPct val="50000"/>
              </a:spcBef>
            </a:pPr>
            <a:r>
              <a:rPr lang="zh-CN" altLang="en-US"/>
              <a:t>设置显示的</a:t>
            </a:r>
            <a:r>
              <a:rPr lang="en-US" altLang="zh-CN"/>
              <a:t>URL</a:t>
            </a:r>
            <a:r>
              <a:rPr lang="zh-CN" altLang="en-US"/>
              <a:t>对象代表的</a:t>
            </a:r>
            <a:r>
              <a:rPr lang="en-US" altLang="zh-CN"/>
              <a:t>page</a:t>
            </a:r>
            <a:r>
              <a:rPr lang="zh-CN" altLang="en-US"/>
              <a:t>页面。</a:t>
            </a:r>
          </a:p>
          <a:p>
            <a:pPr eaLnBrk="1" hangingPunct="1">
              <a:lnSpc>
                <a:spcPct val="110000"/>
              </a:lnSpc>
              <a:spcBef>
                <a:spcPct val="50000"/>
              </a:spcBef>
            </a:pPr>
            <a:r>
              <a:rPr lang="en-US" altLang="zh-CN"/>
              <a:t>public void setText(String t) </a:t>
            </a:r>
          </a:p>
          <a:p>
            <a:pPr eaLnBrk="1" hangingPunct="1">
              <a:lnSpc>
                <a:spcPct val="110000"/>
              </a:lnSpc>
              <a:spcBef>
                <a:spcPct val="50000"/>
              </a:spcBef>
            </a:pPr>
            <a:r>
              <a:rPr lang="zh-CN" altLang="en-US"/>
              <a:t>设置指定</a:t>
            </a:r>
            <a:r>
              <a:rPr lang="en-US" altLang="zh-CN"/>
              <a:t>t</a:t>
            </a:r>
            <a:r>
              <a:rPr lang="zh-CN" altLang="en-US"/>
              <a:t>内容。 </a:t>
            </a:r>
          </a:p>
          <a:p>
            <a:pPr eaLnBrk="1" hangingPunct="1">
              <a:lnSpc>
                <a:spcPct val="110000"/>
              </a:lnSpc>
              <a:spcBef>
                <a:spcPct val="50000"/>
              </a:spcBef>
            </a:pPr>
            <a:r>
              <a:rPr lang="en-US" altLang="zh-CN"/>
              <a:t>public void setEditable(boolean b)</a:t>
            </a:r>
          </a:p>
          <a:p>
            <a:pPr eaLnBrk="1" hangingPunct="1">
              <a:lnSpc>
                <a:spcPct val="110000"/>
              </a:lnSpc>
              <a:spcBef>
                <a:spcPct val="50000"/>
              </a:spcBef>
            </a:pPr>
            <a:r>
              <a:rPr lang="en-US" altLang="zh-CN"/>
              <a:t>b</a:t>
            </a:r>
            <a:r>
              <a:rPr lang="zh-CN" altLang="en-US"/>
              <a:t>为</a:t>
            </a:r>
            <a:r>
              <a:rPr lang="en-US" altLang="zh-CN"/>
              <a:t>true</a:t>
            </a:r>
            <a:r>
              <a:rPr lang="zh-CN" altLang="en-US"/>
              <a:t>时，可编辑；</a:t>
            </a:r>
            <a:r>
              <a:rPr lang="en-US" altLang="zh-CN"/>
              <a:t>b</a:t>
            </a:r>
            <a:r>
              <a:rPr lang="zh-CN" altLang="en-US"/>
              <a:t>为</a:t>
            </a:r>
            <a:r>
              <a:rPr lang="en-US" altLang="zh-CN"/>
              <a:t>false</a:t>
            </a:r>
            <a:r>
              <a:rPr lang="zh-CN" altLang="en-US"/>
              <a:t>时，不可编辑，但只有当</a:t>
            </a:r>
            <a:r>
              <a:rPr lang="en-US" altLang="zh-CN"/>
              <a:t>b</a:t>
            </a:r>
            <a:r>
              <a:rPr lang="zh-CN" altLang="en-US"/>
              <a:t>为</a:t>
            </a:r>
            <a:r>
              <a:rPr lang="en-US" altLang="zh-CN"/>
              <a:t>false</a:t>
            </a:r>
            <a:r>
              <a:rPr lang="zh-CN" altLang="en-US"/>
              <a:t>时，才可以响应超链接事件。 </a:t>
            </a:r>
          </a:p>
        </p:txBody>
      </p:sp>
    </p:spTree>
  </p:cSld>
  <p:clrMapOvr>
    <a:masterClrMapping/>
  </p:clrMapOvr>
  <p:transition>
    <p:zoom dir="in"/>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9618" name="Text Box 2"/>
          <p:cNvSpPr txBox="1">
            <a:spLocks noChangeArrowheads="1"/>
          </p:cNvSpPr>
          <p:nvPr/>
        </p:nvSpPr>
        <p:spPr bwMode="auto">
          <a:xfrm>
            <a:off x="1355725" y="533400"/>
            <a:ext cx="7021513" cy="598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2200"/>
              <a:t>		r1 = !a;</a:t>
            </a:r>
          </a:p>
          <a:p>
            <a:pPr eaLnBrk="1" hangingPunct="1">
              <a:lnSpc>
                <a:spcPct val="110000"/>
              </a:lnSpc>
            </a:pPr>
            <a:r>
              <a:rPr lang="en-US" altLang="zh-CN" sz="2200"/>
              <a:t>		r2 = a &amp; b;</a:t>
            </a:r>
          </a:p>
          <a:p>
            <a:pPr eaLnBrk="1" hangingPunct="1">
              <a:lnSpc>
                <a:spcPct val="110000"/>
              </a:lnSpc>
            </a:pPr>
            <a:r>
              <a:rPr lang="en-US" altLang="zh-CN" sz="2200"/>
              <a:t>		r3 = a | b;</a:t>
            </a:r>
          </a:p>
          <a:p>
            <a:pPr eaLnBrk="1" hangingPunct="1">
              <a:lnSpc>
                <a:spcPct val="110000"/>
              </a:lnSpc>
            </a:pPr>
            <a:r>
              <a:rPr lang="en-US" altLang="zh-CN" sz="2200"/>
              <a:t>		r4 = a ^ b;</a:t>
            </a:r>
          </a:p>
          <a:p>
            <a:pPr eaLnBrk="1" hangingPunct="1">
              <a:lnSpc>
                <a:spcPct val="110000"/>
              </a:lnSpc>
            </a:pPr>
            <a:r>
              <a:rPr lang="en-US" altLang="zh-CN" sz="2200"/>
              <a:t>		r5 = a &amp;&amp; b;</a:t>
            </a:r>
          </a:p>
          <a:p>
            <a:pPr eaLnBrk="1" hangingPunct="1">
              <a:lnSpc>
                <a:spcPct val="110000"/>
              </a:lnSpc>
            </a:pPr>
            <a:r>
              <a:rPr lang="en-US" altLang="zh-CN" sz="2200"/>
              <a:t>		r6 = a || b;</a:t>
            </a:r>
          </a:p>
          <a:p>
            <a:pPr eaLnBrk="1" hangingPunct="1">
              <a:lnSpc>
                <a:spcPct val="110000"/>
              </a:lnSpc>
            </a:pPr>
            <a:r>
              <a:rPr lang="en-US" altLang="zh-CN" sz="2200"/>
              <a:t>		//</a:t>
            </a:r>
            <a:r>
              <a:rPr lang="zh-CN" altLang="en-US" sz="2200"/>
              <a:t>输出结果</a:t>
            </a:r>
          </a:p>
          <a:p>
            <a:pPr eaLnBrk="1" hangingPunct="1">
              <a:lnSpc>
                <a:spcPct val="110000"/>
              </a:lnSpc>
            </a:pPr>
            <a:r>
              <a:rPr lang="zh-CN" altLang="en-US" sz="2200"/>
              <a:t>		</a:t>
            </a:r>
            <a:r>
              <a:rPr lang="en-US" altLang="zh-CN" sz="2200"/>
              <a:t>System.out.println("a = " + a + "   b = " + b);</a:t>
            </a:r>
          </a:p>
          <a:p>
            <a:pPr eaLnBrk="1" hangingPunct="1">
              <a:lnSpc>
                <a:spcPct val="110000"/>
              </a:lnSpc>
            </a:pPr>
            <a:r>
              <a:rPr lang="en-US" altLang="zh-CN" sz="2200"/>
              <a:t>		System.out.println("!a = " + r1);        </a:t>
            </a:r>
          </a:p>
          <a:p>
            <a:pPr eaLnBrk="1" hangingPunct="1">
              <a:lnSpc>
                <a:spcPct val="110000"/>
              </a:lnSpc>
            </a:pPr>
            <a:r>
              <a:rPr lang="en-US" altLang="zh-CN" sz="2200"/>
              <a:t>		System.out.println("a&amp;b = " + r2);</a:t>
            </a:r>
          </a:p>
          <a:p>
            <a:pPr eaLnBrk="1" hangingPunct="1">
              <a:lnSpc>
                <a:spcPct val="110000"/>
              </a:lnSpc>
            </a:pPr>
            <a:r>
              <a:rPr lang="en-US" altLang="zh-CN" sz="2200"/>
              <a:t>		System.out.println("a|b = " + r3);</a:t>
            </a:r>
          </a:p>
          <a:p>
            <a:pPr eaLnBrk="1" hangingPunct="1">
              <a:lnSpc>
                <a:spcPct val="110000"/>
              </a:lnSpc>
            </a:pPr>
            <a:r>
              <a:rPr lang="en-US" altLang="zh-CN" sz="2200"/>
              <a:t>		System.out.println("a^b = " + r4);</a:t>
            </a:r>
          </a:p>
          <a:p>
            <a:pPr eaLnBrk="1" hangingPunct="1">
              <a:lnSpc>
                <a:spcPct val="110000"/>
              </a:lnSpc>
            </a:pPr>
            <a:r>
              <a:rPr lang="en-US" altLang="zh-CN" sz="2200"/>
              <a:t>		System.out.println("a&amp;&amp;b = " + r5);</a:t>
            </a:r>
          </a:p>
          <a:p>
            <a:pPr eaLnBrk="1" hangingPunct="1">
              <a:lnSpc>
                <a:spcPct val="110000"/>
              </a:lnSpc>
            </a:pPr>
            <a:r>
              <a:rPr lang="en-US" altLang="zh-CN" sz="2200"/>
              <a:t>		System.out.println("a||b = " + r6);</a:t>
            </a:r>
          </a:p>
          <a:p>
            <a:pPr eaLnBrk="1" hangingPunct="1">
              <a:lnSpc>
                <a:spcPct val="110000"/>
              </a:lnSpc>
            </a:pPr>
            <a:r>
              <a:rPr lang="en-US" altLang="zh-CN" sz="2200"/>
              <a:t>	}</a:t>
            </a:r>
          </a:p>
          <a:p>
            <a:pPr eaLnBrk="1" hangingPunct="1">
              <a:lnSpc>
                <a:spcPct val="110000"/>
              </a:lnSpc>
            </a:pPr>
            <a:r>
              <a:rPr lang="en-US" altLang="zh-CN" sz="2200"/>
              <a:t>}</a:t>
            </a:r>
          </a:p>
        </p:txBody>
      </p:sp>
    </p:spTree>
  </p:cSld>
  <p:clrMapOvr>
    <a:masterClrMapping/>
  </p:clrMapOvr>
  <p:transition>
    <p:zoom dir="in"/>
  </p:transition>
</p:sld>
</file>

<file path=ppt/slides/slide7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0226" name="Text Box 2"/>
          <p:cNvSpPr txBox="1">
            <a:spLocks noChangeArrowheads="1"/>
          </p:cNvSpPr>
          <p:nvPr/>
        </p:nvSpPr>
        <p:spPr bwMode="auto">
          <a:xfrm>
            <a:off x="228600" y="533400"/>
            <a:ext cx="8686800" cy="557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pPr>
            <a:r>
              <a:rPr lang="en-US" altLang="zh-CN" b="1"/>
              <a:t>11.3.2  HyperlinkListener</a:t>
            </a:r>
            <a:r>
              <a:rPr lang="zh-CN" altLang="en-US" b="1"/>
              <a:t>和</a:t>
            </a:r>
            <a:r>
              <a:rPr lang="en-US" altLang="zh-CN" b="1"/>
              <a:t>HyperlinkEvent</a:t>
            </a:r>
          </a:p>
          <a:p>
            <a:pPr eaLnBrk="1" hangingPunct="1">
              <a:lnSpc>
                <a:spcPct val="125000"/>
              </a:lnSpc>
              <a:spcBef>
                <a:spcPct val="50000"/>
              </a:spcBef>
            </a:pPr>
            <a:r>
              <a:rPr lang="en-US" altLang="zh-CN"/>
              <a:t>         HyperlinkListener</a:t>
            </a:r>
            <a:r>
              <a:rPr lang="zh-CN" altLang="en-US"/>
              <a:t>是超链接事件监听者接口，继承于</a:t>
            </a:r>
            <a:r>
              <a:rPr lang="en-US" altLang="zh-CN"/>
              <a:t>EventListener</a:t>
            </a:r>
            <a:r>
              <a:rPr lang="zh-CN" altLang="en-US"/>
              <a:t>接口，只有一个事件：超链接更新，当点击链接或者进入链接时引发。这个事件的方法为：</a:t>
            </a:r>
          </a:p>
          <a:p>
            <a:pPr eaLnBrk="1" hangingPunct="1">
              <a:lnSpc>
                <a:spcPct val="125000"/>
              </a:lnSpc>
              <a:spcBef>
                <a:spcPct val="50000"/>
              </a:spcBef>
            </a:pPr>
            <a:r>
              <a:rPr lang="zh-CN" altLang="en-US"/>
              <a:t>        </a:t>
            </a:r>
            <a:r>
              <a:rPr lang="en-US" altLang="zh-CN"/>
              <a:t>public void hyperlinkUpdate(HyperlinkEvent e) </a:t>
            </a:r>
          </a:p>
          <a:p>
            <a:pPr eaLnBrk="1" hangingPunct="1">
              <a:lnSpc>
                <a:spcPct val="125000"/>
              </a:lnSpc>
              <a:spcBef>
                <a:spcPct val="50000"/>
              </a:spcBef>
            </a:pPr>
            <a:r>
              <a:rPr lang="en-US" altLang="zh-CN"/>
              <a:t>       </a:t>
            </a:r>
            <a:r>
              <a:rPr lang="zh-CN" altLang="en-US"/>
              <a:t>当更新一个超链接时调用此方法。</a:t>
            </a:r>
          </a:p>
          <a:p>
            <a:pPr eaLnBrk="1" hangingPunct="1">
              <a:lnSpc>
                <a:spcPct val="125000"/>
              </a:lnSpc>
              <a:spcBef>
                <a:spcPct val="50000"/>
              </a:spcBef>
            </a:pPr>
            <a:r>
              <a:rPr lang="zh-CN" altLang="en-US"/>
              <a:t>        </a:t>
            </a:r>
            <a:r>
              <a:rPr lang="en-US" altLang="zh-CN"/>
              <a:t>HyperlinkEvent</a:t>
            </a:r>
            <a:r>
              <a:rPr lang="zh-CN" altLang="en-US"/>
              <a:t>是超链接事件，用于通知有关超文本链接的变化，它有两个常用方法，一个方法用来获得事件的类型，另一个方法是获得超链接指向的</a:t>
            </a:r>
            <a:r>
              <a:rPr lang="en-US" altLang="zh-CN"/>
              <a:t>URL</a:t>
            </a:r>
            <a:r>
              <a:rPr lang="zh-CN" altLang="en-US"/>
              <a:t>网址。</a:t>
            </a:r>
          </a:p>
          <a:p>
            <a:pPr eaLnBrk="1" hangingPunct="1">
              <a:lnSpc>
                <a:spcPct val="125000"/>
              </a:lnSpc>
              <a:spcBef>
                <a:spcPct val="50000"/>
              </a:spcBef>
            </a:pPr>
            <a:r>
              <a:rPr lang="zh-CN" altLang="en-US"/>
              <a:t>        </a:t>
            </a:r>
            <a:r>
              <a:rPr lang="en-US" altLang="zh-CN"/>
              <a:t>public HyperlinkEvent.EventType getEventType()</a:t>
            </a:r>
          </a:p>
        </p:txBody>
      </p:sp>
    </p:spTree>
  </p:cSld>
  <p:clrMapOvr>
    <a:masterClrMapping/>
  </p:clrMapOvr>
  <p:transition>
    <p:zoom dir="in"/>
  </p:transition>
</p:sld>
</file>

<file path=ppt/slides/slide7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0291" name="Rectangle 2"/>
          <p:cNvSpPr>
            <a:spLocks noChangeArrowheads="1"/>
          </p:cNvSpPr>
          <p:nvPr/>
        </p:nvSpPr>
        <p:spPr bwMode="auto">
          <a:xfrm>
            <a:off x="2443163" y="762000"/>
            <a:ext cx="4257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表</a:t>
            </a:r>
            <a:r>
              <a:rPr lang="en-US" altLang="zh-CN" b="1"/>
              <a:t>11.1  </a:t>
            </a:r>
            <a:r>
              <a:rPr lang="zh-CN" altLang="en-US" b="1"/>
              <a:t>超链接事件的三种类型</a:t>
            </a:r>
          </a:p>
        </p:txBody>
      </p:sp>
      <p:graphicFrame>
        <p:nvGraphicFramePr>
          <p:cNvPr id="140290" name="Object 3"/>
          <p:cNvGraphicFramePr>
            <a:graphicFrameLocks noChangeAspect="1"/>
          </p:cNvGraphicFramePr>
          <p:nvPr/>
        </p:nvGraphicFramePr>
        <p:xfrm>
          <a:off x="0" y="1828800"/>
          <a:ext cx="9982200" cy="1895475"/>
        </p:xfrm>
        <a:graphic>
          <a:graphicData uri="http://schemas.openxmlformats.org/presentationml/2006/ole">
            <mc:AlternateContent xmlns:mc="http://schemas.openxmlformats.org/markup-compatibility/2006">
              <mc:Choice xmlns:v="urn:schemas-microsoft-com:vml" Requires="v">
                <p:oleObj spid="_x0000_s140293" name="Document" r:id="rId3" imgW="5419800" imgH="1028520" progId="Word.Document.8">
                  <p:embed/>
                </p:oleObj>
              </mc:Choice>
              <mc:Fallback>
                <p:oleObj name="Document" r:id="rId3" imgW="5419800" imgH="1028520"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28800"/>
                        <a:ext cx="9982200"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0292" name="Text Box 4"/>
          <p:cNvSpPr txBox="1">
            <a:spLocks noChangeArrowheads="1"/>
          </p:cNvSpPr>
          <p:nvPr/>
        </p:nvSpPr>
        <p:spPr bwMode="auto">
          <a:xfrm>
            <a:off x="898525" y="3252788"/>
            <a:ext cx="41465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a:t>public URL getURL()</a:t>
            </a:r>
          </a:p>
          <a:p>
            <a:pPr eaLnBrk="1" hangingPunct="1">
              <a:lnSpc>
                <a:spcPct val="200000"/>
              </a:lnSpc>
            </a:pPr>
            <a:r>
              <a:rPr lang="zh-CN" altLang="en-US"/>
              <a:t>返回超链接指向的</a:t>
            </a:r>
            <a:r>
              <a:rPr lang="en-US" altLang="zh-CN"/>
              <a:t>URL</a:t>
            </a:r>
            <a:r>
              <a:rPr lang="zh-CN" altLang="en-US"/>
              <a:t>地址。</a:t>
            </a:r>
          </a:p>
        </p:txBody>
      </p:sp>
    </p:spTree>
  </p:cSld>
  <p:clrMapOvr>
    <a:masterClrMapping/>
  </p:clrMapOvr>
  <p:transition>
    <p:zoom dir="in"/>
  </p:transition>
</p:sld>
</file>

<file path=ppt/slides/slide7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1250" name="Text Box 2"/>
          <p:cNvSpPr txBox="1">
            <a:spLocks noChangeArrowheads="1"/>
          </p:cNvSpPr>
          <p:nvPr/>
        </p:nvSpPr>
        <p:spPr bwMode="auto">
          <a:xfrm>
            <a:off x="457200" y="609600"/>
            <a:ext cx="8321675"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60000"/>
              </a:lnSpc>
            </a:pPr>
            <a:r>
              <a:rPr lang="en-US" altLang="zh-CN"/>
              <a:t>       【</a:t>
            </a:r>
            <a:r>
              <a:rPr lang="zh-CN" altLang="en-US"/>
              <a:t>例</a:t>
            </a:r>
            <a:r>
              <a:rPr lang="en-US" altLang="zh-CN"/>
              <a:t>11.6】</a:t>
            </a:r>
            <a:r>
              <a:rPr lang="zh-CN" altLang="en-US"/>
              <a:t>使用</a:t>
            </a:r>
            <a:r>
              <a:rPr lang="en-US" altLang="zh-CN"/>
              <a:t>JEditorPane</a:t>
            </a:r>
            <a:r>
              <a:rPr lang="zh-CN" altLang="en-US"/>
              <a:t>显示网页，当单击其中的链接时能够给予响应。</a:t>
            </a:r>
          </a:p>
          <a:p>
            <a:pPr lvl="1" eaLnBrk="1" hangingPunct="1">
              <a:lnSpc>
                <a:spcPct val="160000"/>
              </a:lnSpc>
            </a:pPr>
            <a:r>
              <a:rPr lang="zh-CN" altLang="en-US" b="1"/>
              <a:t>  </a:t>
            </a:r>
            <a:r>
              <a:rPr lang="en-US" altLang="zh-CN" b="1"/>
              <a:t>1. </a:t>
            </a:r>
            <a:r>
              <a:rPr lang="zh-CN" altLang="en-US" b="1"/>
              <a:t>分析 </a:t>
            </a:r>
          </a:p>
          <a:p>
            <a:pPr lvl="1" eaLnBrk="1" hangingPunct="1">
              <a:lnSpc>
                <a:spcPct val="160000"/>
              </a:lnSpc>
            </a:pPr>
            <a:r>
              <a:rPr lang="zh-CN" altLang="en-US"/>
              <a:t> </a:t>
            </a:r>
            <a:r>
              <a:rPr lang="en-US" altLang="zh-CN"/>
              <a:t>(1) </a:t>
            </a:r>
            <a:r>
              <a:rPr lang="zh-CN" altLang="en-US"/>
              <a:t>创建</a:t>
            </a:r>
            <a:r>
              <a:rPr lang="en-US" altLang="zh-CN"/>
              <a:t>JEditorPane</a:t>
            </a:r>
            <a:r>
              <a:rPr lang="zh-CN" altLang="en-US"/>
              <a:t>对象。</a:t>
            </a:r>
          </a:p>
          <a:p>
            <a:pPr lvl="1" eaLnBrk="1" hangingPunct="1">
              <a:lnSpc>
                <a:spcPct val="160000"/>
              </a:lnSpc>
            </a:pPr>
            <a:r>
              <a:rPr lang="zh-CN" altLang="en-US"/>
              <a:t> </a:t>
            </a:r>
            <a:r>
              <a:rPr lang="en-US" altLang="zh-CN"/>
              <a:t>JEditorPane jep = new JEditorPane();</a:t>
            </a:r>
          </a:p>
          <a:p>
            <a:pPr lvl="1" eaLnBrk="1" hangingPunct="1">
              <a:lnSpc>
                <a:spcPct val="160000"/>
              </a:lnSpc>
            </a:pPr>
            <a:r>
              <a:rPr lang="en-US" altLang="zh-CN"/>
              <a:t> (2) </a:t>
            </a:r>
            <a:r>
              <a:rPr lang="zh-CN" altLang="en-US"/>
              <a:t>设置可编辑属性为</a:t>
            </a:r>
            <a:r>
              <a:rPr lang="en-US" altLang="zh-CN"/>
              <a:t>false</a:t>
            </a:r>
            <a:r>
              <a:rPr lang="zh-CN" altLang="en-US"/>
              <a:t>。</a:t>
            </a:r>
          </a:p>
          <a:p>
            <a:pPr lvl="1" eaLnBrk="1" hangingPunct="1">
              <a:lnSpc>
                <a:spcPct val="160000"/>
              </a:lnSpc>
            </a:pPr>
            <a:r>
              <a:rPr lang="zh-CN" altLang="en-US"/>
              <a:t> </a:t>
            </a:r>
            <a:r>
              <a:rPr lang="en-US" altLang="zh-CN"/>
              <a:t>jep.setEditable(false);</a:t>
            </a:r>
          </a:p>
          <a:p>
            <a:pPr lvl="1" eaLnBrk="1" hangingPunct="1">
              <a:lnSpc>
                <a:spcPct val="160000"/>
              </a:lnSpc>
            </a:pPr>
            <a:r>
              <a:rPr lang="en-US" altLang="zh-CN"/>
              <a:t> (3) </a:t>
            </a:r>
            <a:r>
              <a:rPr lang="zh-CN" altLang="en-US"/>
              <a:t>添加超链接事件监听器。</a:t>
            </a:r>
          </a:p>
          <a:p>
            <a:pPr lvl="1" eaLnBrk="1" hangingPunct="1">
              <a:lnSpc>
                <a:spcPct val="160000"/>
              </a:lnSpc>
            </a:pPr>
            <a:r>
              <a:rPr lang="zh-CN" altLang="en-US"/>
              <a:t> </a:t>
            </a:r>
            <a:r>
              <a:rPr lang="en-US" altLang="zh-CN"/>
              <a:t>jep.addHyperlinkListener(new LinkFollower(jep));</a:t>
            </a:r>
          </a:p>
        </p:txBody>
      </p:sp>
    </p:spTree>
  </p:cSld>
  <p:clrMapOvr>
    <a:masterClrMapping/>
  </p:clrMapOvr>
  <p:transition>
    <p:zoom dir="in"/>
  </p:transition>
</p:sld>
</file>

<file path=ppt/slides/slide7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2274" name="Text Box 2"/>
          <p:cNvSpPr txBox="1">
            <a:spLocks noChangeArrowheads="1"/>
          </p:cNvSpPr>
          <p:nvPr/>
        </p:nvSpPr>
        <p:spPr bwMode="auto">
          <a:xfrm>
            <a:off x="381000" y="755650"/>
            <a:ext cx="8458200" cy="526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spcBef>
                <a:spcPct val="50000"/>
              </a:spcBef>
            </a:pPr>
            <a:r>
              <a:rPr lang="en-US" altLang="zh-CN"/>
              <a:t>       (4) </a:t>
            </a:r>
            <a:r>
              <a:rPr lang="zh-CN" altLang="en-US"/>
              <a:t>显示网页。</a:t>
            </a:r>
          </a:p>
          <a:p>
            <a:pPr eaLnBrk="1" hangingPunct="1">
              <a:lnSpc>
                <a:spcPct val="135000"/>
              </a:lnSpc>
              <a:spcBef>
                <a:spcPct val="50000"/>
              </a:spcBef>
            </a:pPr>
            <a:r>
              <a:rPr lang="zh-CN" altLang="en-US"/>
              <a:t>       </a:t>
            </a:r>
            <a:r>
              <a:rPr lang="en-US" altLang="zh-CN"/>
              <a:t>jep.setPage(str);</a:t>
            </a:r>
          </a:p>
          <a:p>
            <a:pPr eaLnBrk="1" hangingPunct="1">
              <a:lnSpc>
                <a:spcPct val="135000"/>
              </a:lnSpc>
              <a:spcBef>
                <a:spcPct val="50000"/>
              </a:spcBef>
            </a:pPr>
            <a:r>
              <a:rPr lang="en-US" altLang="zh-CN"/>
              <a:t>       (5) </a:t>
            </a:r>
            <a:r>
              <a:rPr lang="zh-CN" altLang="en-US"/>
              <a:t>链接更新事件的处理。</a:t>
            </a:r>
          </a:p>
          <a:p>
            <a:pPr eaLnBrk="1" hangingPunct="1">
              <a:lnSpc>
                <a:spcPct val="135000"/>
              </a:lnSpc>
              <a:spcBef>
                <a:spcPct val="50000"/>
              </a:spcBef>
            </a:pPr>
            <a:r>
              <a:rPr lang="en-US" altLang="zh-CN"/>
              <a:t>public void hyperlinkUpdate(HyperlinkEvent evt)</a:t>
            </a:r>
          </a:p>
          <a:p>
            <a:pPr eaLnBrk="1" hangingPunct="1">
              <a:lnSpc>
                <a:spcPct val="135000"/>
              </a:lnSpc>
              <a:spcBef>
                <a:spcPct val="50000"/>
              </a:spcBef>
            </a:pPr>
            <a:r>
              <a:rPr lang="en-US" altLang="zh-CN"/>
              <a:t>{</a:t>
            </a:r>
          </a:p>
          <a:p>
            <a:pPr eaLnBrk="1" hangingPunct="1">
              <a:lnSpc>
                <a:spcPct val="135000"/>
              </a:lnSpc>
              <a:spcBef>
                <a:spcPct val="50000"/>
              </a:spcBef>
            </a:pPr>
            <a:r>
              <a:rPr lang="en-US" altLang="zh-CN" sz="2000"/>
              <a:t>     </a:t>
            </a:r>
            <a:r>
              <a:rPr lang="en-US" altLang="zh-CN" sz="2200"/>
              <a:t>if(evt.getEventType() == HyperlinkEvent.EventType.ACTIVATED)</a:t>
            </a:r>
          </a:p>
          <a:p>
            <a:pPr eaLnBrk="1" hangingPunct="1">
              <a:lnSpc>
                <a:spcPct val="135000"/>
              </a:lnSpc>
              <a:spcBef>
                <a:spcPct val="50000"/>
              </a:spcBef>
            </a:pPr>
            <a:r>
              <a:rPr lang="en-US" altLang="zh-CN"/>
              <a:t>		jep.setPage(evt.getURL());</a:t>
            </a:r>
          </a:p>
          <a:p>
            <a:pPr eaLnBrk="1" hangingPunct="1">
              <a:lnSpc>
                <a:spcPct val="135000"/>
              </a:lnSpc>
              <a:spcBef>
                <a:spcPct val="50000"/>
              </a:spcBef>
            </a:pPr>
            <a:r>
              <a:rPr lang="en-US" altLang="zh-CN"/>
              <a:t>}</a:t>
            </a:r>
          </a:p>
        </p:txBody>
      </p:sp>
    </p:spTree>
  </p:cSld>
  <p:clrMapOvr>
    <a:masterClrMapping/>
  </p:clrMapOvr>
  <p:transition>
    <p:zoom dir="in"/>
  </p:transition>
</p:sld>
</file>

<file path=ppt/slides/slide7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3298" name="Text Box 2"/>
          <p:cNvSpPr txBox="1">
            <a:spLocks noChangeArrowheads="1"/>
          </p:cNvSpPr>
          <p:nvPr/>
        </p:nvSpPr>
        <p:spPr bwMode="auto">
          <a:xfrm>
            <a:off x="1497013" y="381000"/>
            <a:ext cx="6275387" cy="601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pPr>
            <a:r>
              <a:rPr lang="en-US" altLang="zh-CN" b="1"/>
              <a:t>2. </a:t>
            </a:r>
            <a:r>
              <a:rPr lang="zh-CN" altLang="en-US" b="1"/>
              <a:t>源程序</a:t>
            </a:r>
          </a:p>
          <a:p>
            <a:pPr eaLnBrk="1" hangingPunct="1">
              <a:lnSpc>
                <a:spcPct val="135000"/>
              </a:lnSpc>
            </a:pPr>
            <a:r>
              <a:rPr lang="en-US" altLang="zh-CN"/>
              <a:t>//</a:t>
            </a:r>
            <a:r>
              <a:rPr lang="zh-CN" altLang="en-US"/>
              <a:t>程序文件名为</a:t>
            </a:r>
            <a:r>
              <a:rPr lang="en-US" altLang="zh-CN"/>
              <a:t>DisplayHtml.java</a:t>
            </a:r>
          </a:p>
          <a:p>
            <a:pPr eaLnBrk="1" hangingPunct="1">
              <a:lnSpc>
                <a:spcPct val="135000"/>
              </a:lnSpc>
            </a:pPr>
            <a:r>
              <a:rPr lang="en-US" altLang="zh-CN"/>
              <a:t>import java.io.*;</a:t>
            </a:r>
          </a:p>
          <a:p>
            <a:pPr eaLnBrk="1" hangingPunct="1">
              <a:lnSpc>
                <a:spcPct val="135000"/>
              </a:lnSpc>
            </a:pPr>
            <a:r>
              <a:rPr lang="en-US" altLang="zh-CN"/>
              <a:t>import java.net.*;</a:t>
            </a:r>
          </a:p>
          <a:p>
            <a:pPr eaLnBrk="1" hangingPunct="1">
              <a:lnSpc>
                <a:spcPct val="135000"/>
              </a:lnSpc>
            </a:pPr>
            <a:r>
              <a:rPr lang="en-US" altLang="zh-CN"/>
              <a:t>import javax.swing.*;</a:t>
            </a:r>
          </a:p>
          <a:p>
            <a:pPr eaLnBrk="1" hangingPunct="1">
              <a:lnSpc>
                <a:spcPct val="135000"/>
              </a:lnSpc>
            </a:pPr>
            <a:r>
              <a:rPr lang="en-US" altLang="zh-CN"/>
              <a:t>import javax.swing.event.*;</a:t>
            </a:r>
          </a:p>
          <a:p>
            <a:pPr eaLnBrk="1" hangingPunct="1">
              <a:lnSpc>
                <a:spcPct val="135000"/>
              </a:lnSpc>
            </a:pPr>
            <a:endParaRPr lang="en-US" altLang="zh-CN"/>
          </a:p>
          <a:p>
            <a:pPr eaLnBrk="1" hangingPunct="1">
              <a:lnSpc>
                <a:spcPct val="135000"/>
              </a:lnSpc>
            </a:pPr>
            <a:r>
              <a:rPr lang="en-US" altLang="zh-CN"/>
              <a:t>public class DisplayHtml </a:t>
            </a:r>
          </a:p>
          <a:p>
            <a:pPr eaLnBrk="1" hangingPunct="1">
              <a:lnSpc>
                <a:spcPct val="135000"/>
              </a:lnSpc>
            </a:pPr>
            <a:r>
              <a:rPr lang="en-US" altLang="zh-CN"/>
              <a:t>{</a:t>
            </a:r>
          </a:p>
          <a:p>
            <a:pPr eaLnBrk="1" hangingPunct="1">
              <a:lnSpc>
                <a:spcPct val="135000"/>
              </a:lnSpc>
            </a:pPr>
            <a:r>
              <a:rPr lang="en-US" altLang="zh-CN"/>
              <a:t>	//</a:t>
            </a:r>
            <a:r>
              <a:rPr lang="zh-CN" altLang="en-US"/>
              <a:t>在新窗口显示网页</a:t>
            </a:r>
          </a:p>
          <a:p>
            <a:pPr eaLnBrk="1" hangingPunct="1">
              <a:lnSpc>
                <a:spcPct val="135000"/>
              </a:lnSpc>
            </a:pPr>
            <a:r>
              <a:rPr lang="zh-CN" altLang="en-US"/>
              <a:t>	</a:t>
            </a:r>
            <a:r>
              <a:rPr lang="en-US" altLang="zh-CN"/>
              <a:t>public static void showNetPage(String str)</a:t>
            </a:r>
          </a:p>
          <a:p>
            <a:pPr eaLnBrk="1" hangingPunct="1">
              <a:lnSpc>
                <a:spcPct val="135000"/>
              </a:lnSpc>
            </a:pPr>
            <a:r>
              <a:rPr lang="en-US" altLang="zh-CN"/>
              <a:t>	{</a:t>
            </a:r>
          </a:p>
        </p:txBody>
      </p:sp>
    </p:spTree>
  </p:cSld>
  <p:clrMapOvr>
    <a:masterClrMapping/>
  </p:clrMapOvr>
  <p:transition>
    <p:zoom dir="in"/>
  </p:transition>
</p:sld>
</file>

<file path=ppt/slides/slide7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4322" name="Text Box 2"/>
          <p:cNvSpPr txBox="1">
            <a:spLocks noChangeArrowheads="1"/>
          </p:cNvSpPr>
          <p:nvPr/>
        </p:nvSpPr>
        <p:spPr bwMode="auto">
          <a:xfrm>
            <a:off x="533400" y="566738"/>
            <a:ext cx="8304213" cy="571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sz="2200"/>
              <a:t>	JEditorPane jep = new JEditorPane();</a:t>
            </a:r>
          </a:p>
          <a:p>
            <a:pPr eaLnBrk="1" hangingPunct="1">
              <a:lnSpc>
                <a:spcPct val="140000"/>
              </a:lnSpc>
            </a:pPr>
            <a:r>
              <a:rPr lang="en-US" altLang="zh-CN" sz="2200"/>
              <a:t>	jep.setEditable(false);</a:t>
            </a:r>
          </a:p>
          <a:p>
            <a:pPr eaLnBrk="1" hangingPunct="1">
              <a:lnSpc>
                <a:spcPct val="140000"/>
              </a:lnSpc>
            </a:pPr>
            <a:r>
              <a:rPr lang="en-US" altLang="zh-CN" sz="2200"/>
              <a:t>	jep.addHyperlinkListener(new LinkFollower(jep));</a:t>
            </a:r>
          </a:p>
          <a:p>
            <a:pPr eaLnBrk="1" hangingPunct="1">
              <a:lnSpc>
                <a:spcPct val="140000"/>
              </a:lnSpc>
            </a:pPr>
            <a:r>
              <a:rPr lang="en-US" altLang="zh-CN" sz="2200"/>
              <a:t>	try</a:t>
            </a:r>
          </a:p>
          <a:p>
            <a:pPr eaLnBrk="1" hangingPunct="1">
              <a:lnSpc>
                <a:spcPct val="140000"/>
              </a:lnSpc>
            </a:pPr>
            <a:r>
              <a:rPr lang="en-US" altLang="zh-CN" sz="2200"/>
              <a:t>	{</a:t>
            </a:r>
          </a:p>
          <a:p>
            <a:pPr eaLnBrk="1" hangingPunct="1">
              <a:lnSpc>
                <a:spcPct val="140000"/>
              </a:lnSpc>
            </a:pPr>
            <a:r>
              <a:rPr lang="en-US" altLang="zh-CN" sz="2200"/>
              <a:t>		jep.setPage(str);</a:t>
            </a:r>
          </a:p>
          <a:p>
            <a:pPr eaLnBrk="1" hangingPunct="1">
              <a:lnSpc>
                <a:spcPct val="140000"/>
              </a:lnSpc>
            </a:pPr>
            <a:r>
              <a:rPr lang="en-US" altLang="zh-CN" sz="2200"/>
              <a:t>	}</a:t>
            </a:r>
          </a:p>
          <a:p>
            <a:pPr eaLnBrk="1" hangingPunct="1">
              <a:lnSpc>
                <a:spcPct val="140000"/>
              </a:lnSpc>
            </a:pPr>
            <a:r>
              <a:rPr lang="en-US" altLang="zh-CN" sz="2200"/>
              <a:t>	catch(IOException e)</a:t>
            </a:r>
          </a:p>
          <a:p>
            <a:pPr eaLnBrk="1" hangingPunct="1">
              <a:lnSpc>
                <a:spcPct val="140000"/>
              </a:lnSpc>
            </a:pPr>
            <a:r>
              <a:rPr lang="en-US" altLang="zh-CN" sz="2200"/>
              <a:t>	{</a:t>
            </a:r>
          </a:p>
          <a:p>
            <a:pPr eaLnBrk="1" hangingPunct="1">
              <a:lnSpc>
                <a:spcPct val="140000"/>
              </a:lnSpc>
            </a:pPr>
            <a:r>
              <a:rPr lang="en-US" altLang="zh-CN" sz="2200"/>
              <a:t>		jep.setContentType("text/html");</a:t>
            </a:r>
          </a:p>
          <a:p>
            <a:pPr eaLnBrk="1" hangingPunct="1">
              <a:lnSpc>
                <a:spcPct val="140000"/>
              </a:lnSpc>
            </a:pPr>
            <a:r>
              <a:rPr lang="en-US" altLang="zh-CN" sz="2200"/>
              <a:t>		jep.setText("&lt;html&gt;Could not load "+ str + " &lt;/html&gt;");</a:t>
            </a:r>
          </a:p>
          <a:p>
            <a:pPr eaLnBrk="1" hangingPunct="1">
              <a:lnSpc>
                <a:spcPct val="140000"/>
              </a:lnSpc>
            </a:pPr>
            <a:r>
              <a:rPr lang="en-US" altLang="zh-CN" sz="2200"/>
              <a:t>	}</a:t>
            </a:r>
          </a:p>
        </p:txBody>
      </p:sp>
    </p:spTree>
  </p:cSld>
  <p:clrMapOvr>
    <a:masterClrMapping/>
  </p:clrMapOvr>
  <p:transition>
    <p:zoom dir="in"/>
  </p:transition>
</p:sld>
</file>

<file path=ppt/slides/slide7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5346" name="Text Box 2"/>
          <p:cNvSpPr txBox="1">
            <a:spLocks noChangeArrowheads="1"/>
          </p:cNvSpPr>
          <p:nvPr/>
        </p:nvSpPr>
        <p:spPr bwMode="auto">
          <a:xfrm>
            <a:off x="0" y="441325"/>
            <a:ext cx="9263063" cy="574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sz="2200"/>
              <a:t>	JScrollPane jscrollp = new JScrollPane(jep);</a:t>
            </a:r>
          </a:p>
          <a:p>
            <a:pPr eaLnBrk="1" hangingPunct="1">
              <a:lnSpc>
                <a:spcPct val="130000"/>
              </a:lnSpc>
            </a:pPr>
            <a:r>
              <a:rPr lang="en-US" altLang="zh-CN" sz="2200"/>
              <a:t>	JFrame f = new JFrame("</a:t>
            </a:r>
            <a:r>
              <a:rPr lang="zh-CN" altLang="en-US" sz="2200"/>
              <a:t>西安交通大学主页</a:t>
            </a:r>
            <a:r>
              <a:rPr lang="en-US" altLang="zh-CN" sz="2200"/>
              <a:t>");</a:t>
            </a:r>
          </a:p>
          <a:p>
            <a:pPr eaLnBrk="1" hangingPunct="1">
              <a:lnSpc>
                <a:spcPct val="130000"/>
              </a:lnSpc>
            </a:pPr>
            <a:r>
              <a:rPr lang="en-US" altLang="zh-CN" sz="2200"/>
              <a:t>	f.setDefaultCloseOperation(WindowConstants.DISPOSE_ON_CLOSE);</a:t>
            </a:r>
          </a:p>
          <a:p>
            <a:pPr eaLnBrk="1" hangingPunct="1">
              <a:lnSpc>
                <a:spcPct val="130000"/>
              </a:lnSpc>
            </a:pPr>
            <a:r>
              <a:rPr lang="en-US" altLang="zh-CN" sz="2200"/>
              <a:t>	f.setContentPane(jscrollp);</a:t>
            </a:r>
          </a:p>
          <a:p>
            <a:pPr eaLnBrk="1" hangingPunct="1">
              <a:lnSpc>
                <a:spcPct val="130000"/>
              </a:lnSpc>
            </a:pPr>
            <a:r>
              <a:rPr lang="en-US" altLang="zh-CN" sz="2200"/>
              <a:t>	f.setSize(600, 400);</a:t>
            </a:r>
          </a:p>
          <a:p>
            <a:pPr eaLnBrk="1" hangingPunct="1">
              <a:lnSpc>
                <a:spcPct val="130000"/>
              </a:lnSpc>
            </a:pPr>
            <a:r>
              <a:rPr lang="en-US" altLang="zh-CN" sz="2200"/>
              <a:t>	f.show();</a:t>
            </a:r>
          </a:p>
          <a:p>
            <a:pPr eaLnBrk="1" hangingPunct="1">
              <a:lnSpc>
                <a:spcPct val="130000"/>
              </a:lnSpc>
            </a:pPr>
            <a:r>
              <a:rPr lang="en-US" altLang="zh-CN" sz="2200"/>
              <a:t>        }</a:t>
            </a:r>
          </a:p>
          <a:p>
            <a:pPr eaLnBrk="1" hangingPunct="1">
              <a:lnSpc>
                <a:spcPct val="130000"/>
              </a:lnSpc>
            </a:pPr>
            <a:r>
              <a:rPr lang="en-US" altLang="zh-CN" sz="2200"/>
              <a:t>        public static void main(String[] args)</a:t>
            </a:r>
          </a:p>
          <a:p>
            <a:pPr eaLnBrk="1" hangingPunct="1">
              <a:lnSpc>
                <a:spcPct val="130000"/>
              </a:lnSpc>
            </a:pPr>
            <a:r>
              <a:rPr lang="en-US" altLang="zh-CN" sz="2200"/>
              <a:t>        {</a:t>
            </a:r>
          </a:p>
          <a:p>
            <a:pPr eaLnBrk="1" hangingPunct="1">
              <a:lnSpc>
                <a:spcPct val="130000"/>
              </a:lnSpc>
            </a:pPr>
            <a:r>
              <a:rPr lang="en-US" altLang="zh-CN" sz="2200"/>
              <a:t>	String getURL = "http://www.xjtu.edu.cn";</a:t>
            </a:r>
          </a:p>
          <a:p>
            <a:pPr eaLnBrk="1" hangingPunct="1">
              <a:lnSpc>
                <a:spcPct val="130000"/>
              </a:lnSpc>
            </a:pPr>
            <a:r>
              <a:rPr lang="en-US" altLang="zh-CN" sz="2200"/>
              <a:t>	showNetPage(getURL);</a:t>
            </a:r>
          </a:p>
          <a:p>
            <a:pPr eaLnBrk="1" hangingPunct="1">
              <a:lnSpc>
                <a:spcPct val="130000"/>
              </a:lnSpc>
            </a:pPr>
            <a:r>
              <a:rPr lang="en-US" altLang="zh-CN" sz="2200"/>
              <a:t>        }</a:t>
            </a:r>
          </a:p>
          <a:p>
            <a:pPr eaLnBrk="1" hangingPunct="1">
              <a:lnSpc>
                <a:spcPct val="130000"/>
              </a:lnSpc>
            </a:pPr>
            <a:r>
              <a:rPr lang="en-US" altLang="zh-CN" sz="2200"/>
              <a:t>}</a:t>
            </a:r>
          </a:p>
        </p:txBody>
      </p:sp>
    </p:spTree>
  </p:cSld>
  <p:clrMapOvr>
    <a:masterClrMapping/>
  </p:clrMapOvr>
  <p:transition>
    <p:zoom dir="in"/>
  </p:transition>
</p:sld>
</file>

<file path=ppt/slides/slide7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6370" name="Text Box 2"/>
          <p:cNvSpPr txBox="1">
            <a:spLocks noChangeArrowheads="1"/>
          </p:cNvSpPr>
          <p:nvPr/>
        </p:nvSpPr>
        <p:spPr bwMode="auto">
          <a:xfrm>
            <a:off x="457200" y="533400"/>
            <a:ext cx="85455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200"/>
              <a:t>//</a:t>
            </a:r>
            <a:r>
              <a:rPr lang="zh-CN" altLang="en-US" sz="2200"/>
              <a:t>类：新开的网页窗口响应链接点击事件</a:t>
            </a:r>
          </a:p>
          <a:p>
            <a:pPr eaLnBrk="1" hangingPunct="1">
              <a:lnSpc>
                <a:spcPct val="120000"/>
              </a:lnSpc>
            </a:pPr>
            <a:r>
              <a:rPr lang="en-US" altLang="zh-CN" sz="2200"/>
              <a:t>class LinkFollower implements HyperlinkListener</a:t>
            </a:r>
          </a:p>
          <a:p>
            <a:pPr eaLnBrk="1" hangingPunct="1">
              <a:lnSpc>
                <a:spcPct val="120000"/>
              </a:lnSpc>
            </a:pPr>
            <a:r>
              <a:rPr lang="en-US" altLang="zh-CN" sz="2200"/>
              <a:t>{</a:t>
            </a:r>
          </a:p>
          <a:p>
            <a:pPr eaLnBrk="1" hangingPunct="1">
              <a:lnSpc>
                <a:spcPct val="120000"/>
              </a:lnSpc>
            </a:pPr>
            <a:r>
              <a:rPr lang="en-US" altLang="zh-CN" sz="2200"/>
              <a:t>      private JEditorPane jep;	</a:t>
            </a:r>
          </a:p>
          <a:p>
            <a:pPr eaLnBrk="1" hangingPunct="1">
              <a:lnSpc>
                <a:spcPct val="120000"/>
              </a:lnSpc>
            </a:pPr>
            <a:r>
              <a:rPr lang="en-US" altLang="zh-CN" sz="2200"/>
              <a:t>      public LinkFollower(JEditorPane jep)</a:t>
            </a:r>
          </a:p>
          <a:p>
            <a:pPr eaLnBrk="1" hangingPunct="1">
              <a:lnSpc>
                <a:spcPct val="120000"/>
              </a:lnSpc>
            </a:pPr>
            <a:r>
              <a:rPr lang="en-US" altLang="zh-CN" sz="2200"/>
              <a:t>      {</a:t>
            </a:r>
          </a:p>
          <a:p>
            <a:pPr eaLnBrk="1" hangingPunct="1">
              <a:lnSpc>
                <a:spcPct val="120000"/>
              </a:lnSpc>
            </a:pPr>
            <a:r>
              <a:rPr lang="en-US" altLang="zh-CN" sz="2200"/>
              <a:t>	this.jep = jep;</a:t>
            </a:r>
          </a:p>
          <a:p>
            <a:pPr eaLnBrk="1" hangingPunct="1">
              <a:lnSpc>
                <a:spcPct val="120000"/>
              </a:lnSpc>
            </a:pPr>
            <a:r>
              <a:rPr lang="en-US" altLang="zh-CN" sz="2200"/>
              <a:t>      }	</a:t>
            </a:r>
          </a:p>
          <a:p>
            <a:pPr eaLnBrk="1" hangingPunct="1">
              <a:lnSpc>
                <a:spcPct val="120000"/>
              </a:lnSpc>
            </a:pPr>
            <a:r>
              <a:rPr lang="en-US" altLang="zh-CN" sz="2200"/>
              <a:t>    //</a:t>
            </a:r>
            <a:r>
              <a:rPr lang="zh-CN" altLang="en-US" sz="2200"/>
              <a:t>超链接更新事件的处理</a:t>
            </a:r>
          </a:p>
          <a:p>
            <a:pPr eaLnBrk="1" hangingPunct="1">
              <a:lnSpc>
                <a:spcPct val="120000"/>
              </a:lnSpc>
            </a:pPr>
            <a:r>
              <a:rPr lang="zh-CN" altLang="en-US" sz="2200"/>
              <a:t>      </a:t>
            </a:r>
            <a:r>
              <a:rPr lang="en-US" altLang="zh-CN" sz="2200"/>
              <a:t>public void hyperlinkUpdate(HyperlinkEvent evt)</a:t>
            </a:r>
          </a:p>
          <a:p>
            <a:pPr eaLnBrk="1" hangingPunct="1">
              <a:lnSpc>
                <a:spcPct val="120000"/>
              </a:lnSpc>
            </a:pPr>
            <a:r>
              <a:rPr lang="en-US" altLang="zh-CN" sz="2200"/>
              <a:t>     {</a:t>
            </a:r>
          </a:p>
          <a:p>
            <a:pPr eaLnBrk="1" hangingPunct="1">
              <a:lnSpc>
                <a:spcPct val="120000"/>
              </a:lnSpc>
            </a:pPr>
            <a:r>
              <a:rPr lang="en-US" altLang="zh-CN" sz="2200"/>
              <a:t>         //</a:t>
            </a:r>
            <a:r>
              <a:rPr lang="zh-CN" altLang="en-US" sz="2200"/>
              <a:t>判断是否是激活事件</a:t>
            </a:r>
          </a:p>
          <a:p>
            <a:pPr eaLnBrk="1" hangingPunct="1">
              <a:lnSpc>
                <a:spcPct val="120000"/>
              </a:lnSpc>
            </a:pPr>
            <a:r>
              <a:rPr lang="zh-CN" altLang="en-US" sz="2200"/>
              <a:t>         </a:t>
            </a:r>
            <a:r>
              <a:rPr lang="en-US" altLang="zh-CN" sz="2200"/>
              <a:t>if(evt.getEventType() == HyperlinkEvent.EventType.ACTIVATED)</a:t>
            </a:r>
          </a:p>
          <a:p>
            <a:pPr eaLnBrk="1" hangingPunct="1">
              <a:lnSpc>
                <a:spcPct val="120000"/>
              </a:lnSpc>
            </a:pPr>
            <a:r>
              <a:rPr lang="en-US" altLang="zh-CN" sz="2200"/>
              <a:t>        {</a:t>
            </a:r>
          </a:p>
        </p:txBody>
      </p:sp>
    </p:spTree>
  </p:cSld>
  <p:clrMapOvr>
    <a:masterClrMapping/>
  </p:clrMapOvr>
  <p:transition>
    <p:zoom dir="in"/>
  </p:transition>
</p:sld>
</file>

<file path=ppt/slides/slide7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7394" name="Text Box 2"/>
          <p:cNvSpPr txBox="1">
            <a:spLocks noChangeArrowheads="1"/>
          </p:cNvSpPr>
          <p:nvPr/>
        </p:nvSpPr>
        <p:spPr bwMode="auto">
          <a:xfrm>
            <a:off x="912813" y="485775"/>
            <a:ext cx="7316787"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a:t>		try</a:t>
            </a:r>
          </a:p>
          <a:p>
            <a:pPr eaLnBrk="1" hangingPunct="1">
              <a:lnSpc>
                <a:spcPct val="130000"/>
              </a:lnSpc>
            </a:pPr>
            <a:r>
              <a:rPr lang="en-US" altLang="zh-CN"/>
              <a:t>		{</a:t>
            </a:r>
          </a:p>
          <a:p>
            <a:pPr eaLnBrk="1" hangingPunct="1">
              <a:lnSpc>
                <a:spcPct val="130000"/>
              </a:lnSpc>
            </a:pPr>
            <a:r>
              <a:rPr lang="en-US" altLang="zh-CN"/>
              <a:t>                  		//</a:t>
            </a:r>
            <a:r>
              <a:rPr lang="zh-CN" altLang="en-US"/>
              <a:t>显示新的网址</a:t>
            </a:r>
          </a:p>
          <a:p>
            <a:pPr eaLnBrk="1" hangingPunct="1">
              <a:lnSpc>
                <a:spcPct val="130000"/>
              </a:lnSpc>
            </a:pPr>
            <a:r>
              <a:rPr lang="zh-CN" altLang="en-US"/>
              <a:t>			</a:t>
            </a:r>
            <a:r>
              <a:rPr lang="en-US" altLang="zh-CN"/>
              <a:t>jep.setPage(evt.getURL());</a:t>
            </a:r>
          </a:p>
          <a:p>
            <a:pPr eaLnBrk="1" hangingPunct="1">
              <a:lnSpc>
                <a:spcPct val="130000"/>
              </a:lnSpc>
            </a:pPr>
            <a:r>
              <a:rPr lang="en-US" altLang="zh-CN"/>
              <a:t>		}</a:t>
            </a:r>
          </a:p>
          <a:p>
            <a:pPr eaLnBrk="1" hangingPunct="1">
              <a:lnSpc>
                <a:spcPct val="130000"/>
              </a:lnSpc>
            </a:pPr>
            <a:r>
              <a:rPr lang="en-US" altLang="zh-CN"/>
              <a:t>		catch(Exception e)</a:t>
            </a:r>
          </a:p>
          <a:p>
            <a:pPr eaLnBrk="1" hangingPunct="1">
              <a:lnSpc>
                <a:spcPct val="130000"/>
              </a:lnSpc>
            </a:pPr>
            <a:r>
              <a:rPr lang="en-US" altLang="zh-CN"/>
              <a:t>		{</a:t>
            </a:r>
          </a:p>
          <a:p>
            <a:pPr eaLnBrk="1" hangingPunct="1">
              <a:lnSpc>
                <a:spcPct val="130000"/>
              </a:lnSpc>
            </a:pPr>
            <a:r>
              <a:rPr lang="en-US" altLang="zh-CN"/>
              <a:t>			System.out.println(e.getMessage());</a:t>
            </a:r>
          </a:p>
          <a:p>
            <a:pPr eaLnBrk="1" hangingPunct="1">
              <a:lnSpc>
                <a:spcPct val="130000"/>
              </a:lnSpc>
            </a:pPr>
            <a:r>
              <a:rPr lang="en-US" altLang="zh-CN"/>
              <a:t>		}</a:t>
            </a:r>
          </a:p>
          <a:p>
            <a:pPr eaLnBrk="1" hangingPunct="1">
              <a:lnSpc>
                <a:spcPct val="130000"/>
              </a:lnSpc>
            </a:pPr>
            <a:r>
              <a:rPr lang="en-US" altLang="zh-CN"/>
              <a:t>	    }</a:t>
            </a:r>
          </a:p>
          <a:p>
            <a:pPr eaLnBrk="1" hangingPunct="1">
              <a:lnSpc>
                <a:spcPct val="130000"/>
              </a:lnSpc>
            </a:pPr>
            <a:r>
              <a:rPr lang="en-US" altLang="zh-CN"/>
              <a:t>        }</a:t>
            </a:r>
          </a:p>
          <a:p>
            <a:pPr eaLnBrk="1" hangingPunct="1">
              <a:lnSpc>
                <a:spcPct val="130000"/>
              </a:lnSpc>
            </a:pPr>
            <a:r>
              <a:rPr lang="en-US" altLang="zh-CN"/>
              <a:t>}</a:t>
            </a:r>
          </a:p>
        </p:txBody>
      </p:sp>
    </p:spTree>
  </p:cSld>
  <p:clrMapOvr>
    <a:masterClrMapping/>
  </p:clrMapOvr>
  <p:transition>
    <p:zoom dir="in"/>
  </p:transition>
</p:sld>
</file>

<file path=ppt/slides/slide7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315" name="Text Box 2"/>
          <p:cNvSpPr txBox="1">
            <a:spLocks noChangeArrowheads="1"/>
          </p:cNvSpPr>
          <p:nvPr/>
        </p:nvSpPr>
        <p:spPr bwMode="auto">
          <a:xfrm>
            <a:off x="746125" y="650875"/>
            <a:ext cx="172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3. </a:t>
            </a:r>
            <a:r>
              <a:rPr lang="zh-CN" altLang="en-US" b="1"/>
              <a:t>结果分析</a:t>
            </a:r>
          </a:p>
        </p:txBody>
      </p:sp>
      <p:sp>
        <p:nvSpPr>
          <p:cNvPr id="141316" name="Rectangle 3"/>
          <p:cNvSpPr>
            <a:spLocks noChangeArrowheads="1"/>
          </p:cNvSpPr>
          <p:nvPr/>
        </p:nvSpPr>
        <p:spPr bwMode="auto">
          <a:xfrm>
            <a:off x="2486025" y="5867400"/>
            <a:ext cx="4170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11.8  JEditorPane</a:t>
            </a:r>
            <a:r>
              <a:rPr lang="zh-CN" altLang="en-US"/>
              <a:t>显示的网页</a:t>
            </a:r>
          </a:p>
        </p:txBody>
      </p:sp>
      <p:graphicFrame>
        <p:nvGraphicFramePr>
          <p:cNvPr id="141314" name="Object 4"/>
          <p:cNvGraphicFramePr>
            <a:graphicFrameLocks noChangeAspect="1"/>
          </p:cNvGraphicFramePr>
          <p:nvPr/>
        </p:nvGraphicFramePr>
        <p:xfrm>
          <a:off x="1028700" y="1068388"/>
          <a:ext cx="7086600" cy="4719637"/>
        </p:xfrm>
        <a:graphic>
          <a:graphicData uri="http://schemas.openxmlformats.org/presentationml/2006/ole">
            <mc:AlternateContent xmlns:mc="http://schemas.openxmlformats.org/markup-compatibility/2006">
              <mc:Choice xmlns:v="urn:schemas-microsoft-com:vml" Requires="v">
                <p:oleObj spid="_x0000_s141317" name="Bitmap Image" r:id="rId3" imgW="4540952" imgH="3024762" progId="Paint.Picture">
                  <p:embed/>
                </p:oleObj>
              </mc:Choice>
              <mc:Fallback>
                <p:oleObj name="Bitmap Image" r:id="rId3" imgW="4540952" imgH="3024762"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700" y="1068388"/>
                        <a:ext cx="7086600" cy="4719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3" name="Rectangle 2"/>
          <p:cNvSpPr>
            <a:spLocks noChangeArrowheads="1"/>
          </p:cNvSpPr>
          <p:nvPr/>
        </p:nvSpPr>
        <p:spPr bwMode="auto">
          <a:xfrm>
            <a:off x="3146425" y="5562600"/>
            <a:ext cx="2851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2.5  </a:t>
            </a:r>
            <a:r>
              <a:rPr lang="zh-CN" altLang="en-US"/>
              <a:t>程序输出结果</a:t>
            </a:r>
          </a:p>
        </p:txBody>
      </p:sp>
      <p:graphicFrame>
        <p:nvGraphicFramePr>
          <p:cNvPr id="20482" name="Object 3"/>
          <p:cNvGraphicFramePr>
            <a:graphicFrameLocks noChangeAspect="1"/>
          </p:cNvGraphicFramePr>
          <p:nvPr/>
        </p:nvGraphicFramePr>
        <p:xfrm>
          <a:off x="1333500" y="1219200"/>
          <a:ext cx="6477000" cy="3813175"/>
        </p:xfrm>
        <a:graphic>
          <a:graphicData uri="http://schemas.openxmlformats.org/presentationml/2006/ole">
            <mc:AlternateContent xmlns:mc="http://schemas.openxmlformats.org/markup-compatibility/2006">
              <mc:Choice xmlns:v="urn:schemas-microsoft-com:vml" Requires="v">
                <p:oleObj spid="_x0000_s20484" name="Bitmap Image" r:id="rId3" imgW="4031329" imgH="2377646" progId="Paint.Picture">
                  <p:embed/>
                </p:oleObj>
              </mc:Choice>
              <mc:Fallback>
                <p:oleObj name="Bitmap Image" r:id="rId3" imgW="4031329" imgH="2377646"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1219200"/>
                        <a:ext cx="6477000" cy="3813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7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42338" name="Object 2"/>
          <p:cNvGraphicFramePr>
            <a:graphicFrameLocks noChangeAspect="1"/>
          </p:cNvGraphicFramePr>
          <p:nvPr/>
        </p:nvGraphicFramePr>
        <p:xfrm>
          <a:off x="990600" y="685800"/>
          <a:ext cx="7162800" cy="4732338"/>
        </p:xfrm>
        <a:graphic>
          <a:graphicData uri="http://schemas.openxmlformats.org/presentationml/2006/ole">
            <mc:AlternateContent xmlns:mc="http://schemas.openxmlformats.org/markup-compatibility/2006">
              <mc:Choice xmlns:v="urn:schemas-microsoft-com:vml" Requires="v">
                <p:oleObj spid="_x0000_s142341" name="Bitmap Image" r:id="rId3" imgW="4540952" imgH="3010161" progId="Paint.Picture">
                  <p:embed/>
                </p:oleObj>
              </mc:Choice>
              <mc:Fallback>
                <p:oleObj name="Bitmap Image" r:id="rId3" imgW="4540952" imgH="3010161"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685800"/>
                        <a:ext cx="7162800" cy="4732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2339" name="Rectangle 3"/>
          <p:cNvSpPr>
            <a:spLocks noChangeArrowheads="1"/>
          </p:cNvSpPr>
          <p:nvPr/>
        </p:nvSpPr>
        <p:spPr bwMode="auto">
          <a:xfrm>
            <a:off x="2460625" y="5562600"/>
            <a:ext cx="422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11.9  </a:t>
            </a:r>
            <a:r>
              <a:rPr lang="zh-CN" altLang="en-US"/>
              <a:t>响应链接后进入的网页</a:t>
            </a:r>
          </a:p>
        </p:txBody>
      </p:sp>
      <p:sp>
        <p:nvSpPr>
          <p:cNvPr id="142340" name="AutoShape 4">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7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8418" name="Rectangle 2"/>
          <p:cNvSpPr>
            <a:spLocks noChangeArrowheads="1"/>
          </p:cNvSpPr>
          <p:nvPr/>
        </p:nvSpPr>
        <p:spPr bwMode="auto">
          <a:xfrm>
            <a:off x="3917950" y="533400"/>
            <a:ext cx="1308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习   题</a:t>
            </a:r>
          </a:p>
        </p:txBody>
      </p:sp>
      <p:sp>
        <p:nvSpPr>
          <p:cNvPr id="828419" name="Text Box 3"/>
          <p:cNvSpPr txBox="1">
            <a:spLocks noChangeArrowheads="1"/>
          </p:cNvSpPr>
          <p:nvPr/>
        </p:nvSpPr>
        <p:spPr bwMode="auto">
          <a:xfrm>
            <a:off x="228600" y="1066800"/>
            <a:ext cx="86868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a:t>        1. </a:t>
            </a:r>
            <a:r>
              <a:rPr lang="zh-CN" altLang="en-US"/>
              <a:t>建立</a:t>
            </a:r>
            <a:r>
              <a:rPr lang="en-US" altLang="zh-CN"/>
              <a:t>TCP Socket</a:t>
            </a:r>
            <a:r>
              <a:rPr lang="zh-CN" altLang="en-US"/>
              <a:t>读取</a:t>
            </a:r>
            <a:r>
              <a:rPr lang="en-US" altLang="zh-CN"/>
              <a:t>http://www.263.net</a:t>
            </a:r>
            <a:r>
              <a:rPr lang="zh-CN" altLang="en-US"/>
              <a:t>网址的首页，将之存入文件</a:t>
            </a:r>
            <a:r>
              <a:rPr lang="en-US" altLang="zh-CN"/>
              <a:t>h2.html</a:t>
            </a:r>
            <a:r>
              <a:rPr lang="zh-CN" altLang="en-US"/>
              <a:t>并在</a:t>
            </a:r>
            <a:r>
              <a:rPr lang="en-US" altLang="zh-CN"/>
              <a:t>IE</a:t>
            </a:r>
            <a:r>
              <a:rPr lang="zh-CN" altLang="en-US"/>
              <a:t>中显示此文件。</a:t>
            </a:r>
          </a:p>
          <a:p>
            <a:pPr eaLnBrk="1" hangingPunct="1">
              <a:lnSpc>
                <a:spcPct val="120000"/>
              </a:lnSpc>
              <a:spcBef>
                <a:spcPct val="50000"/>
              </a:spcBef>
            </a:pPr>
            <a:r>
              <a:rPr lang="zh-CN" altLang="en-US"/>
              <a:t>        </a:t>
            </a:r>
            <a:r>
              <a:rPr lang="en-US" altLang="zh-CN"/>
              <a:t>2. </a:t>
            </a:r>
            <a:r>
              <a:rPr lang="zh-CN" altLang="en-US"/>
              <a:t>建立</a:t>
            </a:r>
            <a:r>
              <a:rPr lang="en-US" altLang="zh-CN"/>
              <a:t>TCP Socket</a:t>
            </a:r>
            <a:r>
              <a:rPr lang="zh-CN" altLang="en-US"/>
              <a:t>进行通信，服务器端向客户端传送日期数据。</a:t>
            </a:r>
          </a:p>
          <a:p>
            <a:pPr eaLnBrk="1" hangingPunct="1">
              <a:lnSpc>
                <a:spcPct val="120000"/>
              </a:lnSpc>
              <a:spcBef>
                <a:spcPct val="50000"/>
              </a:spcBef>
            </a:pPr>
            <a:r>
              <a:rPr lang="zh-CN" altLang="en-US"/>
              <a:t>        </a:t>
            </a:r>
            <a:r>
              <a:rPr lang="en-US" altLang="zh-CN"/>
              <a:t>3. </a:t>
            </a:r>
            <a:r>
              <a:rPr lang="zh-CN" altLang="en-US"/>
              <a:t>使用</a:t>
            </a:r>
            <a:r>
              <a:rPr lang="en-US" altLang="zh-CN"/>
              <a:t>UDP Socket</a:t>
            </a:r>
            <a:r>
              <a:rPr lang="zh-CN" altLang="en-US"/>
              <a:t>进行通信，服务器和客户相互传送日期数据。</a:t>
            </a:r>
          </a:p>
          <a:p>
            <a:pPr eaLnBrk="1" hangingPunct="1">
              <a:lnSpc>
                <a:spcPct val="120000"/>
              </a:lnSpc>
              <a:spcBef>
                <a:spcPct val="50000"/>
              </a:spcBef>
            </a:pPr>
            <a:r>
              <a:rPr lang="zh-CN" altLang="en-US"/>
              <a:t>         </a:t>
            </a:r>
            <a:r>
              <a:rPr lang="en-US" altLang="zh-CN"/>
              <a:t>4. </a:t>
            </a:r>
            <a:r>
              <a:rPr lang="zh-CN" altLang="en-US"/>
              <a:t>仔细学习本章音频操作的实例，修改其中的一些数据，如缓冲值或音频流初始化参数，看是否会影响到音频的质量。</a:t>
            </a:r>
          </a:p>
          <a:p>
            <a:pPr eaLnBrk="1" hangingPunct="1">
              <a:lnSpc>
                <a:spcPct val="120000"/>
              </a:lnSpc>
              <a:spcBef>
                <a:spcPct val="50000"/>
              </a:spcBef>
            </a:pPr>
            <a:r>
              <a:rPr lang="zh-CN" altLang="en-US"/>
              <a:t>         </a:t>
            </a:r>
            <a:r>
              <a:rPr lang="en-US" altLang="zh-CN"/>
              <a:t>5. </a:t>
            </a:r>
            <a:r>
              <a:rPr lang="zh-CN" altLang="en-US"/>
              <a:t>使用</a:t>
            </a:r>
            <a:r>
              <a:rPr lang="en-US" altLang="zh-CN"/>
              <a:t>java.swing</a:t>
            </a:r>
            <a:r>
              <a:rPr lang="zh-CN" altLang="en-US"/>
              <a:t>包中的高级控件显示</a:t>
            </a:r>
            <a:r>
              <a:rPr lang="en-US" altLang="zh-CN"/>
              <a:t>http://www.263.net</a:t>
            </a:r>
            <a:r>
              <a:rPr lang="zh-CN" altLang="en-US"/>
              <a:t>网址的首页。</a:t>
            </a:r>
          </a:p>
        </p:txBody>
      </p:sp>
      <p:sp>
        <p:nvSpPr>
          <p:cNvPr id="828420" name="AutoShape 4">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7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9442" name="Text Box 2"/>
          <p:cNvSpPr txBox="1">
            <a:spLocks noChangeArrowheads="1"/>
          </p:cNvSpPr>
          <p:nvPr/>
        </p:nvSpPr>
        <p:spPr bwMode="auto">
          <a:xfrm>
            <a:off x="1782763" y="914400"/>
            <a:ext cx="55784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4000">
                <a:latin typeface="华文行楷" pitchFamily="2" charset="-122"/>
                <a:ea typeface="华文行楷" pitchFamily="2" charset="-122"/>
              </a:rPr>
              <a:t>第</a:t>
            </a:r>
            <a:r>
              <a:rPr lang="en-US" altLang="zh-CN" sz="4000">
                <a:latin typeface="华文行楷" pitchFamily="2" charset="-122"/>
                <a:ea typeface="华文行楷" pitchFamily="2" charset="-122"/>
              </a:rPr>
              <a:t>12</a:t>
            </a:r>
            <a:r>
              <a:rPr lang="zh-CN" altLang="en-US" sz="4000">
                <a:latin typeface="华文行楷" pitchFamily="2" charset="-122"/>
                <a:ea typeface="华文行楷" pitchFamily="2" charset="-122"/>
              </a:rPr>
              <a:t>章  </a:t>
            </a:r>
            <a:r>
              <a:rPr lang="en-US" altLang="zh-CN" sz="4000">
                <a:latin typeface="华文行楷" pitchFamily="2" charset="-122"/>
                <a:ea typeface="华文行楷" pitchFamily="2" charset="-122"/>
              </a:rPr>
              <a:t>Java</a:t>
            </a:r>
            <a:r>
              <a:rPr lang="zh-CN" altLang="en-US" sz="4000">
                <a:latin typeface="华文行楷" pitchFamily="2" charset="-122"/>
                <a:ea typeface="华文行楷" pitchFamily="2" charset="-122"/>
              </a:rPr>
              <a:t>网络技术</a:t>
            </a:r>
            <a:r>
              <a:rPr lang="en-US" altLang="zh-CN" sz="4000">
                <a:latin typeface="华文行楷" pitchFamily="2" charset="-122"/>
                <a:ea typeface="华文行楷" pitchFamily="2" charset="-122"/>
              </a:rPr>
              <a:t>(</a:t>
            </a:r>
            <a:r>
              <a:rPr lang="zh-CN" altLang="en-US" sz="4000">
                <a:latin typeface="华文行楷" pitchFamily="2" charset="-122"/>
                <a:ea typeface="华文行楷" pitchFamily="2" charset="-122"/>
              </a:rPr>
              <a:t>二</a:t>
            </a:r>
            <a:r>
              <a:rPr lang="en-US" altLang="zh-CN" sz="4000">
                <a:latin typeface="华文行楷" pitchFamily="2" charset="-122"/>
                <a:ea typeface="华文行楷" pitchFamily="2" charset="-122"/>
              </a:rPr>
              <a:t>) </a:t>
            </a:r>
          </a:p>
        </p:txBody>
      </p:sp>
      <p:sp>
        <p:nvSpPr>
          <p:cNvPr id="829443" name="Text Box 3"/>
          <p:cNvSpPr txBox="1">
            <a:spLocks noChangeArrowheads="1"/>
          </p:cNvSpPr>
          <p:nvPr/>
        </p:nvSpPr>
        <p:spPr bwMode="auto">
          <a:xfrm>
            <a:off x="2824163" y="1752600"/>
            <a:ext cx="3922712" cy="392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b="1">
                <a:hlinkClick r:id="rId2" action="ppaction://hlinksldjump"/>
              </a:rPr>
              <a:t>12.1  URL</a:t>
            </a:r>
            <a:r>
              <a:rPr lang="zh-CN" altLang="en-US" b="1">
                <a:hlinkClick r:id="rId2" action="ppaction://hlinksldjump"/>
              </a:rPr>
              <a:t>类</a:t>
            </a:r>
            <a:endParaRPr lang="zh-CN" altLang="en-US" b="1"/>
          </a:p>
          <a:p>
            <a:pPr eaLnBrk="1" hangingPunct="1">
              <a:lnSpc>
                <a:spcPct val="150000"/>
              </a:lnSpc>
            </a:pPr>
            <a:r>
              <a:rPr lang="en-US" altLang="zh-CN" b="1">
                <a:hlinkClick r:id="rId3" action="ppaction://hlinksldjump"/>
              </a:rPr>
              <a:t>12.2  URLEncoder</a:t>
            </a:r>
            <a:r>
              <a:rPr lang="zh-CN" altLang="en-US" b="1">
                <a:hlinkClick r:id="rId3" action="ppaction://hlinksldjump"/>
              </a:rPr>
              <a:t>类</a:t>
            </a:r>
            <a:endParaRPr lang="zh-CN" altLang="en-US" b="1"/>
          </a:p>
          <a:p>
            <a:pPr eaLnBrk="1" hangingPunct="1">
              <a:lnSpc>
                <a:spcPct val="150000"/>
              </a:lnSpc>
            </a:pPr>
            <a:r>
              <a:rPr lang="en-US" altLang="zh-CN" b="1">
                <a:hlinkClick r:id="rId4" action="ppaction://hlinksldjump"/>
              </a:rPr>
              <a:t>12.3  URLDecoder</a:t>
            </a:r>
            <a:r>
              <a:rPr lang="zh-CN" altLang="en-US" b="1">
                <a:hlinkClick r:id="rId4" action="ppaction://hlinksldjump"/>
              </a:rPr>
              <a:t>类</a:t>
            </a:r>
            <a:endParaRPr lang="zh-CN" altLang="en-US" b="1"/>
          </a:p>
          <a:p>
            <a:pPr eaLnBrk="1" hangingPunct="1">
              <a:lnSpc>
                <a:spcPct val="150000"/>
              </a:lnSpc>
            </a:pPr>
            <a:r>
              <a:rPr lang="en-US" altLang="zh-CN" b="1">
                <a:hlinkClick r:id="rId5" action="ppaction://hlinksldjump"/>
              </a:rPr>
              <a:t>12.4  URLConnection</a:t>
            </a:r>
            <a:r>
              <a:rPr lang="zh-CN" altLang="en-US" b="1">
                <a:hlinkClick r:id="rId5" action="ppaction://hlinksldjump"/>
              </a:rPr>
              <a:t>类</a:t>
            </a:r>
            <a:endParaRPr lang="zh-CN" altLang="en-US" b="1"/>
          </a:p>
          <a:p>
            <a:pPr eaLnBrk="1" hangingPunct="1">
              <a:lnSpc>
                <a:spcPct val="150000"/>
              </a:lnSpc>
            </a:pPr>
            <a:r>
              <a:rPr lang="en-US" altLang="zh-CN" b="1">
                <a:hlinkClick r:id="rId6" action="ppaction://hlinksldjump"/>
              </a:rPr>
              <a:t>12.5  HttpURLConnection</a:t>
            </a:r>
            <a:r>
              <a:rPr lang="zh-CN" altLang="en-US" b="1">
                <a:hlinkClick r:id="rId6" action="ppaction://hlinksldjump"/>
              </a:rPr>
              <a:t>类</a:t>
            </a:r>
            <a:endParaRPr lang="zh-CN" altLang="en-US" b="1"/>
          </a:p>
          <a:p>
            <a:pPr eaLnBrk="1" hangingPunct="1">
              <a:lnSpc>
                <a:spcPct val="150000"/>
              </a:lnSpc>
            </a:pPr>
            <a:r>
              <a:rPr lang="en-US" altLang="zh-CN" b="1">
                <a:hlinkClick r:id="rId7" action="ppaction://hlinksldjump"/>
              </a:rPr>
              <a:t>12.6  </a:t>
            </a:r>
            <a:r>
              <a:rPr lang="zh-CN" altLang="en-US" b="1">
                <a:hlinkClick r:id="rId7" action="ppaction://hlinksldjump"/>
              </a:rPr>
              <a:t>新</a:t>
            </a:r>
            <a:r>
              <a:rPr lang="en-US" altLang="zh-CN" b="1">
                <a:hlinkClick r:id="rId7" action="ppaction://hlinksldjump"/>
              </a:rPr>
              <a:t>IO</a:t>
            </a:r>
            <a:r>
              <a:rPr lang="zh-CN" altLang="en-US" b="1">
                <a:hlinkClick r:id="rId7" action="ppaction://hlinksldjump"/>
              </a:rPr>
              <a:t>包的</a:t>
            </a:r>
            <a:r>
              <a:rPr lang="en-US" altLang="zh-CN" b="1">
                <a:hlinkClick r:id="rId7" action="ppaction://hlinksldjump"/>
              </a:rPr>
              <a:t>Socket</a:t>
            </a:r>
            <a:r>
              <a:rPr lang="zh-CN" altLang="en-US" b="1">
                <a:hlinkClick r:id="rId7" action="ppaction://hlinksldjump"/>
              </a:rPr>
              <a:t>应用</a:t>
            </a:r>
            <a:endParaRPr lang="zh-CN" altLang="en-US" b="1"/>
          </a:p>
          <a:p>
            <a:pPr eaLnBrk="1" hangingPunct="1">
              <a:lnSpc>
                <a:spcPct val="150000"/>
              </a:lnSpc>
            </a:pPr>
            <a:r>
              <a:rPr lang="zh-CN" altLang="en-US" b="1">
                <a:ea typeface="黑体" panose="02010609060101010101" pitchFamily="49" charset="-122"/>
                <a:hlinkClick r:id="rId8" action="ppaction://hlinksldjump"/>
              </a:rPr>
              <a:t>习  题</a:t>
            </a:r>
            <a:r>
              <a:rPr lang="zh-CN" altLang="en-US" b="1">
                <a:hlinkClick r:id="rId8" action="ppaction://hlinksldjump"/>
              </a:rPr>
              <a:t>  </a:t>
            </a:r>
            <a:endParaRPr lang="zh-CN" altLang="en-US" b="1"/>
          </a:p>
        </p:txBody>
      </p:sp>
      <p:pic>
        <p:nvPicPr>
          <p:cNvPr id="829444" name="Picture 4" descr="E:\课件素材\GIF动画插件1\GIF014.GIF">
            <a:hlinkClick r:id="rId9" action="ppaction://hlinkpres?slideindex=2&amp;slidetitle=PowerPoint 演示文稿"/>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8058150" y="6286500"/>
            <a:ext cx="10858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dir="in"/>
  </p:transition>
</p:sld>
</file>

<file path=ppt/slides/slide7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0466" name="Rectangle 2"/>
          <p:cNvSpPr>
            <a:spLocks noChangeArrowheads="1"/>
          </p:cNvSpPr>
          <p:nvPr/>
        </p:nvSpPr>
        <p:spPr bwMode="auto">
          <a:xfrm>
            <a:off x="3286125" y="762000"/>
            <a:ext cx="25701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12.1  URL  </a:t>
            </a:r>
            <a:r>
              <a:rPr lang="zh-CN" altLang="en-US" sz="3200" b="1"/>
              <a:t>类</a:t>
            </a:r>
          </a:p>
        </p:txBody>
      </p:sp>
      <p:sp>
        <p:nvSpPr>
          <p:cNvPr id="830467" name="Text Box 3"/>
          <p:cNvSpPr txBox="1">
            <a:spLocks noChangeArrowheads="1"/>
          </p:cNvSpPr>
          <p:nvPr/>
        </p:nvSpPr>
        <p:spPr bwMode="auto">
          <a:xfrm>
            <a:off x="304800" y="1470025"/>
            <a:ext cx="86106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URL</a:t>
            </a:r>
            <a:r>
              <a:rPr lang="zh-CN" altLang="en-US"/>
              <a:t>类代表统一资源定位符</a:t>
            </a:r>
            <a:r>
              <a:rPr lang="en-US" altLang="zh-CN"/>
              <a:t>(Uniform Resource Locator)</a:t>
            </a:r>
            <a:r>
              <a:rPr lang="zh-CN" altLang="en-US"/>
              <a:t>，指向</a:t>
            </a:r>
            <a:r>
              <a:rPr lang="en-US" altLang="zh-CN"/>
              <a:t>WWW</a:t>
            </a:r>
            <a:r>
              <a:rPr lang="zh-CN" altLang="en-US"/>
              <a:t>上的资源，资源可以是一个文件或者一个目录，也可以是一个更加复杂的对象，如对数据库的查询或者搜索引擎的查询。通常，一个</a:t>
            </a:r>
            <a:r>
              <a:rPr lang="en-US" altLang="zh-CN"/>
              <a:t>URL</a:t>
            </a:r>
            <a:r>
              <a:rPr lang="zh-CN" altLang="en-US"/>
              <a:t>可以被拆分成几个部分，例如：</a:t>
            </a:r>
          </a:p>
          <a:p>
            <a:pPr eaLnBrk="1" hangingPunct="1">
              <a:lnSpc>
                <a:spcPct val="150000"/>
              </a:lnSpc>
              <a:spcBef>
                <a:spcPct val="50000"/>
              </a:spcBef>
            </a:pPr>
            <a:r>
              <a:rPr lang="zh-CN" altLang="en-US"/>
              <a:t>        </a:t>
            </a:r>
            <a:r>
              <a:rPr lang="en-US" altLang="zh-CN"/>
              <a:t>http://192.100.100.43:8080/web/index.html?search="Java " </a:t>
            </a:r>
          </a:p>
          <a:p>
            <a:pPr eaLnBrk="1" hangingPunct="1">
              <a:lnSpc>
                <a:spcPct val="150000"/>
              </a:lnSpc>
              <a:spcBef>
                <a:spcPct val="50000"/>
              </a:spcBef>
            </a:pPr>
            <a:r>
              <a:rPr lang="en-US" altLang="zh-CN"/>
              <a:t>        </a:t>
            </a:r>
            <a:r>
              <a:rPr lang="zh-CN" altLang="en-US"/>
              <a:t>其中：</a:t>
            </a:r>
          </a:p>
          <a:p>
            <a:pPr eaLnBrk="1" hangingPunct="1">
              <a:lnSpc>
                <a:spcPct val="150000"/>
              </a:lnSpc>
              <a:spcBef>
                <a:spcPct val="50000"/>
              </a:spcBef>
            </a:pPr>
            <a:r>
              <a:rPr lang="zh-CN" altLang="en-US"/>
              <a:t>        </a:t>
            </a:r>
            <a:r>
              <a:rPr lang="en-US" altLang="zh-CN"/>
              <a:t>(1)  http</a:t>
            </a:r>
            <a:r>
              <a:rPr lang="zh-CN" altLang="en-US"/>
              <a:t>用来描述使用的协议为超文本链接协议。</a:t>
            </a:r>
          </a:p>
        </p:txBody>
      </p:sp>
    </p:spTree>
  </p:cSld>
  <p:clrMapOvr>
    <a:masterClrMapping/>
  </p:clrMapOvr>
  <p:transition>
    <p:zoom dir="in"/>
  </p:transition>
</p:sld>
</file>

<file path=ppt/slides/slide7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1490" name="Text Box 2"/>
          <p:cNvSpPr txBox="1">
            <a:spLocks noChangeArrowheads="1"/>
          </p:cNvSpPr>
          <p:nvPr/>
        </p:nvSpPr>
        <p:spPr bwMode="auto">
          <a:xfrm>
            <a:off x="304800" y="769938"/>
            <a:ext cx="8610600" cy="502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(2)  192.100.100.43</a:t>
            </a:r>
            <a:r>
              <a:rPr lang="zh-CN" altLang="en-US"/>
              <a:t>是信息存放的主机</a:t>
            </a:r>
            <a:r>
              <a:rPr lang="en-US" altLang="zh-CN"/>
              <a:t>IP</a:t>
            </a:r>
            <a:r>
              <a:rPr lang="zh-CN" altLang="en-US"/>
              <a:t>地址</a:t>
            </a:r>
            <a:r>
              <a:rPr lang="en-US" altLang="zh-CN"/>
              <a:t>(</a:t>
            </a:r>
            <a:r>
              <a:rPr lang="zh-CN" altLang="en-US"/>
              <a:t>也可以是主机名，如</a:t>
            </a:r>
            <a:r>
              <a:rPr lang="en-US" altLang="zh-CN"/>
              <a:t>www.sohu.com.cn)</a:t>
            </a:r>
            <a:r>
              <a:rPr lang="zh-CN" altLang="en-US"/>
              <a:t>。</a:t>
            </a:r>
          </a:p>
          <a:p>
            <a:pPr eaLnBrk="1" hangingPunct="1">
              <a:lnSpc>
                <a:spcPct val="150000"/>
              </a:lnSpc>
              <a:spcBef>
                <a:spcPct val="50000"/>
              </a:spcBef>
            </a:pPr>
            <a:r>
              <a:rPr lang="zh-CN" altLang="en-US"/>
              <a:t>        </a:t>
            </a:r>
            <a:r>
              <a:rPr lang="en-US" altLang="zh-CN"/>
              <a:t>(3) </a:t>
            </a:r>
            <a:r>
              <a:rPr lang="zh-CN" altLang="en-US"/>
              <a:t>端口号为</a:t>
            </a:r>
            <a:r>
              <a:rPr lang="en-US" altLang="zh-CN"/>
              <a:t>8080</a:t>
            </a:r>
            <a:r>
              <a:rPr lang="zh-CN" altLang="en-US"/>
              <a:t>，默认都为</a:t>
            </a:r>
            <a:r>
              <a:rPr lang="en-US" altLang="zh-CN"/>
              <a:t>80</a:t>
            </a:r>
            <a:r>
              <a:rPr lang="zh-CN" altLang="en-US"/>
              <a:t>端口。</a:t>
            </a:r>
          </a:p>
          <a:p>
            <a:pPr eaLnBrk="1" hangingPunct="1">
              <a:lnSpc>
                <a:spcPct val="150000"/>
              </a:lnSpc>
              <a:spcBef>
                <a:spcPct val="50000"/>
              </a:spcBef>
            </a:pPr>
            <a:r>
              <a:rPr lang="zh-CN" altLang="en-US"/>
              <a:t>        </a:t>
            </a:r>
            <a:r>
              <a:rPr lang="en-US" altLang="zh-CN"/>
              <a:t>(4)  web/index.html</a:t>
            </a:r>
            <a:r>
              <a:rPr lang="zh-CN" altLang="en-US"/>
              <a:t>为</a:t>
            </a:r>
            <a:r>
              <a:rPr lang="en-US" altLang="zh-CN"/>
              <a:t>HTTP</a:t>
            </a:r>
            <a:r>
              <a:rPr lang="zh-CN" altLang="en-US"/>
              <a:t>服务器上文件的虚拟路径。</a:t>
            </a:r>
          </a:p>
          <a:p>
            <a:pPr eaLnBrk="1" hangingPunct="1">
              <a:lnSpc>
                <a:spcPct val="150000"/>
              </a:lnSpc>
              <a:spcBef>
                <a:spcPct val="50000"/>
              </a:spcBef>
            </a:pPr>
            <a:r>
              <a:rPr lang="zh-CN" altLang="en-US"/>
              <a:t>        </a:t>
            </a:r>
            <a:r>
              <a:rPr lang="en-US" altLang="zh-CN"/>
              <a:t>(5)  ?search="Java"</a:t>
            </a:r>
            <a:r>
              <a:rPr lang="zh-CN" altLang="en-US"/>
              <a:t>为网页上表单使用</a:t>
            </a:r>
            <a:r>
              <a:rPr lang="en-US" altLang="zh-CN"/>
              <a:t>GET</a:t>
            </a:r>
            <a:r>
              <a:rPr lang="zh-CN" altLang="en-US"/>
              <a:t>方法进行查询的附加部分，</a:t>
            </a:r>
            <a:r>
              <a:rPr lang="en-US" altLang="zh-CN"/>
              <a:t>?</a:t>
            </a:r>
            <a:r>
              <a:rPr lang="zh-CN" altLang="en-US"/>
              <a:t>表示后面跟的是提交的表单的名</a:t>
            </a:r>
            <a:r>
              <a:rPr lang="en-US" altLang="zh-CN"/>
              <a:t>-</a:t>
            </a:r>
            <a:r>
              <a:rPr lang="zh-CN" altLang="en-US"/>
              <a:t>值对，格式为“名</a:t>
            </a:r>
            <a:r>
              <a:rPr lang="en-US" altLang="zh-CN"/>
              <a:t>=</a:t>
            </a:r>
            <a:r>
              <a:rPr lang="zh-CN" altLang="en-US"/>
              <a:t>值”。</a:t>
            </a:r>
            <a:r>
              <a:rPr lang="en-US" altLang="zh-CN"/>
              <a:t>search</a:t>
            </a:r>
            <a:r>
              <a:rPr lang="zh-CN" altLang="en-US"/>
              <a:t>为查询词的名字，</a:t>
            </a:r>
            <a:r>
              <a:rPr lang="en-US" altLang="zh-CN"/>
              <a:t>Java</a:t>
            </a:r>
            <a:r>
              <a:rPr lang="zh-CN" altLang="en-US"/>
              <a:t>为查询词的值，即用户要查询的值，提交搜索引擎时可以有</a:t>
            </a:r>
            <a:r>
              <a:rPr lang="en-US" altLang="zh-CN"/>
              <a:t>0</a:t>
            </a:r>
            <a:r>
              <a:rPr lang="zh-CN" altLang="en-US"/>
              <a:t>个到多个这样的查询名</a:t>
            </a:r>
            <a:r>
              <a:rPr lang="en-US" altLang="zh-CN"/>
              <a:t>-</a:t>
            </a:r>
            <a:r>
              <a:rPr lang="zh-CN" altLang="en-US"/>
              <a:t>值对。</a:t>
            </a:r>
          </a:p>
        </p:txBody>
      </p:sp>
    </p:spTree>
  </p:cSld>
  <p:clrMapOvr>
    <a:masterClrMapping/>
  </p:clrMapOvr>
  <p:transition>
    <p:zoom dir="in"/>
  </p:transition>
</p:sld>
</file>

<file path=ppt/slides/slide7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2514" name="Text Box 2"/>
          <p:cNvSpPr txBox="1">
            <a:spLocks noChangeArrowheads="1"/>
          </p:cNvSpPr>
          <p:nvPr/>
        </p:nvSpPr>
        <p:spPr bwMode="auto">
          <a:xfrm>
            <a:off x="304800" y="533400"/>
            <a:ext cx="8686800"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URL</a:t>
            </a:r>
            <a:r>
              <a:rPr lang="zh-CN" altLang="en-US"/>
              <a:t>类用来定位</a:t>
            </a:r>
            <a:r>
              <a:rPr lang="en-US" altLang="zh-CN"/>
              <a:t>WWW</a:t>
            </a:r>
            <a:r>
              <a:rPr lang="zh-CN" altLang="en-US"/>
              <a:t>上的资源，从而进行处理，如读取网页等。它的构造函数以及一系列常用的方法如下：</a:t>
            </a:r>
          </a:p>
          <a:p>
            <a:pPr eaLnBrk="1" hangingPunct="1">
              <a:lnSpc>
                <a:spcPct val="130000"/>
              </a:lnSpc>
              <a:spcBef>
                <a:spcPct val="50000"/>
              </a:spcBef>
            </a:pPr>
            <a:r>
              <a:rPr lang="zh-CN" altLang="en-US"/>
              <a:t>        </a:t>
            </a:r>
            <a:r>
              <a:rPr lang="en-US" altLang="zh-CN"/>
              <a:t>public URL(String spec) </a:t>
            </a:r>
          </a:p>
          <a:p>
            <a:pPr eaLnBrk="1" hangingPunct="1">
              <a:lnSpc>
                <a:spcPct val="130000"/>
              </a:lnSpc>
              <a:spcBef>
                <a:spcPct val="50000"/>
              </a:spcBef>
            </a:pPr>
            <a:r>
              <a:rPr lang="en-US" altLang="zh-CN"/>
              <a:t>       </a:t>
            </a:r>
            <a:r>
              <a:rPr lang="zh-CN" altLang="en-US"/>
              <a:t>从指定的字符串</a:t>
            </a:r>
            <a:r>
              <a:rPr lang="en-US" altLang="zh-CN"/>
              <a:t>spec</a:t>
            </a:r>
            <a:r>
              <a:rPr lang="zh-CN" altLang="en-US"/>
              <a:t>创建一个</a:t>
            </a:r>
            <a:r>
              <a:rPr lang="en-US" altLang="zh-CN"/>
              <a:t>URL</a:t>
            </a:r>
            <a:r>
              <a:rPr lang="zh-CN" altLang="en-US"/>
              <a:t>对象。 </a:t>
            </a:r>
          </a:p>
          <a:p>
            <a:pPr eaLnBrk="1" hangingPunct="1">
              <a:lnSpc>
                <a:spcPct val="130000"/>
              </a:lnSpc>
              <a:spcBef>
                <a:spcPct val="50000"/>
              </a:spcBef>
            </a:pPr>
            <a:r>
              <a:rPr lang="zh-CN" altLang="en-US"/>
              <a:t>        </a:t>
            </a:r>
            <a:r>
              <a:rPr lang="en-US" altLang="zh-CN"/>
              <a:t>public URL(String protocol, String host, int port, String file) </a:t>
            </a:r>
          </a:p>
          <a:p>
            <a:pPr eaLnBrk="1" hangingPunct="1">
              <a:lnSpc>
                <a:spcPct val="130000"/>
              </a:lnSpc>
              <a:spcBef>
                <a:spcPct val="50000"/>
              </a:spcBef>
            </a:pPr>
            <a:r>
              <a:rPr lang="en-US" altLang="zh-CN"/>
              <a:t>        </a:t>
            </a:r>
            <a:r>
              <a:rPr lang="zh-CN" altLang="en-US"/>
              <a:t>从指定的</a:t>
            </a:r>
            <a:r>
              <a:rPr lang="en-US" altLang="zh-CN"/>
              <a:t>protocol</a:t>
            </a:r>
            <a:r>
              <a:rPr lang="zh-CN" altLang="en-US"/>
              <a:t>协议、</a:t>
            </a:r>
            <a:r>
              <a:rPr lang="en-US" altLang="zh-CN"/>
              <a:t>host</a:t>
            </a:r>
            <a:r>
              <a:rPr lang="zh-CN" altLang="en-US"/>
              <a:t>主机、</a:t>
            </a:r>
            <a:r>
              <a:rPr lang="en-US" altLang="zh-CN"/>
              <a:t>port</a:t>
            </a:r>
            <a:r>
              <a:rPr lang="zh-CN" altLang="en-US"/>
              <a:t>端口号和</a:t>
            </a:r>
            <a:r>
              <a:rPr lang="en-US" altLang="zh-CN"/>
              <a:t>file</a:t>
            </a:r>
            <a:r>
              <a:rPr lang="zh-CN" altLang="en-US"/>
              <a:t>文件名创建一个</a:t>
            </a:r>
            <a:r>
              <a:rPr lang="en-US" altLang="zh-CN"/>
              <a:t>URL</a:t>
            </a:r>
            <a:r>
              <a:rPr lang="zh-CN" altLang="en-US"/>
              <a:t>对象。 </a:t>
            </a:r>
          </a:p>
          <a:p>
            <a:pPr eaLnBrk="1" hangingPunct="1">
              <a:lnSpc>
                <a:spcPct val="130000"/>
              </a:lnSpc>
              <a:spcBef>
                <a:spcPct val="50000"/>
              </a:spcBef>
            </a:pPr>
            <a:r>
              <a:rPr lang="zh-CN" altLang="en-US"/>
              <a:t>        </a:t>
            </a:r>
            <a:r>
              <a:rPr lang="en-US" altLang="zh-CN"/>
              <a:t>public URL(String protocol, String host, String file) </a:t>
            </a:r>
          </a:p>
          <a:p>
            <a:pPr eaLnBrk="1" hangingPunct="1">
              <a:lnSpc>
                <a:spcPct val="130000"/>
              </a:lnSpc>
              <a:spcBef>
                <a:spcPct val="50000"/>
              </a:spcBef>
            </a:pPr>
            <a:r>
              <a:rPr lang="en-US" altLang="zh-CN"/>
              <a:t>        </a:t>
            </a:r>
            <a:r>
              <a:rPr lang="zh-CN" altLang="en-US"/>
              <a:t>从指定的</a:t>
            </a:r>
            <a:r>
              <a:rPr lang="en-US" altLang="zh-CN"/>
              <a:t>protocol</a:t>
            </a:r>
            <a:r>
              <a:rPr lang="zh-CN" altLang="en-US"/>
              <a:t>协议、主机名</a:t>
            </a:r>
            <a:r>
              <a:rPr lang="en-US" altLang="zh-CN"/>
              <a:t>host</a:t>
            </a:r>
            <a:r>
              <a:rPr lang="zh-CN" altLang="en-US"/>
              <a:t>和文件名</a:t>
            </a:r>
            <a:r>
              <a:rPr lang="en-US" altLang="zh-CN"/>
              <a:t>file</a:t>
            </a:r>
            <a:r>
              <a:rPr lang="zh-CN" altLang="en-US"/>
              <a:t>创建一个</a:t>
            </a:r>
            <a:r>
              <a:rPr lang="en-US" altLang="zh-CN"/>
              <a:t>URL</a:t>
            </a:r>
            <a:r>
              <a:rPr lang="zh-CN" altLang="en-US"/>
              <a:t>对象。</a:t>
            </a:r>
          </a:p>
        </p:txBody>
      </p:sp>
    </p:spTree>
  </p:cSld>
  <p:clrMapOvr>
    <a:masterClrMapping/>
  </p:clrMapOvr>
  <p:transition>
    <p:zoom dir="in"/>
  </p:transition>
</p:sld>
</file>

<file path=ppt/slides/slide7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3538" name="Text Box 2"/>
          <p:cNvSpPr txBox="1">
            <a:spLocks noChangeArrowheads="1"/>
          </p:cNvSpPr>
          <p:nvPr/>
        </p:nvSpPr>
        <p:spPr bwMode="auto">
          <a:xfrm>
            <a:off x="1203325" y="609600"/>
            <a:ext cx="6122988"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a:t>public Object getContent() </a:t>
            </a:r>
          </a:p>
          <a:p>
            <a:pPr eaLnBrk="1" hangingPunct="1">
              <a:lnSpc>
                <a:spcPct val="130000"/>
              </a:lnSpc>
            </a:pPr>
            <a:r>
              <a:rPr lang="zh-CN" altLang="en-US"/>
              <a:t>得到</a:t>
            </a:r>
            <a:r>
              <a:rPr lang="en-US" altLang="zh-CN"/>
              <a:t>URL</a:t>
            </a:r>
            <a:r>
              <a:rPr lang="zh-CN" altLang="en-US"/>
              <a:t>的内容。</a:t>
            </a:r>
          </a:p>
          <a:p>
            <a:pPr eaLnBrk="1" hangingPunct="1">
              <a:lnSpc>
                <a:spcPct val="130000"/>
              </a:lnSpc>
            </a:pPr>
            <a:r>
              <a:rPr lang="en-US" altLang="zh-CN"/>
              <a:t>public String getContentType()</a:t>
            </a:r>
          </a:p>
          <a:p>
            <a:pPr eaLnBrk="1" hangingPunct="1">
              <a:lnSpc>
                <a:spcPct val="130000"/>
              </a:lnSpc>
            </a:pPr>
            <a:r>
              <a:rPr lang="zh-CN" altLang="en-US"/>
              <a:t>返回网页内容类型，普通网页为“</a:t>
            </a:r>
            <a:r>
              <a:rPr lang="en-US" altLang="zh-CN"/>
              <a:t>text/html”</a:t>
            </a:r>
            <a:r>
              <a:rPr lang="zh-CN" altLang="en-US"/>
              <a:t>。</a:t>
            </a:r>
          </a:p>
          <a:p>
            <a:pPr eaLnBrk="1" hangingPunct="1">
              <a:lnSpc>
                <a:spcPct val="130000"/>
              </a:lnSpc>
            </a:pPr>
            <a:r>
              <a:rPr lang="en-US" altLang="zh-CN"/>
              <a:t>public String getFile() </a:t>
            </a:r>
          </a:p>
          <a:p>
            <a:pPr eaLnBrk="1" hangingPunct="1">
              <a:lnSpc>
                <a:spcPct val="130000"/>
              </a:lnSpc>
            </a:pPr>
            <a:r>
              <a:rPr lang="zh-CN" altLang="en-US"/>
              <a:t>得到</a:t>
            </a:r>
            <a:r>
              <a:rPr lang="en-US" altLang="zh-CN"/>
              <a:t>URL</a:t>
            </a:r>
            <a:r>
              <a:rPr lang="zh-CN" altLang="en-US"/>
              <a:t>文件名。</a:t>
            </a:r>
          </a:p>
          <a:p>
            <a:pPr eaLnBrk="1" hangingPunct="1">
              <a:lnSpc>
                <a:spcPct val="130000"/>
              </a:lnSpc>
            </a:pPr>
            <a:r>
              <a:rPr lang="en-US" altLang="zh-CN"/>
              <a:t>public String getHost() </a:t>
            </a:r>
          </a:p>
          <a:p>
            <a:pPr eaLnBrk="1" hangingPunct="1">
              <a:lnSpc>
                <a:spcPct val="130000"/>
              </a:lnSpc>
            </a:pPr>
            <a:r>
              <a:rPr lang="zh-CN" altLang="en-US"/>
              <a:t>得到</a:t>
            </a:r>
            <a:r>
              <a:rPr lang="en-US" altLang="zh-CN"/>
              <a:t>URL</a:t>
            </a:r>
            <a:r>
              <a:rPr lang="zh-CN" altLang="en-US"/>
              <a:t>的主机名。</a:t>
            </a:r>
          </a:p>
          <a:p>
            <a:pPr eaLnBrk="1" hangingPunct="1">
              <a:lnSpc>
                <a:spcPct val="130000"/>
              </a:lnSpc>
            </a:pPr>
            <a:r>
              <a:rPr lang="en-US" altLang="zh-CN"/>
              <a:t>public String getPath() </a:t>
            </a:r>
          </a:p>
          <a:p>
            <a:pPr eaLnBrk="1" hangingPunct="1">
              <a:lnSpc>
                <a:spcPct val="130000"/>
              </a:lnSpc>
            </a:pPr>
            <a:r>
              <a:rPr lang="zh-CN" altLang="en-US"/>
              <a:t>得到</a:t>
            </a:r>
            <a:r>
              <a:rPr lang="en-US" altLang="zh-CN"/>
              <a:t>URL</a:t>
            </a:r>
            <a:r>
              <a:rPr lang="zh-CN" altLang="en-US"/>
              <a:t>的路径部分。</a:t>
            </a:r>
          </a:p>
          <a:p>
            <a:pPr eaLnBrk="1" hangingPunct="1">
              <a:lnSpc>
                <a:spcPct val="130000"/>
              </a:lnSpc>
            </a:pPr>
            <a:r>
              <a:rPr lang="en-US" altLang="zh-CN"/>
              <a:t>public int getPort()</a:t>
            </a:r>
          </a:p>
          <a:p>
            <a:pPr eaLnBrk="1" hangingPunct="1">
              <a:lnSpc>
                <a:spcPct val="130000"/>
              </a:lnSpc>
            </a:pPr>
            <a:r>
              <a:rPr lang="zh-CN" altLang="en-US"/>
              <a:t>得到</a:t>
            </a:r>
            <a:r>
              <a:rPr lang="en-US" altLang="zh-CN"/>
              <a:t>URL</a:t>
            </a:r>
            <a:r>
              <a:rPr lang="zh-CN" altLang="en-US"/>
              <a:t>的端口号。</a:t>
            </a:r>
          </a:p>
        </p:txBody>
      </p:sp>
    </p:spTree>
  </p:cSld>
  <p:clrMapOvr>
    <a:masterClrMapping/>
  </p:clrMapOvr>
  <p:transition>
    <p:zoom dir="in"/>
  </p:transition>
</p:sld>
</file>

<file path=ppt/slides/slide7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4562" name="Text Box 2"/>
          <p:cNvSpPr txBox="1">
            <a:spLocks noChangeArrowheads="1"/>
          </p:cNvSpPr>
          <p:nvPr/>
        </p:nvSpPr>
        <p:spPr bwMode="auto">
          <a:xfrm>
            <a:off x="669925" y="609600"/>
            <a:ext cx="836930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a:t>public String getProtocol() </a:t>
            </a:r>
          </a:p>
          <a:p>
            <a:pPr eaLnBrk="1" hangingPunct="1">
              <a:lnSpc>
                <a:spcPct val="130000"/>
              </a:lnSpc>
            </a:pPr>
            <a:r>
              <a:rPr lang="zh-CN" altLang="en-US"/>
              <a:t>得到</a:t>
            </a:r>
            <a:r>
              <a:rPr lang="en-US" altLang="zh-CN"/>
              <a:t>URL</a:t>
            </a:r>
            <a:r>
              <a:rPr lang="zh-CN" altLang="en-US"/>
              <a:t>的协议名。</a:t>
            </a:r>
          </a:p>
          <a:p>
            <a:pPr eaLnBrk="1" hangingPunct="1">
              <a:lnSpc>
                <a:spcPct val="130000"/>
              </a:lnSpc>
            </a:pPr>
            <a:r>
              <a:rPr lang="en-US" altLang="zh-CN"/>
              <a:t>public String getQuery() </a:t>
            </a:r>
          </a:p>
          <a:p>
            <a:pPr eaLnBrk="1" hangingPunct="1">
              <a:lnSpc>
                <a:spcPct val="130000"/>
              </a:lnSpc>
            </a:pPr>
            <a:r>
              <a:rPr lang="zh-CN" altLang="en-US"/>
              <a:t>得到</a:t>
            </a:r>
            <a:r>
              <a:rPr lang="en-US" altLang="zh-CN"/>
              <a:t>URL</a:t>
            </a:r>
            <a:r>
              <a:rPr lang="zh-CN" altLang="en-US"/>
              <a:t>的查询部分。</a:t>
            </a:r>
          </a:p>
          <a:p>
            <a:pPr eaLnBrk="1" hangingPunct="1">
              <a:lnSpc>
                <a:spcPct val="130000"/>
              </a:lnSpc>
            </a:pPr>
            <a:r>
              <a:rPr lang="en-US" altLang="zh-CN"/>
              <a:t>public URLConnection openConnection() </a:t>
            </a:r>
          </a:p>
          <a:p>
            <a:pPr eaLnBrk="1" hangingPunct="1">
              <a:lnSpc>
                <a:spcPct val="130000"/>
              </a:lnSpc>
            </a:pPr>
            <a:r>
              <a:rPr lang="zh-CN" altLang="en-US"/>
              <a:t>返回一个</a:t>
            </a:r>
            <a:r>
              <a:rPr lang="en-US" altLang="zh-CN"/>
              <a:t>URLConnection</a:t>
            </a:r>
            <a:r>
              <a:rPr lang="zh-CN" altLang="en-US"/>
              <a:t>对象，代表到</a:t>
            </a:r>
            <a:r>
              <a:rPr lang="en-US" altLang="zh-CN"/>
              <a:t>URL</a:t>
            </a:r>
            <a:r>
              <a:rPr lang="zh-CN" altLang="en-US"/>
              <a:t>远程对象的连接。 </a:t>
            </a:r>
          </a:p>
          <a:p>
            <a:pPr eaLnBrk="1" hangingPunct="1">
              <a:lnSpc>
                <a:spcPct val="130000"/>
              </a:lnSpc>
            </a:pPr>
            <a:r>
              <a:rPr lang="en-US" altLang="zh-CN"/>
              <a:t>public InputStream openStream() </a:t>
            </a:r>
          </a:p>
          <a:p>
            <a:pPr eaLnBrk="1" hangingPunct="1">
              <a:lnSpc>
                <a:spcPct val="130000"/>
              </a:lnSpc>
            </a:pPr>
            <a:r>
              <a:rPr lang="zh-CN" altLang="en-US"/>
              <a:t>打开到</a:t>
            </a:r>
            <a:r>
              <a:rPr lang="en-US" altLang="zh-CN"/>
              <a:t>URL</a:t>
            </a:r>
            <a:r>
              <a:rPr lang="zh-CN" altLang="en-US"/>
              <a:t>的连接，返回读取连接的输入流。</a:t>
            </a:r>
          </a:p>
          <a:p>
            <a:pPr eaLnBrk="1" hangingPunct="1">
              <a:lnSpc>
                <a:spcPct val="130000"/>
              </a:lnSpc>
            </a:pPr>
            <a:r>
              <a:rPr lang="en-US" altLang="zh-CN"/>
              <a:t>public String toExternalForm() </a:t>
            </a:r>
          </a:p>
          <a:p>
            <a:pPr eaLnBrk="1" hangingPunct="1">
              <a:lnSpc>
                <a:spcPct val="130000"/>
              </a:lnSpc>
            </a:pPr>
            <a:r>
              <a:rPr lang="zh-CN" altLang="en-US"/>
              <a:t>构建代表</a:t>
            </a:r>
            <a:r>
              <a:rPr lang="en-US" altLang="zh-CN"/>
              <a:t>URL</a:t>
            </a:r>
            <a:r>
              <a:rPr lang="zh-CN" altLang="en-US"/>
              <a:t>对象的字符串。 </a:t>
            </a:r>
          </a:p>
          <a:p>
            <a:pPr eaLnBrk="1" hangingPunct="1">
              <a:lnSpc>
                <a:spcPct val="130000"/>
              </a:lnSpc>
            </a:pPr>
            <a:r>
              <a:rPr lang="en-US" altLang="zh-CN"/>
              <a:t>public String toString() </a:t>
            </a:r>
          </a:p>
          <a:p>
            <a:pPr eaLnBrk="1" hangingPunct="1">
              <a:lnSpc>
                <a:spcPct val="130000"/>
              </a:lnSpc>
            </a:pPr>
            <a:r>
              <a:rPr lang="zh-CN" altLang="en-US"/>
              <a:t>转换成字符串，覆盖来自对象的</a:t>
            </a:r>
            <a:r>
              <a:rPr lang="en-US" altLang="zh-CN"/>
              <a:t>toString()</a:t>
            </a:r>
            <a:r>
              <a:rPr lang="zh-CN" altLang="en-US"/>
              <a:t>方法。</a:t>
            </a:r>
          </a:p>
        </p:txBody>
      </p:sp>
      <p:sp>
        <p:nvSpPr>
          <p:cNvPr id="834563" name="AutoShape 3">
            <a:hlinkClick r:id="" action="ppaction://hlinkshowjump?jump=firstslide" highlightClick="1"/>
          </p:cNvPr>
          <p:cNvSpPr>
            <a:spLocks noChangeArrowheads="1"/>
          </p:cNvSpPr>
          <p:nvPr/>
        </p:nvSpPr>
        <p:spPr bwMode="auto">
          <a:xfrm>
            <a:off x="8382000" y="6400800"/>
            <a:ext cx="7620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7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5586" name="Rectangle 2"/>
          <p:cNvSpPr>
            <a:spLocks noChangeArrowheads="1"/>
          </p:cNvSpPr>
          <p:nvPr/>
        </p:nvSpPr>
        <p:spPr bwMode="auto">
          <a:xfrm>
            <a:off x="2654300" y="914400"/>
            <a:ext cx="3835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12.2  URLEncoder</a:t>
            </a:r>
            <a:r>
              <a:rPr lang="zh-CN" altLang="en-US" sz="3200" b="1"/>
              <a:t>类</a:t>
            </a:r>
          </a:p>
        </p:txBody>
      </p:sp>
      <p:sp>
        <p:nvSpPr>
          <p:cNvPr id="835587" name="Text Box 3"/>
          <p:cNvSpPr txBox="1">
            <a:spLocks noChangeArrowheads="1"/>
          </p:cNvSpPr>
          <p:nvPr/>
        </p:nvSpPr>
        <p:spPr bwMode="auto">
          <a:xfrm>
            <a:off x="304800" y="1652588"/>
            <a:ext cx="8534400" cy="429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URLEncoder</a:t>
            </a:r>
            <a:r>
              <a:rPr lang="zh-CN" altLang="en-US"/>
              <a:t>类是一个工具类，用于</a:t>
            </a:r>
            <a:r>
              <a:rPr lang="en-US" altLang="zh-CN"/>
              <a:t>HTML</a:t>
            </a:r>
            <a:r>
              <a:rPr lang="zh-CN" altLang="en-US"/>
              <a:t>表单的编码。类只包含一个静态方法，这个方法将字符串转换成</a:t>
            </a:r>
            <a:r>
              <a:rPr lang="en-US" altLang="zh-CN"/>
              <a:t>application/x-www-form-urlencoded MIME</a:t>
            </a:r>
            <a:r>
              <a:rPr lang="zh-CN" altLang="en-US"/>
              <a:t>格式。该方法如下：</a:t>
            </a:r>
          </a:p>
          <a:p>
            <a:pPr eaLnBrk="1" hangingPunct="1">
              <a:lnSpc>
                <a:spcPct val="150000"/>
              </a:lnSpc>
              <a:spcBef>
                <a:spcPct val="50000"/>
              </a:spcBef>
            </a:pPr>
            <a:r>
              <a:rPr lang="zh-CN" altLang="en-US"/>
              <a:t>        </a:t>
            </a:r>
            <a:r>
              <a:rPr lang="en-US" altLang="zh-CN"/>
              <a:t>public static String encode(String s, String enc) throws UnsupportedEncodingException</a:t>
            </a:r>
          </a:p>
          <a:p>
            <a:pPr eaLnBrk="1" hangingPunct="1">
              <a:lnSpc>
                <a:spcPct val="150000"/>
              </a:lnSpc>
              <a:spcBef>
                <a:spcPct val="50000"/>
              </a:spcBef>
            </a:pPr>
            <a:r>
              <a:rPr lang="en-US" altLang="zh-CN"/>
              <a:t>        </a:t>
            </a:r>
            <a:r>
              <a:rPr lang="zh-CN" altLang="en-US"/>
              <a:t>使用指定的</a:t>
            </a:r>
            <a:r>
              <a:rPr lang="en-US" altLang="zh-CN"/>
              <a:t>enc</a:t>
            </a:r>
            <a:r>
              <a:rPr lang="zh-CN" altLang="en-US"/>
              <a:t>编码格式将字符串</a:t>
            </a:r>
            <a:r>
              <a:rPr lang="en-US" altLang="zh-CN"/>
              <a:t>s</a:t>
            </a:r>
            <a:r>
              <a:rPr lang="zh-CN" altLang="en-US"/>
              <a:t>转换为</a:t>
            </a:r>
            <a:r>
              <a:rPr lang="en-US" altLang="zh-CN"/>
              <a:t>application/x-www-form-urlencoded</a:t>
            </a:r>
            <a:r>
              <a:rPr lang="zh-CN" altLang="en-US"/>
              <a:t>格式，得以在网上传输。</a:t>
            </a:r>
          </a:p>
        </p:txBody>
      </p:sp>
    </p:spTree>
  </p:cSld>
  <p:clrMapOvr>
    <a:masterClrMapping/>
  </p:clrMapOvr>
  <p:transition>
    <p:zoom dir="in"/>
  </p:transition>
</p:sld>
</file>

<file path=ppt/slides/slide7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6610" name="Text Box 2"/>
          <p:cNvSpPr txBox="1">
            <a:spLocks noChangeArrowheads="1"/>
          </p:cNvSpPr>
          <p:nvPr/>
        </p:nvSpPr>
        <p:spPr bwMode="auto">
          <a:xfrm>
            <a:off x="457200" y="838200"/>
            <a:ext cx="84582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其中：</a:t>
            </a:r>
          </a:p>
          <a:p>
            <a:pPr eaLnBrk="1" hangingPunct="1">
              <a:lnSpc>
                <a:spcPct val="150000"/>
              </a:lnSpc>
              <a:spcBef>
                <a:spcPct val="50000"/>
              </a:spcBef>
            </a:pPr>
            <a:r>
              <a:rPr lang="zh-CN" altLang="en-US"/>
              <a:t>        </a:t>
            </a:r>
            <a:r>
              <a:rPr lang="en-US" altLang="zh-CN"/>
              <a:t>(1)  s</a:t>
            </a:r>
            <a:r>
              <a:rPr lang="zh-CN" altLang="en-US"/>
              <a:t>为要转换的字符串。</a:t>
            </a:r>
          </a:p>
          <a:p>
            <a:pPr eaLnBrk="1" hangingPunct="1">
              <a:lnSpc>
                <a:spcPct val="150000"/>
              </a:lnSpc>
              <a:spcBef>
                <a:spcPct val="50000"/>
              </a:spcBef>
            </a:pPr>
            <a:r>
              <a:rPr lang="zh-CN" altLang="en-US"/>
              <a:t>        </a:t>
            </a:r>
            <a:r>
              <a:rPr lang="en-US" altLang="zh-CN"/>
              <a:t>(2)  enc</a:t>
            </a:r>
            <a:r>
              <a:rPr lang="zh-CN" altLang="en-US"/>
              <a:t>是字符编码格式名称，包括</a:t>
            </a:r>
            <a:r>
              <a:rPr lang="en-US" altLang="zh-CN"/>
              <a:t>US-ASCII</a:t>
            </a:r>
            <a:r>
              <a:rPr lang="zh-CN" altLang="en-US"/>
              <a:t>、</a:t>
            </a:r>
            <a:r>
              <a:rPr lang="en-US" altLang="zh-CN"/>
              <a:t>ISO-8859-1</a:t>
            </a:r>
            <a:r>
              <a:rPr lang="zh-CN" altLang="en-US"/>
              <a:t>、</a:t>
            </a:r>
            <a:r>
              <a:rPr lang="en-US" altLang="zh-CN"/>
              <a:t>UTF-8</a:t>
            </a:r>
            <a:r>
              <a:rPr lang="zh-CN" altLang="en-US"/>
              <a:t>等。</a:t>
            </a:r>
          </a:p>
        </p:txBody>
      </p:sp>
    </p:spTree>
  </p:cSld>
  <p:clrMapOvr>
    <a:masterClrMapping/>
  </p:clrMapOvr>
  <p:transition>
    <p:zoom dir="in"/>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0642" name="Text Box 2"/>
          <p:cNvSpPr txBox="1">
            <a:spLocks noChangeArrowheads="1"/>
          </p:cNvSpPr>
          <p:nvPr/>
        </p:nvSpPr>
        <p:spPr bwMode="auto">
          <a:xfrm>
            <a:off x="304800" y="533400"/>
            <a:ext cx="8534400" cy="615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2.3.4  </a:t>
            </a:r>
            <a:r>
              <a:rPr lang="zh-CN" altLang="en-US" b="1"/>
              <a:t>位运算符</a:t>
            </a:r>
          </a:p>
          <a:p>
            <a:pPr lvl="1" eaLnBrk="1" hangingPunct="1">
              <a:lnSpc>
                <a:spcPct val="90000"/>
              </a:lnSpc>
              <a:spcBef>
                <a:spcPct val="50000"/>
              </a:spcBef>
            </a:pPr>
            <a:r>
              <a:rPr lang="en-US" altLang="zh-CN"/>
              <a:t>Java</a:t>
            </a:r>
            <a:r>
              <a:rPr lang="zh-CN" altLang="en-US"/>
              <a:t>中的常用位运算符如下：</a:t>
            </a:r>
          </a:p>
          <a:p>
            <a:pPr lvl="1" eaLnBrk="1" hangingPunct="1">
              <a:lnSpc>
                <a:spcPct val="90000"/>
              </a:lnSpc>
              <a:spcBef>
                <a:spcPct val="50000"/>
              </a:spcBef>
            </a:pPr>
            <a:r>
              <a:rPr lang="zh-CN" altLang="en-US"/>
              <a:t>～		位求反</a:t>
            </a:r>
          </a:p>
          <a:p>
            <a:pPr lvl="1" eaLnBrk="1" hangingPunct="1">
              <a:lnSpc>
                <a:spcPct val="90000"/>
              </a:lnSpc>
              <a:spcBef>
                <a:spcPct val="50000"/>
              </a:spcBef>
            </a:pPr>
            <a:r>
              <a:rPr lang="en-US" altLang="zh-CN"/>
              <a:t>&amp;		</a:t>
            </a:r>
            <a:r>
              <a:rPr lang="zh-CN" altLang="en-US"/>
              <a:t>按位与</a:t>
            </a:r>
          </a:p>
          <a:p>
            <a:pPr lvl="1" eaLnBrk="1" hangingPunct="1">
              <a:lnSpc>
                <a:spcPct val="90000"/>
              </a:lnSpc>
              <a:spcBef>
                <a:spcPct val="50000"/>
              </a:spcBef>
            </a:pPr>
            <a:r>
              <a:rPr lang="en-US" altLang="zh-CN"/>
              <a:t>|		</a:t>
            </a:r>
            <a:r>
              <a:rPr lang="zh-CN" altLang="en-US"/>
              <a:t>按位或</a:t>
            </a:r>
          </a:p>
          <a:p>
            <a:pPr lvl="1" eaLnBrk="1" hangingPunct="1">
              <a:lnSpc>
                <a:spcPct val="90000"/>
              </a:lnSpc>
              <a:spcBef>
                <a:spcPct val="50000"/>
              </a:spcBef>
            </a:pPr>
            <a:r>
              <a:rPr lang="en-US" altLang="zh-CN"/>
              <a:t>^		</a:t>
            </a:r>
            <a:r>
              <a:rPr lang="zh-CN" altLang="en-US"/>
              <a:t>按位异或</a:t>
            </a:r>
          </a:p>
          <a:p>
            <a:pPr lvl="1" eaLnBrk="1" hangingPunct="1">
              <a:lnSpc>
                <a:spcPct val="90000"/>
              </a:lnSpc>
              <a:spcBef>
                <a:spcPct val="50000"/>
              </a:spcBef>
            </a:pPr>
            <a:r>
              <a:rPr lang="en-US" altLang="zh-CN"/>
              <a:t>&lt;&lt;		</a:t>
            </a:r>
            <a:r>
              <a:rPr lang="zh-CN" altLang="en-US"/>
              <a:t>左移</a:t>
            </a:r>
          </a:p>
          <a:p>
            <a:pPr lvl="1" eaLnBrk="1" hangingPunct="1">
              <a:lnSpc>
                <a:spcPct val="90000"/>
              </a:lnSpc>
              <a:spcBef>
                <a:spcPct val="50000"/>
              </a:spcBef>
            </a:pPr>
            <a:r>
              <a:rPr lang="en-US" altLang="zh-CN"/>
              <a:t>&gt;&gt;		</a:t>
            </a:r>
            <a:r>
              <a:rPr lang="zh-CN" altLang="en-US"/>
              <a:t>右移</a:t>
            </a:r>
          </a:p>
          <a:p>
            <a:pPr lvl="1" eaLnBrk="1" hangingPunct="1">
              <a:lnSpc>
                <a:spcPct val="90000"/>
              </a:lnSpc>
              <a:spcBef>
                <a:spcPct val="50000"/>
              </a:spcBef>
            </a:pPr>
            <a:r>
              <a:rPr lang="en-US" altLang="zh-CN"/>
              <a:t>&gt;&gt;&gt;	</a:t>
            </a:r>
            <a:r>
              <a:rPr lang="zh-CN" altLang="en-US"/>
              <a:t>不带符号右移</a:t>
            </a:r>
          </a:p>
          <a:p>
            <a:pPr eaLnBrk="1" hangingPunct="1">
              <a:lnSpc>
                <a:spcPct val="130000"/>
              </a:lnSpc>
              <a:spcBef>
                <a:spcPct val="50000"/>
              </a:spcBef>
            </a:pPr>
            <a:r>
              <a:rPr lang="zh-CN" altLang="en-US"/>
              <a:t>       右移运算符对应的表达式为</a:t>
            </a:r>
            <a:r>
              <a:rPr lang="en-US" altLang="zh-CN"/>
              <a:t>x&gt;&gt;a</a:t>
            </a:r>
            <a:r>
              <a:rPr lang="zh-CN" altLang="en-US"/>
              <a:t>，运算的结果是操作数</a:t>
            </a:r>
            <a:r>
              <a:rPr lang="en-US" altLang="zh-CN"/>
              <a:t>x</a:t>
            </a:r>
            <a:r>
              <a:rPr lang="zh-CN" altLang="en-US"/>
              <a:t>被</a:t>
            </a:r>
            <a:r>
              <a:rPr lang="en-US" altLang="zh-CN"/>
              <a:t>2</a:t>
            </a:r>
            <a:r>
              <a:rPr lang="zh-CN" altLang="en-US"/>
              <a:t>的</a:t>
            </a:r>
            <a:r>
              <a:rPr lang="en-US" altLang="zh-CN"/>
              <a:t>a</a:t>
            </a:r>
            <a:r>
              <a:rPr lang="zh-CN" altLang="en-US"/>
              <a:t>次方来除，左移运算符对应的表达式为</a:t>
            </a:r>
            <a:r>
              <a:rPr lang="en-US" altLang="zh-CN"/>
              <a:t>x&lt;&lt;a</a:t>
            </a:r>
            <a:r>
              <a:rPr lang="zh-CN" altLang="en-US"/>
              <a:t>，运算的结果是操作数</a:t>
            </a:r>
            <a:r>
              <a:rPr lang="en-US" altLang="zh-CN"/>
              <a:t>x</a:t>
            </a:r>
            <a:r>
              <a:rPr lang="zh-CN" altLang="en-US"/>
              <a:t>乘以</a:t>
            </a:r>
            <a:r>
              <a:rPr lang="en-US" altLang="zh-CN"/>
              <a:t>2</a:t>
            </a:r>
            <a:r>
              <a:rPr lang="zh-CN" altLang="en-US"/>
              <a:t>的</a:t>
            </a:r>
            <a:r>
              <a:rPr lang="en-US" altLang="zh-CN"/>
              <a:t>a</a:t>
            </a:r>
            <a:r>
              <a:rPr lang="zh-CN" altLang="en-US"/>
              <a:t>次方。</a:t>
            </a:r>
          </a:p>
        </p:txBody>
      </p:sp>
    </p:spTree>
  </p:cSld>
  <p:clrMapOvr>
    <a:masterClrMapping/>
  </p:clrMapOvr>
  <p:transition>
    <p:zoom dir="in"/>
  </p:transition>
</p:sld>
</file>

<file path=ppt/slides/slide7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7634" name="Text Box 2"/>
          <p:cNvSpPr txBox="1">
            <a:spLocks noChangeArrowheads="1"/>
          </p:cNvSpPr>
          <p:nvPr/>
        </p:nvSpPr>
        <p:spPr bwMode="auto">
          <a:xfrm>
            <a:off x="304800" y="708025"/>
            <a:ext cx="86106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例</a:t>
            </a:r>
            <a:r>
              <a:rPr lang="en-US" altLang="zh-CN"/>
              <a:t>12.1】</a:t>
            </a:r>
            <a:r>
              <a:rPr lang="zh-CN" altLang="en-US"/>
              <a:t>将查询表单提交的网址和相应的两个查询“名</a:t>
            </a:r>
            <a:r>
              <a:rPr lang="en-US" altLang="zh-CN"/>
              <a:t>-</a:t>
            </a:r>
            <a:r>
              <a:rPr lang="zh-CN" altLang="en-US"/>
              <a:t>值对”使用“</a:t>
            </a:r>
            <a:r>
              <a:rPr lang="en-US" altLang="zh-CN"/>
              <a:t>UTF-8”</a:t>
            </a:r>
            <a:r>
              <a:rPr lang="zh-CN" altLang="en-US"/>
              <a:t>编码格式进行编码。</a:t>
            </a:r>
          </a:p>
          <a:p>
            <a:pPr eaLnBrk="1" hangingPunct="1">
              <a:lnSpc>
                <a:spcPct val="150000"/>
              </a:lnSpc>
              <a:spcBef>
                <a:spcPct val="50000"/>
              </a:spcBef>
            </a:pPr>
            <a:r>
              <a:rPr lang="zh-CN" altLang="en-US"/>
              <a:t>        </a:t>
            </a:r>
            <a:r>
              <a:rPr lang="en-US" altLang="zh-CN" b="1"/>
              <a:t>1. </a:t>
            </a:r>
            <a:r>
              <a:rPr lang="zh-CN" altLang="en-US" b="1"/>
              <a:t>分析</a:t>
            </a:r>
          </a:p>
          <a:p>
            <a:pPr eaLnBrk="1" hangingPunct="1">
              <a:lnSpc>
                <a:spcPct val="150000"/>
              </a:lnSpc>
              <a:spcBef>
                <a:spcPct val="50000"/>
              </a:spcBef>
            </a:pPr>
            <a:r>
              <a:rPr lang="zh-CN" altLang="en-US"/>
              <a:t>        </a:t>
            </a:r>
            <a:r>
              <a:rPr lang="en-US" altLang="zh-CN"/>
              <a:t>(1) </a:t>
            </a:r>
            <a:r>
              <a:rPr lang="zh-CN" altLang="en-US"/>
              <a:t>在程序中定义了一个</a:t>
            </a:r>
            <a:r>
              <a:rPr lang="en-US" altLang="zh-CN"/>
              <a:t>QueryString</a:t>
            </a:r>
            <a:r>
              <a:rPr lang="zh-CN" altLang="en-US"/>
              <a:t>类，实现多个名</a:t>
            </a:r>
            <a:r>
              <a:rPr lang="en-US" altLang="zh-CN"/>
              <a:t>-</a:t>
            </a:r>
            <a:r>
              <a:rPr lang="zh-CN" altLang="en-US"/>
              <a:t>值对的编码和连接。其中一对名</a:t>
            </a:r>
            <a:r>
              <a:rPr lang="en-US" altLang="zh-CN"/>
              <a:t>-</a:t>
            </a:r>
            <a:r>
              <a:rPr lang="zh-CN" altLang="en-US"/>
              <a:t>值对编码如下：</a:t>
            </a:r>
          </a:p>
          <a:p>
            <a:pPr eaLnBrk="1" hangingPunct="1">
              <a:lnSpc>
                <a:spcPct val="150000"/>
              </a:lnSpc>
              <a:spcBef>
                <a:spcPct val="50000"/>
              </a:spcBef>
            </a:pPr>
            <a:r>
              <a:rPr lang="zh-CN" altLang="en-US"/>
              <a:t>         </a:t>
            </a:r>
            <a:r>
              <a:rPr lang="en-US" altLang="zh-CN"/>
              <a:t>query = URLEncoder.encode(name.toString(),"UTF-8") + "=" + URLEncoder.encode(value.toString(),"UTF-8");</a:t>
            </a:r>
          </a:p>
        </p:txBody>
      </p:sp>
    </p:spTree>
  </p:cSld>
  <p:clrMapOvr>
    <a:masterClrMapping/>
  </p:clrMapOvr>
  <p:transition>
    <p:zoom dir="in"/>
  </p:transition>
</p:sld>
</file>

<file path=ppt/slides/slide7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8658" name="Text Box 2"/>
          <p:cNvSpPr txBox="1">
            <a:spLocks noChangeArrowheads="1"/>
          </p:cNvSpPr>
          <p:nvPr/>
        </p:nvSpPr>
        <p:spPr bwMode="auto">
          <a:xfrm>
            <a:off x="381000" y="738188"/>
            <a:ext cx="8534400" cy="429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(2) </a:t>
            </a:r>
            <a:r>
              <a:rPr lang="zh-CN" altLang="en-US"/>
              <a:t>名</a:t>
            </a:r>
            <a:r>
              <a:rPr lang="en-US" altLang="zh-CN"/>
              <a:t>-</a:t>
            </a:r>
            <a:r>
              <a:rPr lang="zh-CN" altLang="en-US"/>
              <a:t>值对之间用符号</a:t>
            </a:r>
            <a:r>
              <a:rPr lang="en-US" altLang="zh-CN"/>
              <a:t>&amp;</a:t>
            </a:r>
            <a:r>
              <a:rPr lang="zh-CN" altLang="en-US"/>
              <a:t>连接。</a:t>
            </a:r>
          </a:p>
          <a:p>
            <a:pPr eaLnBrk="1" hangingPunct="1">
              <a:lnSpc>
                <a:spcPct val="150000"/>
              </a:lnSpc>
              <a:spcBef>
                <a:spcPct val="50000"/>
              </a:spcBef>
            </a:pPr>
            <a:r>
              <a:rPr lang="zh-CN" altLang="en-US"/>
              <a:t>	</a:t>
            </a:r>
            <a:r>
              <a:rPr lang="en-US" altLang="zh-CN"/>
              <a:t>if(!query.trim().equals(""))</a:t>
            </a:r>
          </a:p>
          <a:p>
            <a:pPr eaLnBrk="1" hangingPunct="1">
              <a:lnSpc>
                <a:spcPct val="150000"/>
              </a:lnSpc>
              <a:spcBef>
                <a:spcPct val="50000"/>
              </a:spcBef>
            </a:pPr>
            <a:r>
              <a:rPr lang="en-US" altLang="zh-CN"/>
              <a:t>		query += "&amp;";</a:t>
            </a:r>
          </a:p>
          <a:p>
            <a:pPr eaLnBrk="1" hangingPunct="1">
              <a:lnSpc>
                <a:spcPct val="150000"/>
              </a:lnSpc>
              <a:spcBef>
                <a:spcPct val="50000"/>
              </a:spcBef>
            </a:pPr>
            <a:r>
              <a:rPr lang="en-US" altLang="zh-CN"/>
              <a:t>        (3) </a:t>
            </a:r>
            <a:r>
              <a:rPr lang="zh-CN" altLang="en-US"/>
              <a:t>主函数中对</a:t>
            </a:r>
            <a:r>
              <a:rPr lang="en-US" altLang="zh-CN"/>
              <a:t>QueryString</a:t>
            </a:r>
            <a:r>
              <a:rPr lang="zh-CN" altLang="en-US"/>
              <a:t>类的引用。</a:t>
            </a:r>
          </a:p>
          <a:p>
            <a:pPr eaLnBrk="1" hangingPunct="1">
              <a:lnSpc>
                <a:spcPct val="150000"/>
              </a:lnSpc>
              <a:spcBef>
                <a:spcPct val="50000"/>
              </a:spcBef>
            </a:pPr>
            <a:r>
              <a:rPr lang="zh-CN" altLang="en-US"/>
              <a:t>	</a:t>
            </a:r>
            <a:r>
              <a:rPr lang="en-US" altLang="zh-CN"/>
              <a:t>QueryString q = new QueryString("cdtype","GB");</a:t>
            </a:r>
          </a:p>
          <a:p>
            <a:pPr eaLnBrk="1" hangingPunct="1">
              <a:lnSpc>
                <a:spcPct val="150000"/>
              </a:lnSpc>
              <a:spcBef>
                <a:spcPct val="50000"/>
              </a:spcBef>
            </a:pPr>
            <a:r>
              <a:rPr lang="en-US" altLang="zh-CN"/>
              <a:t>	q.add("word","Java");</a:t>
            </a:r>
          </a:p>
        </p:txBody>
      </p:sp>
    </p:spTree>
  </p:cSld>
  <p:clrMapOvr>
    <a:masterClrMapping/>
  </p:clrMapOvr>
  <p:transition>
    <p:zoom dir="in"/>
  </p:transition>
</p:sld>
</file>

<file path=ppt/slides/slide7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9682" name="Text Box 2"/>
          <p:cNvSpPr txBox="1">
            <a:spLocks noChangeArrowheads="1"/>
          </p:cNvSpPr>
          <p:nvPr/>
        </p:nvSpPr>
        <p:spPr bwMode="auto">
          <a:xfrm>
            <a:off x="242888" y="457200"/>
            <a:ext cx="8901112"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b="1"/>
              <a:t>2. </a:t>
            </a:r>
            <a:r>
              <a:rPr lang="zh-CN" altLang="en-US" b="1"/>
              <a:t>源程序</a:t>
            </a:r>
          </a:p>
          <a:p>
            <a:pPr eaLnBrk="1" hangingPunct="1">
              <a:lnSpc>
                <a:spcPct val="140000"/>
              </a:lnSpc>
            </a:pPr>
            <a:r>
              <a:rPr lang="en-US" altLang="zh-CN"/>
              <a:t>//</a:t>
            </a:r>
            <a:r>
              <a:rPr lang="zh-CN" altLang="en-US"/>
              <a:t>程序文件名</a:t>
            </a:r>
            <a:r>
              <a:rPr lang="en-US" altLang="zh-CN"/>
              <a:t>UseEncode.java</a:t>
            </a:r>
          </a:p>
          <a:p>
            <a:pPr eaLnBrk="1" hangingPunct="1">
              <a:lnSpc>
                <a:spcPct val="140000"/>
              </a:lnSpc>
            </a:pPr>
            <a:r>
              <a:rPr lang="en-US" altLang="zh-CN"/>
              <a:t>import java.net.*;</a:t>
            </a:r>
          </a:p>
          <a:p>
            <a:pPr eaLnBrk="1" hangingPunct="1">
              <a:lnSpc>
                <a:spcPct val="140000"/>
              </a:lnSpc>
            </a:pPr>
            <a:r>
              <a:rPr lang="en-US" altLang="zh-CN"/>
              <a:t>import java.io.*;</a:t>
            </a:r>
          </a:p>
          <a:p>
            <a:pPr eaLnBrk="1" hangingPunct="1">
              <a:lnSpc>
                <a:spcPct val="140000"/>
              </a:lnSpc>
            </a:pPr>
            <a:endParaRPr lang="en-US" altLang="zh-CN"/>
          </a:p>
          <a:p>
            <a:pPr eaLnBrk="1" hangingPunct="1">
              <a:lnSpc>
                <a:spcPct val="140000"/>
              </a:lnSpc>
            </a:pPr>
            <a:r>
              <a:rPr lang="en-US" altLang="zh-CN"/>
              <a:t>public class UseEncode </a:t>
            </a:r>
          </a:p>
          <a:p>
            <a:pPr eaLnBrk="1" hangingPunct="1">
              <a:lnSpc>
                <a:spcPct val="140000"/>
              </a:lnSpc>
            </a:pPr>
            <a:r>
              <a:rPr lang="en-US" altLang="zh-CN"/>
              <a:t>{</a:t>
            </a:r>
          </a:p>
          <a:p>
            <a:pPr eaLnBrk="1" hangingPunct="1">
              <a:lnSpc>
                <a:spcPct val="140000"/>
              </a:lnSpc>
            </a:pPr>
            <a:r>
              <a:rPr lang="en-US" altLang="zh-CN"/>
              <a:t>	public static void main(String[] args) </a:t>
            </a:r>
          </a:p>
          <a:p>
            <a:pPr eaLnBrk="1" hangingPunct="1">
              <a:lnSpc>
                <a:spcPct val="140000"/>
              </a:lnSpc>
            </a:pPr>
            <a:r>
              <a:rPr lang="en-US" altLang="zh-CN"/>
              <a:t>	{</a:t>
            </a:r>
          </a:p>
          <a:p>
            <a:pPr eaLnBrk="1" hangingPunct="1">
              <a:lnSpc>
                <a:spcPct val="140000"/>
              </a:lnSpc>
            </a:pPr>
            <a:r>
              <a:rPr lang="en-US" altLang="zh-CN"/>
              <a:t>		</a:t>
            </a:r>
            <a:r>
              <a:rPr lang="en-US" altLang="zh-CN" sz="2000"/>
              <a:t>String fullURL = "http://bingle.pku.edu.cn/scripts/ftp_search.exe?";</a:t>
            </a:r>
          </a:p>
          <a:p>
            <a:pPr eaLnBrk="1" hangingPunct="1">
              <a:lnSpc>
                <a:spcPct val="140000"/>
              </a:lnSpc>
            </a:pPr>
            <a:r>
              <a:rPr lang="en-US" altLang="zh-CN"/>
              <a:t>         		//</a:t>
            </a:r>
            <a:r>
              <a:rPr lang="zh-CN" altLang="en-US"/>
              <a:t>新建</a:t>
            </a:r>
            <a:r>
              <a:rPr lang="en-US" altLang="zh-CN"/>
              <a:t>QueryString</a:t>
            </a:r>
            <a:r>
              <a:rPr lang="zh-CN" altLang="en-US"/>
              <a:t>对象，调用方法</a:t>
            </a:r>
          </a:p>
        </p:txBody>
      </p:sp>
    </p:spTree>
  </p:cSld>
  <p:clrMapOvr>
    <a:masterClrMapping/>
  </p:clrMapOvr>
  <p:transition>
    <p:zoom dir="in"/>
  </p:transition>
</p:sld>
</file>

<file path=ppt/slides/slide7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0706" name="Text Box 2"/>
          <p:cNvSpPr txBox="1">
            <a:spLocks noChangeArrowheads="1"/>
          </p:cNvSpPr>
          <p:nvPr/>
        </p:nvSpPr>
        <p:spPr bwMode="auto">
          <a:xfrm>
            <a:off x="546100" y="698500"/>
            <a:ext cx="8051800"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pPr>
            <a:r>
              <a:rPr lang="en-US" altLang="zh-CN" sz="2200"/>
              <a:t>		QueryString q = new QueryString("cdtype","GB");</a:t>
            </a:r>
          </a:p>
          <a:p>
            <a:pPr eaLnBrk="1" hangingPunct="1">
              <a:lnSpc>
                <a:spcPct val="138000"/>
              </a:lnSpc>
            </a:pPr>
            <a:r>
              <a:rPr lang="en-US" altLang="zh-CN" sz="2200"/>
              <a:t>		q.add("word","Java");</a:t>
            </a:r>
          </a:p>
          <a:p>
            <a:pPr eaLnBrk="1" hangingPunct="1">
              <a:lnSpc>
                <a:spcPct val="138000"/>
              </a:lnSpc>
            </a:pPr>
            <a:r>
              <a:rPr lang="en-US" altLang="zh-CN" sz="2200"/>
              <a:t>		fullURL += q.toString();</a:t>
            </a:r>
          </a:p>
          <a:p>
            <a:pPr eaLnBrk="1" hangingPunct="1">
              <a:lnSpc>
                <a:spcPct val="138000"/>
              </a:lnSpc>
            </a:pPr>
            <a:r>
              <a:rPr lang="en-US" altLang="zh-CN" sz="2200"/>
              <a:t>	            //</a:t>
            </a:r>
            <a:r>
              <a:rPr lang="zh-CN" altLang="en-US" sz="2200"/>
              <a:t>打印编码后的字符串</a:t>
            </a:r>
          </a:p>
          <a:p>
            <a:pPr eaLnBrk="1" hangingPunct="1">
              <a:lnSpc>
                <a:spcPct val="138000"/>
              </a:lnSpc>
            </a:pPr>
            <a:r>
              <a:rPr lang="zh-CN" altLang="en-US" sz="2200"/>
              <a:t>		</a:t>
            </a:r>
            <a:r>
              <a:rPr lang="en-US" altLang="zh-CN" sz="2200"/>
              <a:t>System.out.println("</a:t>
            </a:r>
            <a:r>
              <a:rPr lang="zh-CN" altLang="en-US" sz="2200"/>
              <a:t>编码后的字符串：</a:t>
            </a:r>
            <a:r>
              <a:rPr lang="en-US" altLang="zh-CN" sz="2200"/>
              <a:t>" + fullURL);</a:t>
            </a:r>
          </a:p>
          <a:p>
            <a:pPr eaLnBrk="1" hangingPunct="1">
              <a:lnSpc>
                <a:spcPct val="138000"/>
              </a:lnSpc>
            </a:pPr>
            <a:r>
              <a:rPr lang="en-US" altLang="zh-CN" sz="2200"/>
              <a:t>	}</a:t>
            </a:r>
          </a:p>
          <a:p>
            <a:pPr eaLnBrk="1" hangingPunct="1">
              <a:lnSpc>
                <a:spcPct val="138000"/>
              </a:lnSpc>
            </a:pPr>
            <a:r>
              <a:rPr lang="en-US" altLang="zh-CN" sz="2200"/>
              <a:t>}</a:t>
            </a:r>
          </a:p>
          <a:p>
            <a:pPr eaLnBrk="1" hangingPunct="1">
              <a:lnSpc>
                <a:spcPct val="138000"/>
              </a:lnSpc>
            </a:pPr>
            <a:r>
              <a:rPr lang="en-US" altLang="zh-CN" sz="2200"/>
              <a:t>//</a:t>
            </a:r>
            <a:r>
              <a:rPr lang="zh-CN" altLang="en-US" sz="2200"/>
              <a:t>类：处理请求串，编码成网页识别格式</a:t>
            </a:r>
          </a:p>
          <a:p>
            <a:pPr eaLnBrk="1" hangingPunct="1">
              <a:lnSpc>
                <a:spcPct val="138000"/>
              </a:lnSpc>
            </a:pPr>
            <a:r>
              <a:rPr lang="en-US" altLang="zh-CN" sz="2200"/>
              <a:t>class QueryString</a:t>
            </a:r>
          </a:p>
          <a:p>
            <a:pPr eaLnBrk="1" hangingPunct="1">
              <a:lnSpc>
                <a:spcPct val="138000"/>
              </a:lnSpc>
            </a:pPr>
            <a:r>
              <a:rPr lang="en-US" altLang="zh-CN" sz="2200"/>
              <a:t>{</a:t>
            </a:r>
          </a:p>
        </p:txBody>
      </p:sp>
    </p:spTree>
  </p:cSld>
  <p:clrMapOvr>
    <a:masterClrMapping/>
  </p:clrMapOvr>
  <p:transition>
    <p:zoom dir="in"/>
  </p:transition>
</p:sld>
</file>

<file path=ppt/slides/slide7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1730" name="Text Box 2"/>
          <p:cNvSpPr txBox="1">
            <a:spLocks noChangeArrowheads="1"/>
          </p:cNvSpPr>
          <p:nvPr/>
        </p:nvSpPr>
        <p:spPr bwMode="auto">
          <a:xfrm>
            <a:off x="350838" y="609600"/>
            <a:ext cx="8793162"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200"/>
              <a:t>private String query;	</a:t>
            </a:r>
          </a:p>
          <a:p>
            <a:pPr eaLnBrk="1" hangingPunct="1">
              <a:lnSpc>
                <a:spcPct val="120000"/>
              </a:lnSpc>
            </a:pPr>
            <a:r>
              <a:rPr lang="en-US" altLang="zh-CN" sz="2200"/>
              <a:t> //</a:t>
            </a:r>
            <a:r>
              <a:rPr lang="zh-CN" altLang="en-US" sz="2200"/>
              <a:t>构造函数，初始名值对的编码</a:t>
            </a:r>
          </a:p>
          <a:p>
            <a:pPr eaLnBrk="1" hangingPunct="1">
              <a:lnSpc>
                <a:spcPct val="120000"/>
              </a:lnSpc>
            </a:pPr>
            <a:r>
              <a:rPr lang="en-US" altLang="zh-CN" sz="2200"/>
              <a:t>public QueryString(Object name, Object value)</a:t>
            </a:r>
          </a:p>
          <a:p>
            <a:pPr eaLnBrk="1" hangingPunct="1">
              <a:lnSpc>
                <a:spcPct val="120000"/>
              </a:lnSpc>
            </a:pPr>
            <a:r>
              <a:rPr lang="en-US" altLang="zh-CN" sz="2200"/>
              <a:t>{</a:t>
            </a:r>
          </a:p>
          <a:p>
            <a:pPr eaLnBrk="1" hangingPunct="1">
              <a:lnSpc>
                <a:spcPct val="120000"/>
              </a:lnSpc>
            </a:pPr>
            <a:r>
              <a:rPr lang="en-US" altLang="zh-CN" sz="2200"/>
              <a:t>	try</a:t>
            </a:r>
          </a:p>
          <a:p>
            <a:pPr eaLnBrk="1" hangingPunct="1">
              <a:lnSpc>
                <a:spcPct val="120000"/>
              </a:lnSpc>
            </a:pPr>
            <a:r>
              <a:rPr lang="en-US" altLang="zh-CN" sz="2200"/>
              <a:t>	{</a:t>
            </a:r>
          </a:p>
          <a:p>
            <a:pPr eaLnBrk="1" hangingPunct="1">
              <a:lnSpc>
                <a:spcPct val="120000"/>
              </a:lnSpc>
            </a:pPr>
            <a:r>
              <a:rPr lang="en-US" altLang="zh-CN" sz="2200"/>
              <a:t>	      query = URLEncoder.encode(name.toString(),"UTF-8") + "=" + </a:t>
            </a:r>
          </a:p>
          <a:p>
            <a:pPr eaLnBrk="1" hangingPunct="1">
              <a:lnSpc>
                <a:spcPct val="120000"/>
              </a:lnSpc>
            </a:pPr>
            <a:r>
              <a:rPr lang="en-US" altLang="zh-CN" sz="2200"/>
              <a:t>	                    URLEncoder.encode(value.toString(),"UTF-8");</a:t>
            </a:r>
          </a:p>
          <a:p>
            <a:pPr eaLnBrk="1" hangingPunct="1">
              <a:lnSpc>
                <a:spcPct val="120000"/>
              </a:lnSpc>
            </a:pPr>
            <a:r>
              <a:rPr lang="en-US" altLang="zh-CN" sz="2200"/>
              <a:t>	 }</a:t>
            </a:r>
          </a:p>
          <a:p>
            <a:pPr eaLnBrk="1" hangingPunct="1">
              <a:lnSpc>
                <a:spcPct val="120000"/>
              </a:lnSpc>
            </a:pPr>
            <a:r>
              <a:rPr lang="en-US" altLang="zh-CN" sz="2200"/>
              <a:t>	catch(UnsupportedEncodingException e)</a:t>
            </a:r>
          </a:p>
          <a:p>
            <a:pPr eaLnBrk="1" hangingPunct="1">
              <a:lnSpc>
                <a:spcPct val="120000"/>
              </a:lnSpc>
            </a:pPr>
            <a:r>
              <a:rPr lang="en-US" altLang="zh-CN" sz="2200"/>
              <a:t>	{</a:t>
            </a:r>
          </a:p>
          <a:p>
            <a:pPr eaLnBrk="1" hangingPunct="1">
              <a:lnSpc>
                <a:spcPct val="120000"/>
              </a:lnSpc>
            </a:pPr>
            <a:r>
              <a:rPr lang="en-US" altLang="zh-CN" sz="2200"/>
              <a:t>	      System.err.println(e);</a:t>
            </a:r>
          </a:p>
          <a:p>
            <a:pPr eaLnBrk="1" hangingPunct="1">
              <a:lnSpc>
                <a:spcPct val="120000"/>
              </a:lnSpc>
            </a:pPr>
            <a:r>
              <a:rPr lang="en-US" altLang="zh-CN" sz="2200"/>
              <a:t>	}</a:t>
            </a:r>
          </a:p>
          <a:p>
            <a:pPr eaLnBrk="1" hangingPunct="1">
              <a:lnSpc>
                <a:spcPct val="120000"/>
              </a:lnSpc>
            </a:pPr>
            <a:r>
              <a:rPr lang="en-US" altLang="zh-CN" sz="2200"/>
              <a:t>}</a:t>
            </a:r>
          </a:p>
        </p:txBody>
      </p:sp>
    </p:spTree>
  </p:cSld>
  <p:clrMapOvr>
    <a:masterClrMapping/>
  </p:clrMapOvr>
  <p:transition>
    <p:zoom dir="in"/>
  </p:transition>
</p:sld>
</file>

<file path=ppt/slides/slide7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2754" name="Text Box 2"/>
          <p:cNvSpPr txBox="1">
            <a:spLocks noChangeArrowheads="1"/>
          </p:cNvSpPr>
          <p:nvPr/>
        </p:nvSpPr>
        <p:spPr bwMode="auto">
          <a:xfrm>
            <a:off x="669925" y="544513"/>
            <a:ext cx="84613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200"/>
              <a:t>//</a:t>
            </a:r>
            <a:r>
              <a:rPr lang="zh-CN" altLang="en-US" sz="2200"/>
              <a:t>构造函数</a:t>
            </a:r>
          </a:p>
          <a:p>
            <a:pPr eaLnBrk="1" hangingPunct="1">
              <a:lnSpc>
                <a:spcPct val="120000"/>
              </a:lnSpc>
            </a:pPr>
            <a:r>
              <a:rPr lang="en-US" altLang="zh-CN" sz="2200"/>
              <a:t>public QueryString()</a:t>
            </a:r>
          </a:p>
          <a:p>
            <a:pPr eaLnBrk="1" hangingPunct="1">
              <a:lnSpc>
                <a:spcPct val="120000"/>
              </a:lnSpc>
            </a:pPr>
            <a:r>
              <a:rPr lang="en-US" altLang="zh-CN" sz="2200"/>
              <a:t>{</a:t>
            </a:r>
          </a:p>
          <a:p>
            <a:pPr eaLnBrk="1" hangingPunct="1">
              <a:lnSpc>
                <a:spcPct val="120000"/>
              </a:lnSpc>
            </a:pPr>
            <a:r>
              <a:rPr lang="en-US" altLang="zh-CN" sz="2200"/>
              <a:t>	query = "";</a:t>
            </a:r>
          </a:p>
          <a:p>
            <a:pPr eaLnBrk="1" hangingPunct="1">
              <a:lnSpc>
                <a:spcPct val="120000"/>
              </a:lnSpc>
            </a:pPr>
            <a:r>
              <a:rPr lang="en-US" altLang="zh-CN" sz="2200"/>
              <a:t>}</a:t>
            </a:r>
          </a:p>
          <a:p>
            <a:pPr eaLnBrk="1" hangingPunct="1">
              <a:lnSpc>
                <a:spcPct val="120000"/>
              </a:lnSpc>
            </a:pPr>
            <a:r>
              <a:rPr lang="en-US" altLang="zh-CN" sz="2200"/>
              <a:t>//</a:t>
            </a:r>
            <a:r>
              <a:rPr lang="zh-CN" altLang="en-US" sz="2200"/>
              <a:t>添加名值对，之间用符号</a:t>
            </a:r>
            <a:r>
              <a:rPr lang="en-US" altLang="zh-CN" sz="2200"/>
              <a:t>&amp;</a:t>
            </a:r>
            <a:r>
              <a:rPr lang="zh-CN" altLang="en-US" sz="2200"/>
              <a:t>进行连接</a:t>
            </a:r>
          </a:p>
          <a:p>
            <a:pPr eaLnBrk="1" hangingPunct="1">
              <a:lnSpc>
                <a:spcPct val="120000"/>
              </a:lnSpc>
            </a:pPr>
            <a:r>
              <a:rPr lang="en-US" altLang="zh-CN" sz="2200"/>
              <a:t>public synchronized void add(Object name, Object value)</a:t>
            </a:r>
          </a:p>
          <a:p>
            <a:pPr eaLnBrk="1" hangingPunct="1">
              <a:lnSpc>
                <a:spcPct val="120000"/>
              </a:lnSpc>
            </a:pPr>
            <a:r>
              <a:rPr lang="en-US" altLang="zh-CN" sz="2200"/>
              <a:t>{</a:t>
            </a:r>
          </a:p>
          <a:p>
            <a:pPr eaLnBrk="1" hangingPunct="1">
              <a:lnSpc>
                <a:spcPct val="120000"/>
              </a:lnSpc>
            </a:pPr>
            <a:r>
              <a:rPr lang="en-US" altLang="zh-CN" sz="2200"/>
              <a:t>	if(!query.trim().equals(""))</a:t>
            </a:r>
          </a:p>
          <a:p>
            <a:pPr eaLnBrk="1" hangingPunct="1">
              <a:lnSpc>
                <a:spcPct val="120000"/>
              </a:lnSpc>
            </a:pPr>
            <a:r>
              <a:rPr lang="en-US" altLang="zh-CN" sz="2200"/>
              <a:t>		query += "&amp;";</a:t>
            </a:r>
          </a:p>
          <a:p>
            <a:pPr eaLnBrk="1" hangingPunct="1">
              <a:lnSpc>
                <a:spcPct val="120000"/>
              </a:lnSpc>
            </a:pPr>
            <a:r>
              <a:rPr lang="en-US" altLang="zh-CN" sz="2200"/>
              <a:t>	try</a:t>
            </a:r>
          </a:p>
          <a:p>
            <a:pPr eaLnBrk="1" hangingPunct="1">
              <a:lnSpc>
                <a:spcPct val="120000"/>
              </a:lnSpc>
            </a:pPr>
            <a:r>
              <a:rPr lang="en-US" altLang="zh-CN" sz="2200"/>
              <a:t>{</a:t>
            </a:r>
          </a:p>
          <a:p>
            <a:pPr eaLnBrk="1" hangingPunct="1">
              <a:lnSpc>
                <a:spcPct val="120000"/>
              </a:lnSpc>
            </a:pPr>
            <a:r>
              <a:rPr lang="en-US" altLang="zh-CN" sz="2200"/>
              <a:t>	query += URLEncoder.encode(name.toString(),"UTF-8") + "=" +</a:t>
            </a:r>
          </a:p>
          <a:p>
            <a:pPr eaLnBrk="1" hangingPunct="1">
              <a:lnSpc>
                <a:spcPct val="120000"/>
              </a:lnSpc>
            </a:pPr>
            <a:r>
              <a:rPr lang="en-US" altLang="zh-CN" sz="2200"/>
              <a:t> 		URLEncoder.encode(value.toString(),"UTF-8");</a:t>
            </a:r>
          </a:p>
        </p:txBody>
      </p:sp>
    </p:spTree>
  </p:cSld>
  <p:clrMapOvr>
    <a:masterClrMapping/>
  </p:clrMapOvr>
  <p:transition>
    <p:zoom dir="in"/>
  </p:transition>
</p:sld>
</file>

<file path=ppt/slides/slide7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3778" name="Text Box 2"/>
          <p:cNvSpPr txBox="1">
            <a:spLocks noChangeArrowheads="1"/>
          </p:cNvSpPr>
          <p:nvPr/>
        </p:nvSpPr>
        <p:spPr bwMode="auto">
          <a:xfrm>
            <a:off x="1370013" y="533400"/>
            <a:ext cx="5716587" cy="578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r>
              <a:rPr lang="en-US" altLang="zh-CN" sz="2200"/>
              <a:t>	}</a:t>
            </a:r>
          </a:p>
          <a:p>
            <a:pPr lvl="1" eaLnBrk="1" hangingPunct="1"/>
            <a:r>
              <a:rPr lang="en-US" altLang="zh-CN" sz="2200"/>
              <a:t>	catch(UnsupportedEncodingException e)</a:t>
            </a:r>
          </a:p>
          <a:p>
            <a:pPr lvl="1" eaLnBrk="1" hangingPunct="1"/>
            <a:r>
              <a:rPr lang="en-US" altLang="zh-CN" sz="2200"/>
              <a:t>	{</a:t>
            </a:r>
          </a:p>
          <a:p>
            <a:pPr lvl="1" eaLnBrk="1" hangingPunct="1"/>
            <a:r>
              <a:rPr lang="en-US" altLang="zh-CN" sz="2200"/>
              <a:t>		System.err.println(e);</a:t>
            </a:r>
          </a:p>
          <a:p>
            <a:pPr lvl="1" eaLnBrk="1" hangingPunct="1"/>
            <a:r>
              <a:rPr lang="en-US" altLang="zh-CN" sz="2200"/>
              <a:t>	}</a:t>
            </a:r>
          </a:p>
          <a:p>
            <a:pPr lvl="1" eaLnBrk="1" hangingPunct="1"/>
            <a:r>
              <a:rPr lang="en-US" altLang="zh-CN" sz="2200"/>
              <a:t>}</a:t>
            </a:r>
          </a:p>
          <a:p>
            <a:pPr lvl="1" eaLnBrk="1" hangingPunct="1"/>
            <a:r>
              <a:rPr lang="en-US" altLang="zh-CN" sz="2200"/>
              <a:t>//</a:t>
            </a:r>
            <a:r>
              <a:rPr lang="zh-CN" altLang="en-US" sz="2200"/>
              <a:t>返回编码后的字符串</a:t>
            </a:r>
          </a:p>
          <a:p>
            <a:pPr lvl="1" eaLnBrk="1" hangingPunct="1"/>
            <a:r>
              <a:rPr lang="en-US" altLang="zh-CN" sz="2200"/>
              <a:t>public String toString()</a:t>
            </a:r>
          </a:p>
          <a:p>
            <a:pPr lvl="1" eaLnBrk="1" hangingPunct="1"/>
            <a:r>
              <a:rPr lang="en-US" altLang="zh-CN" sz="2200"/>
              <a:t>	{</a:t>
            </a:r>
          </a:p>
          <a:p>
            <a:pPr lvl="1" eaLnBrk="1" hangingPunct="1"/>
            <a:r>
              <a:rPr lang="en-US" altLang="zh-CN" sz="2200"/>
              <a:t>	return query;</a:t>
            </a:r>
          </a:p>
          <a:p>
            <a:pPr lvl="1" eaLnBrk="1" hangingPunct="1"/>
            <a:r>
              <a:rPr lang="en-US" altLang="zh-CN" sz="2200"/>
              <a:t>}</a:t>
            </a:r>
          </a:p>
          <a:p>
            <a:pPr lvl="1" eaLnBrk="1" hangingPunct="1"/>
            <a:r>
              <a:rPr lang="en-US" altLang="zh-CN" sz="2200"/>
              <a:t>//</a:t>
            </a:r>
            <a:r>
              <a:rPr lang="zh-CN" altLang="en-US" sz="2200"/>
              <a:t>清空</a:t>
            </a:r>
          </a:p>
          <a:p>
            <a:pPr lvl="1" eaLnBrk="1" hangingPunct="1"/>
            <a:r>
              <a:rPr lang="en-US" altLang="zh-CN" sz="2200"/>
              <a:t>public void clear()</a:t>
            </a:r>
          </a:p>
          <a:p>
            <a:pPr lvl="1" eaLnBrk="1" hangingPunct="1"/>
            <a:r>
              <a:rPr lang="en-US" altLang="zh-CN" sz="2200"/>
              <a:t>{</a:t>
            </a:r>
          </a:p>
          <a:p>
            <a:pPr lvl="1" eaLnBrk="1" hangingPunct="1"/>
            <a:r>
              <a:rPr lang="en-US" altLang="zh-CN" sz="2200"/>
              <a:t>		query = "";</a:t>
            </a:r>
          </a:p>
          <a:p>
            <a:pPr lvl="1" eaLnBrk="1" hangingPunct="1"/>
            <a:r>
              <a:rPr lang="en-US" altLang="zh-CN" sz="2200"/>
              <a:t>}	</a:t>
            </a:r>
          </a:p>
          <a:p>
            <a:pPr eaLnBrk="1" hangingPunct="1"/>
            <a:r>
              <a:rPr lang="en-US" altLang="zh-CN" sz="2200"/>
              <a:t>}</a:t>
            </a:r>
          </a:p>
        </p:txBody>
      </p:sp>
    </p:spTree>
  </p:cSld>
  <p:clrMapOvr>
    <a:masterClrMapping/>
  </p:clrMapOvr>
  <p:transition>
    <p:zoom dir="in"/>
  </p:transition>
</p:sld>
</file>

<file path=ppt/slides/slide7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63" name="Text Box 2"/>
          <p:cNvSpPr txBox="1">
            <a:spLocks noChangeArrowheads="1"/>
          </p:cNvSpPr>
          <p:nvPr/>
        </p:nvSpPr>
        <p:spPr bwMode="auto">
          <a:xfrm>
            <a:off x="381000" y="533400"/>
            <a:ext cx="8534400"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en-US" altLang="zh-CN" b="1"/>
              <a:t>3. </a:t>
            </a:r>
            <a:r>
              <a:rPr lang="zh-CN" altLang="en-US" b="1"/>
              <a:t>结果输出</a:t>
            </a:r>
          </a:p>
          <a:p>
            <a:pPr eaLnBrk="1" hangingPunct="1">
              <a:lnSpc>
                <a:spcPct val="150000"/>
              </a:lnSpc>
              <a:spcBef>
                <a:spcPct val="50000"/>
              </a:spcBef>
            </a:pPr>
            <a:r>
              <a:rPr lang="zh-CN" altLang="en-US"/>
              <a:t>        图</a:t>
            </a:r>
            <a:r>
              <a:rPr lang="en-US" altLang="zh-CN"/>
              <a:t>12.1</a:t>
            </a:r>
            <a:r>
              <a:rPr lang="zh-CN" altLang="en-US"/>
              <a:t>为搜索引擎提交的查询字符串编码的结果。可以看见提交网址的</a:t>
            </a:r>
            <a:r>
              <a:rPr lang="en-US" altLang="zh-CN"/>
              <a:t>?</a:t>
            </a:r>
            <a:r>
              <a:rPr lang="zh-CN" altLang="en-US"/>
              <a:t>后跟了两个名值对，</a:t>
            </a:r>
            <a:r>
              <a:rPr lang="en-US" altLang="zh-CN"/>
              <a:t>cdtype=GB </a:t>
            </a:r>
            <a:r>
              <a:rPr lang="zh-CN" altLang="en-US"/>
              <a:t>和</a:t>
            </a:r>
            <a:r>
              <a:rPr lang="en-US" altLang="zh-CN"/>
              <a:t>word=Java</a:t>
            </a:r>
            <a:r>
              <a:rPr lang="zh-CN" altLang="en-US"/>
              <a:t>，它们之间用符号</a:t>
            </a:r>
            <a:r>
              <a:rPr lang="en-US" altLang="zh-CN"/>
              <a:t>&amp;</a:t>
            </a:r>
            <a:r>
              <a:rPr lang="zh-CN" altLang="en-US"/>
              <a:t>隔开。   </a:t>
            </a:r>
          </a:p>
        </p:txBody>
      </p:sp>
      <p:graphicFrame>
        <p:nvGraphicFramePr>
          <p:cNvPr id="143362" name="Object 3"/>
          <p:cNvGraphicFramePr>
            <a:graphicFrameLocks noChangeAspect="1"/>
          </p:cNvGraphicFramePr>
          <p:nvPr/>
        </p:nvGraphicFramePr>
        <p:xfrm>
          <a:off x="228600" y="3429000"/>
          <a:ext cx="8686800" cy="1781175"/>
        </p:xfrm>
        <a:graphic>
          <a:graphicData uri="http://schemas.openxmlformats.org/presentationml/2006/ole">
            <mc:AlternateContent xmlns:mc="http://schemas.openxmlformats.org/markup-compatibility/2006">
              <mc:Choice xmlns:v="urn:schemas-microsoft-com:vml" Requires="v">
                <p:oleObj spid="_x0000_s143366" name="Bitmap Image" r:id="rId3" imgW="6317528" imgH="1303133" progId="Paint.Picture">
                  <p:embed/>
                </p:oleObj>
              </mc:Choice>
              <mc:Fallback>
                <p:oleObj name="Bitmap Image" r:id="rId3" imgW="6317528" imgH="1303133"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429000"/>
                        <a:ext cx="8686800" cy="178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364" name="Text Box 4"/>
          <p:cNvSpPr txBox="1">
            <a:spLocks noChangeArrowheads="1"/>
          </p:cNvSpPr>
          <p:nvPr/>
        </p:nvSpPr>
        <p:spPr bwMode="auto">
          <a:xfrm>
            <a:off x="2628900" y="5486400"/>
            <a:ext cx="3886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a:t>图</a:t>
            </a:r>
            <a:r>
              <a:rPr lang="en-US" altLang="zh-CN" sz="2200"/>
              <a:t>12.1  </a:t>
            </a:r>
            <a:r>
              <a:rPr lang="zh-CN" altLang="en-US" sz="2200"/>
              <a:t>编码后字符串输出结果</a:t>
            </a:r>
          </a:p>
        </p:txBody>
      </p:sp>
      <p:sp>
        <p:nvSpPr>
          <p:cNvPr id="143365" name="AutoShape 5">
            <a:hlinkClick r:id="" action="ppaction://hlinkshowjump?jump=firstslide" highlightClick="1"/>
          </p:cNvPr>
          <p:cNvSpPr>
            <a:spLocks noChangeArrowheads="1"/>
          </p:cNvSpPr>
          <p:nvPr/>
        </p:nvSpPr>
        <p:spPr bwMode="auto">
          <a:xfrm>
            <a:off x="8382000" y="6400800"/>
            <a:ext cx="7620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7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4802" name="Rectangle 2"/>
          <p:cNvSpPr>
            <a:spLocks noChangeArrowheads="1"/>
          </p:cNvSpPr>
          <p:nvPr/>
        </p:nvSpPr>
        <p:spPr bwMode="auto">
          <a:xfrm>
            <a:off x="2665413" y="838200"/>
            <a:ext cx="38131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12.3  URLDecoder</a:t>
            </a:r>
            <a:r>
              <a:rPr lang="zh-CN" altLang="en-US" sz="3200" b="1"/>
              <a:t>类</a:t>
            </a:r>
          </a:p>
        </p:txBody>
      </p:sp>
      <p:sp>
        <p:nvSpPr>
          <p:cNvPr id="844803" name="Text Box 3"/>
          <p:cNvSpPr txBox="1">
            <a:spLocks noChangeArrowheads="1"/>
          </p:cNvSpPr>
          <p:nvPr/>
        </p:nvSpPr>
        <p:spPr bwMode="auto">
          <a:xfrm>
            <a:off x="304800" y="1865313"/>
            <a:ext cx="8610600" cy="392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URLDecoder</a:t>
            </a:r>
            <a:r>
              <a:rPr lang="zh-CN" altLang="en-US"/>
              <a:t>类是</a:t>
            </a:r>
            <a:r>
              <a:rPr lang="en-US" altLang="zh-CN"/>
              <a:t>URLEncoder</a:t>
            </a:r>
            <a:r>
              <a:rPr lang="zh-CN" altLang="en-US"/>
              <a:t>类的解码类。它的构造函数和解码方法如下：</a:t>
            </a:r>
          </a:p>
          <a:p>
            <a:pPr lvl="1" eaLnBrk="1" hangingPunct="1">
              <a:lnSpc>
                <a:spcPct val="150000"/>
              </a:lnSpc>
              <a:spcBef>
                <a:spcPct val="50000"/>
              </a:spcBef>
            </a:pPr>
            <a:r>
              <a:rPr lang="zh-CN" altLang="en-US"/>
              <a:t>  </a:t>
            </a:r>
            <a:r>
              <a:rPr lang="en-US" altLang="zh-CN"/>
              <a:t>public URLEncoder()</a:t>
            </a:r>
          </a:p>
          <a:p>
            <a:pPr lvl="1" eaLnBrk="1" hangingPunct="1">
              <a:lnSpc>
                <a:spcPct val="150000"/>
              </a:lnSpc>
              <a:spcBef>
                <a:spcPct val="50000"/>
              </a:spcBef>
            </a:pPr>
            <a:r>
              <a:rPr lang="en-US" altLang="zh-CN"/>
              <a:t>  public static String decode(String s, String enc) </a:t>
            </a:r>
          </a:p>
          <a:p>
            <a:pPr eaLnBrk="1" hangingPunct="1">
              <a:lnSpc>
                <a:spcPct val="150000"/>
              </a:lnSpc>
              <a:spcBef>
                <a:spcPct val="50000"/>
              </a:spcBef>
            </a:pPr>
            <a:r>
              <a:rPr lang="en-US" altLang="zh-CN"/>
              <a:t>       </a:t>
            </a:r>
            <a:r>
              <a:rPr lang="zh-CN" altLang="en-US"/>
              <a:t>使用编码格式</a:t>
            </a:r>
            <a:r>
              <a:rPr lang="en-US" altLang="zh-CN"/>
              <a:t>enc</a:t>
            </a:r>
            <a:r>
              <a:rPr lang="zh-CN" altLang="en-US"/>
              <a:t>对</a:t>
            </a:r>
            <a:r>
              <a:rPr lang="en-US" altLang="zh-CN"/>
              <a:t>application/x-www-form-urlencoded</a:t>
            </a:r>
            <a:r>
              <a:rPr lang="zh-CN" altLang="en-US"/>
              <a:t>字符串</a:t>
            </a:r>
            <a:r>
              <a:rPr lang="en-US" altLang="zh-CN"/>
              <a:t>s</a:t>
            </a:r>
            <a:r>
              <a:rPr lang="zh-CN" altLang="en-US"/>
              <a:t>进行解码。</a:t>
            </a:r>
          </a:p>
        </p:txBody>
      </p:sp>
      <p:sp>
        <p:nvSpPr>
          <p:cNvPr id="844804" name="AutoShape 4">
            <a:hlinkClick r:id="" action="ppaction://hlinkshowjump?jump=firstslide" highlightClick="1"/>
          </p:cNvPr>
          <p:cNvSpPr>
            <a:spLocks noChangeArrowheads="1"/>
          </p:cNvSpPr>
          <p:nvPr/>
        </p:nvSpPr>
        <p:spPr bwMode="auto">
          <a:xfrm>
            <a:off x="8382000" y="6400800"/>
            <a:ext cx="7620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7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4387" name="Rectangle 2"/>
          <p:cNvSpPr>
            <a:spLocks noChangeArrowheads="1"/>
          </p:cNvSpPr>
          <p:nvPr/>
        </p:nvSpPr>
        <p:spPr bwMode="auto">
          <a:xfrm>
            <a:off x="2362200" y="762000"/>
            <a:ext cx="43529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12.4  URLConnection</a:t>
            </a:r>
            <a:r>
              <a:rPr lang="zh-CN" altLang="en-US" sz="3200" b="1"/>
              <a:t>类</a:t>
            </a:r>
          </a:p>
        </p:txBody>
      </p:sp>
      <p:sp>
        <p:nvSpPr>
          <p:cNvPr id="144388" name="Text Box 3"/>
          <p:cNvSpPr txBox="1">
            <a:spLocks noChangeArrowheads="1"/>
          </p:cNvSpPr>
          <p:nvPr/>
        </p:nvSpPr>
        <p:spPr bwMode="auto">
          <a:xfrm>
            <a:off x="304800" y="1600200"/>
            <a:ext cx="8610600"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zh-CN" altLang="en-US"/>
              <a:t>抽象类</a:t>
            </a:r>
            <a:r>
              <a:rPr lang="en-US" altLang="zh-CN"/>
              <a:t>URLConnection</a:t>
            </a:r>
            <a:r>
              <a:rPr lang="zh-CN" altLang="en-US"/>
              <a:t>代表应用程序和</a:t>
            </a:r>
            <a:r>
              <a:rPr lang="en-US" altLang="zh-CN"/>
              <a:t>URL</a:t>
            </a:r>
            <a:r>
              <a:rPr lang="zh-CN" altLang="en-US"/>
              <a:t>之间通信连接的类的超类。类的实例可以用来读取和写入</a:t>
            </a:r>
            <a:r>
              <a:rPr lang="en-US" altLang="zh-CN"/>
              <a:t>URL</a:t>
            </a:r>
            <a:r>
              <a:rPr lang="zh-CN" altLang="en-US"/>
              <a:t>代表的资源。</a:t>
            </a:r>
            <a:r>
              <a:rPr lang="en-US" altLang="zh-CN"/>
              <a:t>URLConnection</a:t>
            </a:r>
            <a:r>
              <a:rPr lang="zh-CN" altLang="en-US"/>
              <a:t>类实现的两个方法如表</a:t>
            </a:r>
            <a:r>
              <a:rPr lang="en-US" altLang="zh-CN"/>
              <a:t>12.1</a:t>
            </a:r>
            <a:r>
              <a:rPr lang="zh-CN" altLang="en-US"/>
              <a:t>所示。</a:t>
            </a:r>
          </a:p>
        </p:txBody>
      </p:sp>
      <p:sp>
        <p:nvSpPr>
          <p:cNvPr id="144389" name="Text Box 4"/>
          <p:cNvSpPr txBox="1">
            <a:spLocks noChangeArrowheads="1"/>
          </p:cNvSpPr>
          <p:nvPr/>
        </p:nvSpPr>
        <p:spPr bwMode="auto">
          <a:xfrm>
            <a:off x="1758950" y="3657600"/>
            <a:ext cx="5626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表</a:t>
            </a:r>
            <a:r>
              <a:rPr lang="en-US" altLang="zh-CN"/>
              <a:t>12.1  URLConnection</a:t>
            </a:r>
            <a:r>
              <a:rPr lang="zh-CN" altLang="en-US"/>
              <a:t>类实现的两个方法</a:t>
            </a:r>
          </a:p>
        </p:txBody>
      </p:sp>
      <p:graphicFrame>
        <p:nvGraphicFramePr>
          <p:cNvPr id="144386" name="Object 5"/>
          <p:cNvGraphicFramePr>
            <a:graphicFrameLocks noChangeAspect="1"/>
          </p:cNvGraphicFramePr>
          <p:nvPr/>
        </p:nvGraphicFramePr>
        <p:xfrm>
          <a:off x="0" y="4495800"/>
          <a:ext cx="9144000" cy="1390650"/>
        </p:xfrm>
        <a:graphic>
          <a:graphicData uri="http://schemas.openxmlformats.org/presentationml/2006/ole">
            <mc:AlternateContent xmlns:mc="http://schemas.openxmlformats.org/markup-compatibility/2006">
              <mc:Choice xmlns:v="urn:schemas-microsoft-com:vml" Requires="v">
                <p:oleObj spid="_x0000_s144390" name="Document" r:id="rId3" imgW="5419800" imgH="824040" progId="Word.Document.8">
                  <p:embed/>
                </p:oleObj>
              </mc:Choice>
              <mc:Fallback>
                <p:oleObj name="Document" r:id="rId3" imgW="5419800" imgH="824040" progId="Word.Document.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495800"/>
                        <a:ext cx="9144000"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zoom dir="in"/>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1666" name="Text Box 2"/>
          <p:cNvSpPr txBox="1">
            <a:spLocks noChangeArrowheads="1"/>
          </p:cNvSpPr>
          <p:nvPr/>
        </p:nvSpPr>
        <p:spPr bwMode="auto">
          <a:xfrm>
            <a:off x="304800" y="533400"/>
            <a:ext cx="8610600" cy="608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a:t>       【</a:t>
            </a:r>
            <a:r>
              <a:rPr lang="zh-CN" altLang="en-US"/>
              <a:t>例</a:t>
            </a:r>
            <a:r>
              <a:rPr lang="en-US" altLang="zh-CN"/>
              <a:t>2.6】</a:t>
            </a:r>
            <a:r>
              <a:rPr lang="zh-CN" altLang="en-US"/>
              <a:t>测试位运算符</a:t>
            </a:r>
            <a:r>
              <a:rPr lang="en-US" altLang="zh-CN"/>
              <a:t>&lt;&lt;</a:t>
            </a:r>
            <a:r>
              <a:rPr lang="zh-CN" altLang="en-US"/>
              <a:t>和</a:t>
            </a:r>
            <a:r>
              <a:rPr lang="en-US" altLang="zh-CN"/>
              <a:t>&gt;&gt;</a:t>
            </a:r>
            <a:r>
              <a:rPr lang="zh-CN" altLang="en-US"/>
              <a:t>，程序输出结果如图</a:t>
            </a:r>
            <a:r>
              <a:rPr lang="en-US" altLang="zh-CN"/>
              <a:t>2.6</a:t>
            </a:r>
            <a:r>
              <a:rPr lang="zh-CN" altLang="en-US"/>
              <a:t>所示。源程序代码如下：</a:t>
            </a:r>
          </a:p>
          <a:p>
            <a:pPr lvl="1" eaLnBrk="1" hangingPunct="1">
              <a:lnSpc>
                <a:spcPct val="90000"/>
              </a:lnSpc>
              <a:spcBef>
                <a:spcPct val="50000"/>
              </a:spcBef>
            </a:pPr>
            <a:r>
              <a:rPr lang="en-US" altLang="zh-CN"/>
              <a:t>//</a:t>
            </a:r>
            <a:r>
              <a:rPr lang="zh-CN" altLang="en-US"/>
              <a:t>程序文件名称为</a:t>
            </a:r>
            <a:r>
              <a:rPr lang="en-US" altLang="zh-CN"/>
              <a:t>TestBit.java</a:t>
            </a:r>
          </a:p>
          <a:p>
            <a:pPr lvl="1" eaLnBrk="1" hangingPunct="1">
              <a:lnSpc>
                <a:spcPct val="90000"/>
              </a:lnSpc>
              <a:spcBef>
                <a:spcPct val="50000"/>
              </a:spcBef>
            </a:pPr>
            <a:r>
              <a:rPr lang="en-US" altLang="zh-CN"/>
              <a:t>public class TestBit</a:t>
            </a:r>
          </a:p>
          <a:p>
            <a:pPr lvl="1" eaLnBrk="1" hangingPunct="1">
              <a:lnSpc>
                <a:spcPct val="90000"/>
              </a:lnSpc>
              <a:spcBef>
                <a:spcPct val="50000"/>
              </a:spcBef>
            </a:pPr>
            <a:r>
              <a:rPr lang="en-US" altLang="zh-CN"/>
              <a:t>{</a:t>
            </a:r>
          </a:p>
          <a:p>
            <a:pPr eaLnBrk="1" hangingPunct="1">
              <a:lnSpc>
                <a:spcPct val="90000"/>
              </a:lnSpc>
              <a:spcBef>
                <a:spcPct val="50000"/>
              </a:spcBef>
            </a:pPr>
            <a:r>
              <a:rPr lang="en-US" altLang="zh-CN"/>
              <a:t>	public static void main(String args[])</a:t>
            </a:r>
          </a:p>
          <a:p>
            <a:pPr eaLnBrk="1" hangingPunct="1">
              <a:lnSpc>
                <a:spcPct val="90000"/>
              </a:lnSpc>
              <a:spcBef>
                <a:spcPct val="50000"/>
              </a:spcBef>
            </a:pPr>
            <a:r>
              <a:rPr lang="en-US" altLang="zh-CN"/>
              <a:t>	{</a:t>
            </a:r>
          </a:p>
          <a:p>
            <a:pPr eaLnBrk="1" hangingPunct="1">
              <a:lnSpc>
                <a:spcPct val="90000"/>
              </a:lnSpc>
              <a:spcBef>
                <a:spcPct val="50000"/>
              </a:spcBef>
            </a:pPr>
            <a:r>
              <a:rPr lang="en-US" altLang="zh-CN"/>
              <a:t>		//</a:t>
            </a:r>
            <a:r>
              <a:rPr lang="zh-CN" altLang="en-US"/>
              <a:t>变量初始化</a:t>
            </a:r>
          </a:p>
          <a:p>
            <a:pPr eaLnBrk="1" hangingPunct="1">
              <a:lnSpc>
                <a:spcPct val="90000"/>
              </a:lnSpc>
              <a:spcBef>
                <a:spcPct val="50000"/>
              </a:spcBef>
            </a:pPr>
            <a:r>
              <a:rPr lang="zh-CN" altLang="en-US"/>
              <a:t>		</a:t>
            </a:r>
            <a:r>
              <a:rPr lang="en-US" altLang="zh-CN"/>
              <a:t>int a = 36;</a:t>
            </a:r>
          </a:p>
          <a:p>
            <a:pPr eaLnBrk="1" hangingPunct="1">
              <a:lnSpc>
                <a:spcPct val="90000"/>
              </a:lnSpc>
              <a:spcBef>
                <a:spcPct val="50000"/>
              </a:spcBef>
            </a:pPr>
            <a:r>
              <a:rPr lang="en-US" altLang="zh-CN"/>
              <a:t>		int b = 2;</a:t>
            </a:r>
          </a:p>
          <a:p>
            <a:pPr eaLnBrk="1" hangingPunct="1">
              <a:lnSpc>
                <a:spcPct val="90000"/>
              </a:lnSpc>
              <a:spcBef>
                <a:spcPct val="50000"/>
              </a:spcBef>
            </a:pPr>
            <a:r>
              <a:rPr lang="en-US" altLang="zh-CN"/>
              <a:t>		//</a:t>
            </a:r>
            <a:r>
              <a:rPr lang="zh-CN" altLang="en-US"/>
              <a:t>定义结果变量</a:t>
            </a:r>
          </a:p>
          <a:p>
            <a:pPr eaLnBrk="1" hangingPunct="1">
              <a:lnSpc>
                <a:spcPct val="90000"/>
              </a:lnSpc>
              <a:spcBef>
                <a:spcPct val="50000"/>
              </a:spcBef>
            </a:pPr>
            <a:r>
              <a:rPr lang="zh-CN" altLang="en-US"/>
              <a:t>		</a:t>
            </a:r>
            <a:r>
              <a:rPr lang="en-US" altLang="zh-CN"/>
              <a:t>int r1,r2;</a:t>
            </a:r>
          </a:p>
        </p:txBody>
      </p:sp>
    </p:spTree>
  </p:cSld>
  <p:clrMapOvr>
    <a:masterClrMapping/>
  </p:clrMapOvr>
  <p:transition>
    <p:zoom dir="in"/>
  </p:transition>
</p:sld>
</file>

<file path=ppt/slides/slide7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5826" name="Text Box 2"/>
          <p:cNvSpPr txBox="1">
            <a:spLocks noChangeArrowheads="1"/>
          </p:cNvSpPr>
          <p:nvPr/>
        </p:nvSpPr>
        <p:spPr bwMode="auto">
          <a:xfrm>
            <a:off x="1127125" y="752475"/>
            <a:ext cx="762635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zh-CN" altLang="en-US"/>
              <a:t>上述两个方法的实现步骤如下：</a:t>
            </a:r>
          </a:p>
          <a:p>
            <a:pPr eaLnBrk="1" hangingPunct="1">
              <a:lnSpc>
                <a:spcPct val="200000"/>
              </a:lnSpc>
            </a:pPr>
            <a:r>
              <a:rPr lang="en-US" altLang="zh-CN"/>
              <a:t>(1) </a:t>
            </a:r>
            <a:r>
              <a:rPr lang="zh-CN" altLang="en-US"/>
              <a:t>调用</a:t>
            </a:r>
            <a:r>
              <a:rPr lang="en-US" altLang="zh-CN"/>
              <a:t>openConnection</a:t>
            </a:r>
            <a:r>
              <a:rPr lang="zh-CN" altLang="en-US"/>
              <a:t>方法建立连接对象。</a:t>
            </a:r>
          </a:p>
          <a:p>
            <a:pPr eaLnBrk="1" hangingPunct="1">
              <a:lnSpc>
                <a:spcPct val="200000"/>
              </a:lnSpc>
            </a:pPr>
            <a:r>
              <a:rPr lang="en-US" altLang="zh-CN"/>
              <a:t>(2) </a:t>
            </a:r>
            <a:r>
              <a:rPr lang="zh-CN" altLang="en-US"/>
              <a:t>操作建立参数和普通请求参数。</a:t>
            </a:r>
          </a:p>
          <a:p>
            <a:pPr eaLnBrk="1" hangingPunct="1">
              <a:lnSpc>
                <a:spcPct val="200000"/>
              </a:lnSpc>
            </a:pPr>
            <a:r>
              <a:rPr lang="en-US" altLang="zh-CN"/>
              <a:t>(3) </a:t>
            </a:r>
            <a:r>
              <a:rPr lang="zh-CN" altLang="en-US"/>
              <a:t>调用</a:t>
            </a:r>
            <a:r>
              <a:rPr lang="en-US" altLang="zh-CN"/>
              <a:t>connect</a:t>
            </a:r>
            <a:r>
              <a:rPr lang="zh-CN" altLang="en-US"/>
              <a:t>方法建立到远程对象的实际连接。</a:t>
            </a:r>
          </a:p>
          <a:p>
            <a:pPr eaLnBrk="1" hangingPunct="1">
              <a:lnSpc>
                <a:spcPct val="200000"/>
              </a:lnSpc>
            </a:pPr>
            <a:r>
              <a:rPr lang="en-US" altLang="zh-CN"/>
              <a:t>(4) </a:t>
            </a:r>
            <a:r>
              <a:rPr lang="zh-CN" altLang="en-US"/>
              <a:t>远程对象可用，头文件和远程对象的内容可以访问。</a:t>
            </a:r>
          </a:p>
        </p:txBody>
      </p:sp>
    </p:spTree>
  </p:cSld>
  <p:clrMapOvr>
    <a:masterClrMapping/>
  </p:clrMapOvr>
  <p:transition>
    <p:zoom dir="in"/>
  </p:transition>
</p:sld>
</file>

<file path=ppt/slides/slide7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6850" name="Text Box 2"/>
          <p:cNvSpPr txBox="1">
            <a:spLocks noChangeArrowheads="1"/>
          </p:cNvSpPr>
          <p:nvPr/>
        </p:nvSpPr>
        <p:spPr bwMode="auto">
          <a:xfrm>
            <a:off x="304800" y="533400"/>
            <a:ext cx="8610600" cy="589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a:t>       【</a:t>
            </a:r>
            <a:r>
              <a:rPr lang="zh-CN" altLang="en-US"/>
              <a:t>例</a:t>
            </a:r>
            <a:r>
              <a:rPr lang="en-US" altLang="zh-CN"/>
              <a:t>12.2】</a:t>
            </a:r>
            <a:r>
              <a:rPr lang="zh-CN" altLang="en-US"/>
              <a:t>编写程序，访问天网主页</a:t>
            </a:r>
            <a:r>
              <a:rPr lang="en-US" altLang="zh-CN"/>
              <a:t>(http://e.pku.edu.cn)</a:t>
            </a:r>
            <a:r>
              <a:rPr lang="zh-CN" altLang="en-US"/>
              <a:t>并查询</a:t>
            </a:r>
            <a:r>
              <a:rPr lang="en-US" altLang="zh-CN"/>
              <a:t>Java</a:t>
            </a:r>
            <a:r>
              <a:rPr lang="zh-CN" altLang="en-US"/>
              <a:t>一词，将查询结果存入</a:t>
            </a:r>
            <a:r>
              <a:rPr lang="en-US" altLang="zh-CN"/>
              <a:t>result.html</a:t>
            </a:r>
            <a:r>
              <a:rPr lang="zh-CN" altLang="en-US"/>
              <a:t>文件。</a:t>
            </a:r>
          </a:p>
          <a:p>
            <a:pPr lvl="2" eaLnBrk="1" hangingPunct="1">
              <a:spcBef>
                <a:spcPct val="50000"/>
              </a:spcBef>
            </a:pPr>
            <a:r>
              <a:rPr lang="en-US" altLang="zh-CN" b="1"/>
              <a:t>1. </a:t>
            </a:r>
            <a:r>
              <a:rPr lang="zh-CN" altLang="en-US" b="1"/>
              <a:t>分析</a:t>
            </a:r>
          </a:p>
          <a:p>
            <a:pPr lvl="2" eaLnBrk="1" hangingPunct="1">
              <a:spcBef>
                <a:spcPct val="50000"/>
              </a:spcBef>
            </a:pPr>
            <a:r>
              <a:rPr lang="en-US" altLang="zh-CN"/>
              <a:t>(1) </a:t>
            </a:r>
            <a:r>
              <a:rPr lang="zh-CN" altLang="en-US"/>
              <a:t>建立</a:t>
            </a:r>
            <a:r>
              <a:rPr lang="en-US" altLang="zh-CN"/>
              <a:t>URL</a:t>
            </a:r>
            <a:r>
              <a:rPr lang="zh-CN" altLang="en-US"/>
              <a:t>对象。</a:t>
            </a:r>
          </a:p>
          <a:p>
            <a:pPr lvl="2" eaLnBrk="1" hangingPunct="1">
              <a:spcBef>
                <a:spcPct val="50000"/>
              </a:spcBef>
            </a:pPr>
            <a:r>
              <a:rPr lang="en-US" altLang="zh-CN"/>
              <a:t>u = new URL(fullURL);</a:t>
            </a:r>
          </a:p>
          <a:p>
            <a:pPr lvl="2" eaLnBrk="1" hangingPunct="1">
              <a:spcBef>
                <a:spcPct val="50000"/>
              </a:spcBef>
            </a:pPr>
            <a:r>
              <a:rPr lang="en-US" altLang="zh-CN"/>
              <a:t>(2) </a:t>
            </a:r>
            <a:r>
              <a:rPr lang="zh-CN" altLang="en-US"/>
              <a:t>打开到</a:t>
            </a:r>
            <a:r>
              <a:rPr lang="en-US" altLang="zh-CN"/>
              <a:t>URL</a:t>
            </a:r>
            <a:r>
              <a:rPr lang="zh-CN" altLang="en-US"/>
              <a:t>对象的连接。</a:t>
            </a:r>
          </a:p>
          <a:p>
            <a:pPr lvl="2" eaLnBrk="1" hangingPunct="1">
              <a:spcBef>
                <a:spcPct val="50000"/>
              </a:spcBef>
            </a:pPr>
            <a:r>
              <a:rPr lang="en-US" altLang="zh-CN"/>
              <a:t>conn = u.openConnection();</a:t>
            </a:r>
          </a:p>
          <a:p>
            <a:pPr lvl="2" eaLnBrk="1" hangingPunct="1">
              <a:spcBef>
                <a:spcPct val="50000"/>
              </a:spcBef>
            </a:pPr>
            <a:r>
              <a:rPr lang="en-US" altLang="zh-CN"/>
              <a:t>(3) </a:t>
            </a:r>
            <a:r>
              <a:rPr lang="zh-CN" altLang="en-US"/>
              <a:t>获取输入流。</a:t>
            </a:r>
          </a:p>
          <a:p>
            <a:pPr lvl="2" eaLnBrk="1" hangingPunct="1">
              <a:spcBef>
                <a:spcPct val="50000"/>
              </a:spcBef>
            </a:pPr>
            <a:r>
              <a:rPr lang="en-US" altLang="zh-CN"/>
              <a:t>theData =conn.getInputStream();</a:t>
            </a:r>
          </a:p>
          <a:p>
            <a:pPr lvl="2" eaLnBrk="1" hangingPunct="1">
              <a:spcBef>
                <a:spcPct val="50000"/>
              </a:spcBef>
            </a:pPr>
            <a:r>
              <a:rPr lang="en-US" altLang="zh-CN"/>
              <a:t>(4) </a:t>
            </a:r>
            <a:r>
              <a:rPr lang="zh-CN" altLang="en-US"/>
              <a:t>输出到文件。</a:t>
            </a:r>
          </a:p>
          <a:p>
            <a:pPr lvl="2" eaLnBrk="1" hangingPunct="1">
              <a:spcBef>
                <a:spcPct val="50000"/>
              </a:spcBef>
            </a:pPr>
            <a:r>
              <a:rPr lang="en-US" altLang="zh-CN"/>
              <a:t>p.println(line);</a:t>
            </a:r>
          </a:p>
        </p:txBody>
      </p:sp>
    </p:spTree>
  </p:cSld>
  <p:clrMapOvr>
    <a:masterClrMapping/>
  </p:clrMapOvr>
  <p:transition>
    <p:zoom dir="in"/>
  </p:transition>
</p:sld>
</file>

<file path=ppt/slides/slide7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7874" name="Text Box 2"/>
          <p:cNvSpPr txBox="1">
            <a:spLocks noChangeArrowheads="1"/>
          </p:cNvSpPr>
          <p:nvPr/>
        </p:nvSpPr>
        <p:spPr bwMode="auto">
          <a:xfrm>
            <a:off x="533400" y="725488"/>
            <a:ext cx="8694738" cy="516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b="1"/>
              <a:t>2. </a:t>
            </a:r>
            <a:r>
              <a:rPr lang="zh-CN" altLang="en-US" b="1"/>
              <a:t>源程序</a:t>
            </a:r>
          </a:p>
          <a:p>
            <a:pPr eaLnBrk="1" hangingPunct="1">
              <a:lnSpc>
                <a:spcPct val="150000"/>
              </a:lnSpc>
            </a:pPr>
            <a:r>
              <a:rPr lang="en-US" altLang="zh-CN" sz="2200"/>
              <a:t>//</a:t>
            </a:r>
            <a:r>
              <a:rPr lang="zh-CN" altLang="en-US" sz="2200"/>
              <a:t>程序文件名</a:t>
            </a:r>
            <a:r>
              <a:rPr lang="en-US" altLang="zh-CN" sz="2200"/>
              <a:t>Search.java</a:t>
            </a:r>
          </a:p>
          <a:p>
            <a:pPr eaLnBrk="1" hangingPunct="1">
              <a:lnSpc>
                <a:spcPct val="150000"/>
              </a:lnSpc>
            </a:pPr>
            <a:r>
              <a:rPr lang="en-US" altLang="zh-CN" sz="2200"/>
              <a:t>import java.net.*;</a:t>
            </a:r>
          </a:p>
          <a:p>
            <a:pPr eaLnBrk="1" hangingPunct="1">
              <a:lnSpc>
                <a:spcPct val="150000"/>
              </a:lnSpc>
            </a:pPr>
            <a:r>
              <a:rPr lang="en-US" altLang="zh-CN" sz="2200"/>
              <a:t>import java.io.*;</a:t>
            </a:r>
          </a:p>
          <a:p>
            <a:pPr eaLnBrk="1" hangingPunct="1">
              <a:lnSpc>
                <a:spcPct val="150000"/>
              </a:lnSpc>
            </a:pPr>
            <a:r>
              <a:rPr lang="en-US" altLang="zh-CN" sz="2200"/>
              <a:t>public class Search </a:t>
            </a:r>
          </a:p>
          <a:p>
            <a:pPr eaLnBrk="1" hangingPunct="1">
              <a:lnSpc>
                <a:spcPct val="150000"/>
              </a:lnSpc>
            </a:pPr>
            <a:r>
              <a:rPr lang="en-US" altLang="zh-CN" sz="2200"/>
              <a:t>{</a:t>
            </a:r>
          </a:p>
          <a:p>
            <a:pPr eaLnBrk="1" hangingPunct="1">
              <a:lnSpc>
                <a:spcPct val="150000"/>
              </a:lnSpc>
            </a:pPr>
            <a:r>
              <a:rPr lang="en-US" altLang="zh-CN" sz="2200"/>
              <a:t>      public static void main(String args[]) </a:t>
            </a:r>
          </a:p>
          <a:p>
            <a:pPr eaLnBrk="1" hangingPunct="1">
              <a:lnSpc>
                <a:spcPct val="150000"/>
              </a:lnSpc>
            </a:pPr>
            <a:r>
              <a:rPr lang="en-US" altLang="zh-CN" sz="2200"/>
              <a:t>      {	</a:t>
            </a:r>
          </a:p>
          <a:p>
            <a:pPr eaLnBrk="1" hangingPunct="1">
              <a:lnSpc>
                <a:spcPct val="150000"/>
              </a:lnSpc>
            </a:pPr>
            <a:r>
              <a:rPr lang="en-US" altLang="zh-CN" sz="2200"/>
              <a:t>	String fullURL = "http://bingle.pku.edu.cn/scripts/ftp_search.exe?";</a:t>
            </a:r>
          </a:p>
          <a:p>
            <a:pPr eaLnBrk="1" hangingPunct="1">
              <a:lnSpc>
                <a:spcPct val="150000"/>
              </a:lnSpc>
            </a:pPr>
            <a:r>
              <a:rPr lang="en-US" altLang="zh-CN" sz="2200"/>
              <a:t>	URLConnection conn = null;</a:t>
            </a:r>
          </a:p>
        </p:txBody>
      </p:sp>
    </p:spTree>
  </p:cSld>
  <p:clrMapOvr>
    <a:masterClrMapping/>
  </p:clrMapOvr>
  <p:transition>
    <p:zoom dir="in"/>
  </p:transition>
</p:sld>
</file>

<file path=ppt/slides/slide7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8898" name="Text Box 2"/>
          <p:cNvSpPr txBox="1">
            <a:spLocks noChangeArrowheads="1"/>
          </p:cNvSpPr>
          <p:nvPr/>
        </p:nvSpPr>
        <p:spPr bwMode="auto">
          <a:xfrm>
            <a:off x="457200" y="544513"/>
            <a:ext cx="8624888" cy="562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sz="2200"/>
              <a:t>         OutputStream theControl =null;</a:t>
            </a:r>
          </a:p>
          <a:p>
            <a:pPr eaLnBrk="1" hangingPunct="1">
              <a:lnSpc>
                <a:spcPct val="150000"/>
              </a:lnSpc>
            </a:pPr>
            <a:r>
              <a:rPr lang="en-US" altLang="zh-CN" sz="2200"/>
              <a:t>         InputStream theData =null;		</a:t>
            </a:r>
          </a:p>
          <a:p>
            <a:pPr eaLnBrk="1" hangingPunct="1">
              <a:lnSpc>
                <a:spcPct val="150000"/>
              </a:lnSpc>
            </a:pPr>
            <a:r>
              <a:rPr lang="en-US" altLang="zh-CN" sz="2200"/>
              <a:t>         URL u=null;</a:t>
            </a:r>
          </a:p>
          <a:p>
            <a:pPr eaLnBrk="1" hangingPunct="1">
              <a:lnSpc>
                <a:spcPct val="150000"/>
              </a:lnSpc>
            </a:pPr>
            <a:r>
              <a:rPr lang="en-US" altLang="zh-CN" sz="2200"/>
              <a:t>         //</a:t>
            </a:r>
            <a:r>
              <a:rPr lang="zh-CN" altLang="en-US" sz="2200"/>
              <a:t>建立</a:t>
            </a:r>
            <a:r>
              <a:rPr lang="en-US" altLang="zh-CN" sz="2200"/>
              <a:t>URL</a:t>
            </a:r>
            <a:r>
              <a:rPr lang="zh-CN" altLang="en-US" sz="2200"/>
              <a:t>对象，参数为请求地址</a:t>
            </a:r>
            <a:r>
              <a:rPr lang="en-US" altLang="zh-CN" sz="2200"/>
              <a:t>+</a:t>
            </a:r>
            <a:r>
              <a:rPr lang="zh-CN" altLang="en-US" sz="2200"/>
              <a:t>编码后的请求串</a:t>
            </a:r>
          </a:p>
          <a:p>
            <a:pPr eaLnBrk="1" hangingPunct="1">
              <a:lnSpc>
                <a:spcPct val="150000"/>
              </a:lnSpc>
            </a:pPr>
            <a:r>
              <a:rPr lang="zh-CN" altLang="en-US" sz="2200"/>
              <a:t>         </a:t>
            </a:r>
            <a:r>
              <a:rPr lang="en-US" altLang="zh-CN" sz="2200"/>
              <a:t>try {</a:t>
            </a:r>
          </a:p>
          <a:p>
            <a:pPr eaLnBrk="1" hangingPunct="1">
              <a:lnSpc>
                <a:spcPct val="150000"/>
              </a:lnSpc>
            </a:pPr>
            <a:r>
              <a:rPr lang="en-US" altLang="zh-CN" sz="2200"/>
              <a:t>	fullURL += URLEncoder.encode("cdtype","UTF-8") + "=" + </a:t>
            </a:r>
          </a:p>
          <a:p>
            <a:pPr eaLnBrk="1" hangingPunct="1">
              <a:lnSpc>
                <a:spcPct val="150000"/>
              </a:lnSpc>
            </a:pPr>
            <a:r>
              <a:rPr lang="en-US" altLang="zh-CN" sz="2200"/>
              <a:t> 		URLEncoder.encode("GB","UTF-8");</a:t>
            </a:r>
          </a:p>
          <a:p>
            <a:pPr eaLnBrk="1" hangingPunct="1">
              <a:lnSpc>
                <a:spcPct val="150000"/>
              </a:lnSpc>
            </a:pPr>
            <a:r>
              <a:rPr lang="en-US" altLang="zh-CN" sz="2200"/>
              <a:t>	fullURL += "&amp;" + URLEncoder.encode("word","UTF-8") + "=" + </a:t>
            </a:r>
          </a:p>
          <a:p>
            <a:pPr eaLnBrk="1" hangingPunct="1">
              <a:lnSpc>
                <a:spcPct val="150000"/>
              </a:lnSpc>
            </a:pPr>
            <a:r>
              <a:rPr lang="en-US" altLang="zh-CN" sz="2200"/>
              <a:t> 		URLEncoder.encode("Java","UTF-8");</a:t>
            </a:r>
          </a:p>
          <a:p>
            <a:pPr eaLnBrk="1" hangingPunct="1">
              <a:lnSpc>
                <a:spcPct val="150000"/>
              </a:lnSpc>
            </a:pPr>
            <a:r>
              <a:rPr lang="en-US" altLang="zh-CN" sz="2200"/>
              <a:t>	u = new URL(fullURL);</a:t>
            </a:r>
          </a:p>
          <a:p>
            <a:pPr eaLnBrk="1" hangingPunct="1">
              <a:lnSpc>
                <a:spcPct val="150000"/>
              </a:lnSpc>
            </a:pPr>
            <a:r>
              <a:rPr lang="en-US" altLang="zh-CN" sz="2200"/>
              <a:t>}</a:t>
            </a:r>
          </a:p>
        </p:txBody>
      </p:sp>
    </p:spTree>
  </p:cSld>
  <p:clrMapOvr>
    <a:masterClrMapping/>
  </p:clrMapOvr>
  <p:transition>
    <p:zoom dir="in"/>
  </p:transition>
</p:sld>
</file>

<file path=ppt/slides/slide7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9922" name="Text Box 2"/>
          <p:cNvSpPr txBox="1">
            <a:spLocks noChangeArrowheads="1"/>
          </p:cNvSpPr>
          <p:nvPr/>
        </p:nvSpPr>
        <p:spPr bwMode="auto">
          <a:xfrm>
            <a:off x="992188" y="452438"/>
            <a:ext cx="6780212" cy="574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sz="2200"/>
              <a:t>catch(UnsupportedEncodingException e)</a:t>
            </a:r>
          </a:p>
          <a:p>
            <a:pPr eaLnBrk="1" hangingPunct="1">
              <a:lnSpc>
                <a:spcPct val="130000"/>
              </a:lnSpc>
            </a:pPr>
            <a:r>
              <a:rPr lang="en-US" altLang="zh-CN" sz="2200"/>
              <a:t>{</a:t>
            </a:r>
          </a:p>
          <a:p>
            <a:pPr eaLnBrk="1" hangingPunct="1">
              <a:lnSpc>
                <a:spcPct val="130000"/>
              </a:lnSpc>
            </a:pPr>
            <a:r>
              <a:rPr lang="en-US" altLang="zh-CN" sz="2200"/>
              <a:t>	System.err.println(e);</a:t>
            </a:r>
          </a:p>
          <a:p>
            <a:pPr eaLnBrk="1" hangingPunct="1">
              <a:lnSpc>
                <a:spcPct val="130000"/>
              </a:lnSpc>
            </a:pPr>
            <a:r>
              <a:rPr lang="en-US" altLang="zh-CN" sz="2200"/>
              <a:t>}</a:t>
            </a:r>
          </a:p>
          <a:p>
            <a:pPr eaLnBrk="1" hangingPunct="1">
              <a:lnSpc>
                <a:spcPct val="130000"/>
              </a:lnSpc>
            </a:pPr>
            <a:r>
              <a:rPr lang="en-US" altLang="zh-CN" sz="2200"/>
              <a:t>catch(MalformedURLException e) {</a:t>
            </a:r>
          </a:p>
          <a:p>
            <a:pPr eaLnBrk="1" hangingPunct="1">
              <a:lnSpc>
                <a:spcPct val="130000"/>
              </a:lnSpc>
            </a:pPr>
            <a:r>
              <a:rPr lang="en-US" altLang="zh-CN" sz="2200"/>
              <a:t>	System.err.println("</a:t>
            </a:r>
            <a:r>
              <a:rPr lang="zh-CN" altLang="en-US" sz="2200"/>
              <a:t>网页错误：</a:t>
            </a:r>
            <a:r>
              <a:rPr lang="en-US" altLang="zh-CN" sz="2200"/>
              <a:t>"+fullURL+""+e);</a:t>
            </a:r>
          </a:p>
          <a:p>
            <a:pPr eaLnBrk="1" hangingPunct="1">
              <a:lnSpc>
                <a:spcPct val="130000"/>
              </a:lnSpc>
            </a:pPr>
            <a:r>
              <a:rPr lang="en-US" altLang="zh-CN" sz="2200"/>
              <a:t>	System.exit(1);</a:t>
            </a:r>
          </a:p>
          <a:p>
            <a:pPr eaLnBrk="1" hangingPunct="1">
              <a:lnSpc>
                <a:spcPct val="130000"/>
              </a:lnSpc>
            </a:pPr>
            <a:r>
              <a:rPr lang="en-US" altLang="zh-CN" sz="2200"/>
              <a:t>}</a:t>
            </a:r>
          </a:p>
          <a:p>
            <a:pPr eaLnBrk="1" hangingPunct="1">
              <a:lnSpc>
                <a:spcPct val="130000"/>
              </a:lnSpc>
            </a:pPr>
            <a:r>
              <a:rPr lang="en-US" altLang="zh-CN" sz="2200"/>
              <a:t>//</a:t>
            </a:r>
            <a:r>
              <a:rPr lang="zh-CN" altLang="en-US" sz="2200"/>
              <a:t>打开连接，读入网页流数据</a:t>
            </a:r>
          </a:p>
          <a:p>
            <a:pPr eaLnBrk="1" hangingPunct="1">
              <a:lnSpc>
                <a:spcPct val="130000"/>
              </a:lnSpc>
            </a:pPr>
            <a:r>
              <a:rPr lang="en-US" altLang="zh-CN" sz="2200"/>
              <a:t>try {</a:t>
            </a:r>
          </a:p>
          <a:p>
            <a:pPr eaLnBrk="1" hangingPunct="1">
              <a:lnSpc>
                <a:spcPct val="130000"/>
              </a:lnSpc>
            </a:pPr>
            <a:r>
              <a:rPr lang="en-US" altLang="zh-CN" sz="2200"/>
              <a:t>	conn = u.openConnection();</a:t>
            </a:r>
          </a:p>
          <a:p>
            <a:pPr eaLnBrk="1" hangingPunct="1">
              <a:lnSpc>
                <a:spcPct val="130000"/>
              </a:lnSpc>
            </a:pPr>
            <a:r>
              <a:rPr lang="en-US" altLang="zh-CN" sz="2200"/>
              <a:t>	theData =conn.getInputStream();</a:t>
            </a:r>
          </a:p>
          <a:p>
            <a:pPr eaLnBrk="1" hangingPunct="1">
              <a:lnSpc>
                <a:spcPct val="130000"/>
              </a:lnSpc>
            </a:pPr>
            <a:r>
              <a:rPr lang="en-US" altLang="zh-CN" sz="2200"/>
              <a:t>              //</a:t>
            </a:r>
            <a:r>
              <a:rPr lang="zh-CN" altLang="en-US" sz="2200"/>
              <a:t>得到网页类型：</a:t>
            </a:r>
            <a:r>
              <a:rPr lang="en-US" altLang="zh-CN" sz="2200"/>
              <a:t>text/html</a:t>
            </a:r>
          </a:p>
        </p:txBody>
      </p:sp>
    </p:spTree>
  </p:cSld>
  <p:clrMapOvr>
    <a:masterClrMapping/>
  </p:clrMapOvr>
  <p:transition>
    <p:zoom dir="in"/>
  </p:transition>
</p:sld>
</file>

<file path=ppt/slides/slide7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50946" name="Text Box 2"/>
          <p:cNvSpPr txBox="1">
            <a:spLocks noChangeArrowheads="1"/>
          </p:cNvSpPr>
          <p:nvPr/>
        </p:nvSpPr>
        <p:spPr bwMode="auto">
          <a:xfrm>
            <a:off x="685800" y="609600"/>
            <a:ext cx="8397875" cy="563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pPr>
            <a:r>
              <a:rPr lang="en-US" altLang="zh-CN" sz="2200"/>
              <a:t>	String contentType=conn.getContentType();</a:t>
            </a:r>
          </a:p>
          <a:p>
            <a:pPr eaLnBrk="1" hangingPunct="1">
              <a:lnSpc>
                <a:spcPct val="138000"/>
              </a:lnSpc>
            </a:pPr>
            <a:r>
              <a:rPr lang="en-US" altLang="zh-CN" sz="2200"/>
              <a:t>              //</a:t>
            </a:r>
            <a:r>
              <a:rPr lang="zh-CN" altLang="en-US" sz="2200"/>
              <a:t>建立文件对象和读取的流对象</a:t>
            </a:r>
          </a:p>
          <a:p>
            <a:pPr eaLnBrk="1" hangingPunct="1">
              <a:lnSpc>
                <a:spcPct val="138000"/>
              </a:lnSpc>
            </a:pPr>
            <a:r>
              <a:rPr lang="zh-CN" altLang="en-US" sz="2200"/>
              <a:t>	</a:t>
            </a:r>
            <a:r>
              <a:rPr lang="en-US" altLang="zh-CN" sz="2200"/>
              <a:t>File f = new File("result.html");</a:t>
            </a:r>
          </a:p>
          <a:p>
            <a:pPr eaLnBrk="1" hangingPunct="1">
              <a:lnSpc>
                <a:spcPct val="138000"/>
              </a:lnSpc>
            </a:pPr>
            <a:r>
              <a:rPr lang="en-US" altLang="zh-CN" sz="2200"/>
              <a:t>	FileOutputStream fOut = new FileOutputStream(f);</a:t>
            </a:r>
          </a:p>
          <a:p>
            <a:pPr eaLnBrk="1" hangingPunct="1">
              <a:lnSpc>
                <a:spcPct val="138000"/>
              </a:lnSpc>
            </a:pPr>
            <a:r>
              <a:rPr lang="en-US" altLang="zh-CN" sz="2200"/>
              <a:t>	PrintWriter p = new PrintWriter(fOut);</a:t>
            </a:r>
          </a:p>
          <a:p>
            <a:pPr eaLnBrk="1" hangingPunct="1">
              <a:lnSpc>
                <a:spcPct val="138000"/>
              </a:lnSpc>
            </a:pPr>
            <a:r>
              <a:rPr lang="en-US" altLang="zh-CN" sz="2200"/>
              <a:t>	if(contentType.toLowerCase().startsWith("text")) </a:t>
            </a:r>
          </a:p>
          <a:p>
            <a:pPr eaLnBrk="1" hangingPunct="1">
              <a:lnSpc>
                <a:spcPct val="138000"/>
              </a:lnSpc>
            </a:pPr>
            <a:r>
              <a:rPr lang="en-US" altLang="zh-CN" sz="2200"/>
              <a:t>	{</a:t>
            </a:r>
          </a:p>
          <a:p>
            <a:pPr eaLnBrk="1" hangingPunct="1">
              <a:lnSpc>
                <a:spcPct val="138000"/>
              </a:lnSpc>
            </a:pPr>
            <a:r>
              <a:rPr lang="en-US" altLang="zh-CN" sz="2200"/>
              <a:t>		BufferedReader in = new BufferedReader(new InputStreamReader(theData));</a:t>
            </a:r>
          </a:p>
          <a:p>
            <a:pPr eaLnBrk="1" hangingPunct="1">
              <a:lnSpc>
                <a:spcPct val="138000"/>
              </a:lnSpc>
            </a:pPr>
            <a:r>
              <a:rPr lang="en-US" altLang="zh-CN" sz="2200"/>
              <a:t>		String line;</a:t>
            </a:r>
          </a:p>
          <a:p>
            <a:pPr eaLnBrk="1" hangingPunct="1">
              <a:lnSpc>
                <a:spcPct val="138000"/>
              </a:lnSpc>
            </a:pPr>
            <a:r>
              <a:rPr lang="en-US" altLang="zh-CN" sz="2200"/>
              <a:t>		while ((line = in.readLine())!=null) </a:t>
            </a:r>
          </a:p>
          <a:p>
            <a:pPr eaLnBrk="1" hangingPunct="1">
              <a:lnSpc>
                <a:spcPct val="138000"/>
              </a:lnSpc>
            </a:pPr>
            <a:r>
              <a:rPr lang="en-US" altLang="zh-CN" sz="2200"/>
              <a:t>		{</a:t>
            </a:r>
          </a:p>
        </p:txBody>
      </p:sp>
    </p:spTree>
  </p:cSld>
  <p:clrMapOvr>
    <a:masterClrMapping/>
  </p:clrMapOvr>
  <p:transition>
    <p:zoom dir="in"/>
  </p:transition>
</p:sld>
</file>

<file path=ppt/slides/slide7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51970" name="Text Box 2"/>
          <p:cNvSpPr txBox="1">
            <a:spLocks noChangeArrowheads="1"/>
          </p:cNvSpPr>
          <p:nvPr/>
        </p:nvSpPr>
        <p:spPr bwMode="auto">
          <a:xfrm>
            <a:off x="822325" y="492125"/>
            <a:ext cx="8081963" cy="587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pPr>
            <a:r>
              <a:rPr lang="en-US" altLang="zh-CN" sz="2200"/>
              <a:t>			//</a:t>
            </a:r>
            <a:r>
              <a:rPr lang="zh-CN" altLang="en-US" sz="2200"/>
              <a:t>输出到文件</a:t>
            </a:r>
          </a:p>
          <a:p>
            <a:pPr eaLnBrk="1" hangingPunct="1">
              <a:lnSpc>
                <a:spcPct val="115000"/>
              </a:lnSpc>
            </a:pPr>
            <a:r>
              <a:rPr lang="zh-CN" altLang="en-US" sz="2200"/>
              <a:t>			</a:t>
            </a:r>
            <a:r>
              <a:rPr lang="en-US" altLang="zh-CN" sz="2200"/>
              <a:t>p.println(line);</a:t>
            </a:r>
          </a:p>
          <a:p>
            <a:pPr eaLnBrk="1" hangingPunct="1">
              <a:lnSpc>
                <a:spcPct val="115000"/>
              </a:lnSpc>
            </a:pPr>
            <a:r>
              <a:rPr lang="en-US" altLang="zh-CN" sz="2200"/>
              <a:t>		}</a:t>
            </a:r>
          </a:p>
          <a:p>
            <a:pPr eaLnBrk="1" hangingPunct="1">
              <a:lnSpc>
                <a:spcPct val="115000"/>
              </a:lnSpc>
            </a:pPr>
            <a:r>
              <a:rPr lang="en-US" altLang="zh-CN" sz="2200"/>
              <a:t>	}</a:t>
            </a:r>
          </a:p>
          <a:p>
            <a:pPr eaLnBrk="1" hangingPunct="1">
              <a:lnSpc>
                <a:spcPct val="115000"/>
              </a:lnSpc>
            </a:pPr>
            <a:r>
              <a:rPr lang="en-US" altLang="zh-CN" sz="2200"/>
              <a:t>	else {</a:t>
            </a:r>
          </a:p>
          <a:p>
            <a:pPr eaLnBrk="1" hangingPunct="1">
              <a:lnSpc>
                <a:spcPct val="115000"/>
              </a:lnSpc>
            </a:pPr>
            <a:r>
              <a:rPr lang="en-US" altLang="zh-CN" sz="2200"/>
              <a:t>		System.out.println("</a:t>
            </a:r>
            <a:r>
              <a:rPr lang="zh-CN" altLang="en-US" sz="2200"/>
              <a:t>程序只处理文本响应</a:t>
            </a:r>
            <a:r>
              <a:rPr lang="en-US" altLang="zh-CN" sz="2200"/>
              <a:t>");</a:t>
            </a:r>
          </a:p>
          <a:p>
            <a:pPr eaLnBrk="1" hangingPunct="1">
              <a:lnSpc>
                <a:spcPct val="115000"/>
              </a:lnSpc>
            </a:pPr>
            <a:r>
              <a:rPr lang="en-US" altLang="zh-CN" sz="2200"/>
              <a:t>		System.out.println("</a:t>
            </a:r>
            <a:r>
              <a:rPr lang="zh-CN" altLang="en-US" sz="2200"/>
              <a:t>得到的类型为：</a:t>
            </a:r>
            <a:r>
              <a:rPr lang="en-US" altLang="zh-CN" sz="2200"/>
              <a:t>"+contentType);</a:t>
            </a:r>
          </a:p>
          <a:p>
            <a:pPr eaLnBrk="1" hangingPunct="1">
              <a:lnSpc>
                <a:spcPct val="115000"/>
              </a:lnSpc>
            </a:pPr>
            <a:r>
              <a:rPr lang="en-US" altLang="zh-CN" sz="2200"/>
              <a:t>	}</a:t>
            </a:r>
          </a:p>
          <a:p>
            <a:pPr eaLnBrk="1" hangingPunct="1">
              <a:lnSpc>
                <a:spcPct val="115000"/>
              </a:lnSpc>
            </a:pPr>
            <a:r>
              <a:rPr lang="en-US" altLang="zh-CN" sz="2200"/>
              <a:t>        }</a:t>
            </a:r>
          </a:p>
          <a:p>
            <a:pPr eaLnBrk="1" hangingPunct="1">
              <a:lnSpc>
                <a:spcPct val="115000"/>
              </a:lnSpc>
            </a:pPr>
            <a:r>
              <a:rPr lang="en-US" altLang="zh-CN" sz="2200"/>
              <a:t>        catch(IOException e) {</a:t>
            </a:r>
          </a:p>
          <a:p>
            <a:pPr eaLnBrk="1" hangingPunct="1">
              <a:lnSpc>
                <a:spcPct val="115000"/>
              </a:lnSpc>
            </a:pPr>
            <a:r>
              <a:rPr lang="en-US" altLang="zh-CN" sz="2200"/>
              <a:t>	System.err.println(e);</a:t>
            </a:r>
          </a:p>
          <a:p>
            <a:pPr eaLnBrk="1" hangingPunct="1">
              <a:lnSpc>
                <a:spcPct val="115000"/>
              </a:lnSpc>
            </a:pPr>
            <a:r>
              <a:rPr lang="en-US" altLang="zh-CN" sz="2200"/>
              <a:t>	System.exit(2);</a:t>
            </a:r>
          </a:p>
          <a:p>
            <a:pPr eaLnBrk="1" hangingPunct="1">
              <a:lnSpc>
                <a:spcPct val="115000"/>
              </a:lnSpc>
            </a:pPr>
            <a:r>
              <a:rPr lang="en-US" altLang="zh-CN" sz="2200"/>
              <a:t>        }</a:t>
            </a:r>
          </a:p>
          <a:p>
            <a:pPr eaLnBrk="1" hangingPunct="1">
              <a:lnSpc>
                <a:spcPct val="115000"/>
              </a:lnSpc>
            </a:pPr>
            <a:r>
              <a:rPr lang="en-US" altLang="zh-CN" sz="2200"/>
              <a:t>    }</a:t>
            </a:r>
          </a:p>
          <a:p>
            <a:pPr eaLnBrk="1" hangingPunct="1">
              <a:lnSpc>
                <a:spcPct val="115000"/>
              </a:lnSpc>
            </a:pPr>
            <a:r>
              <a:rPr lang="en-US" altLang="zh-CN" sz="2200"/>
              <a:t>}</a:t>
            </a:r>
          </a:p>
        </p:txBody>
      </p:sp>
    </p:spTree>
  </p:cSld>
  <p:clrMapOvr>
    <a:masterClrMapping/>
  </p:clrMapOvr>
  <p:transition>
    <p:zoom dir="in"/>
  </p:transition>
</p:sld>
</file>

<file path=ppt/slides/slide7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52994" name="Text Box 2"/>
          <p:cNvSpPr txBox="1">
            <a:spLocks noChangeArrowheads="1"/>
          </p:cNvSpPr>
          <p:nvPr/>
        </p:nvSpPr>
        <p:spPr bwMode="auto">
          <a:xfrm>
            <a:off x="457200" y="762000"/>
            <a:ext cx="84582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en-US" altLang="zh-CN" b="1"/>
              <a:t>3. </a:t>
            </a:r>
            <a:r>
              <a:rPr lang="zh-CN" altLang="en-US" b="1"/>
              <a:t>结果分析</a:t>
            </a:r>
          </a:p>
          <a:p>
            <a:pPr eaLnBrk="1" hangingPunct="1">
              <a:lnSpc>
                <a:spcPct val="150000"/>
              </a:lnSpc>
              <a:spcBef>
                <a:spcPct val="50000"/>
              </a:spcBef>
            </a:pPr>
            <a:r>
              <a:rPr lang="zh-CN" altLang="en-US"/>
              <a:t>        程序运行结果如图</a:t>
            </a:r>
            <a:r>
              <a:rPr lang="en-US" altLang="zh-CN"/>
              <a:t>12.2</a:t>
            </a:r>
            <a:r>
              <a:rPr lang="zh-CN" altLang="en-US"/>
              <a:t>所示，左部分为浏览器中天网检索的结果，右部分为程序检索结果</a:t>
            </a:r>
            <a:r>
              <a:rPr lang="en-US" altLang="zh-CN"/>
              <a:t>result.html</a:t>
            </a:r>
            <a:r>
              <a:rPr lang="zh-CN" altLang="en-US"/>
              <a:t>，由于没有考虑图片的读取，可以看出程序输出缺少所有的图片，但是文本字符和检索结果都是一致的。</a:t>
            </a:r>
          </a:p>
        </p:txBody>
      </p:sp>
    </p:spTree>
  </p:cSld>
  <p:clrMapOvr>
    <a:masterClrMapping/>
  </p:clrMapOvr>
  <p:transition>
    <p:zoom dir="in"/>
  </p:transition>
</p:sld>
</file>

<file path=ppt/slides/slide7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5411" name="Rectangle 2"/>
          <p:cNvSpPr>
            <a:spLocks noChangeArrowheads="1"/>
          </p:cNvSpPr>
          <p:nvPr/>
        </p:nvSpPr>
        <p:spPr bwMode="auto">
          <a:xfrm>
            <a:off x="1790700" y="5638800"/>
            <a:ext cx="55626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a:t>图</a:t>
            </a:r>
            <a:r>
              <a:rPr lang="en-US" altLang="zh-CN" sz="2200"/>
              <a:t>12.2  </a:t>
            </a:r>
            <a:r>
              <a:rPr lang="zh-CN" altLang="en-US" sz="2200"/>
              <a:t>程序检索结果和天网检索结果的对比</a:t>
            </a:r>
          </a:p>
        </p:txBody>
      </p:sp>
      <p:graphicFrame>
        <p:nvGraphicFramePr>
          <p:cNvPr id="145410" name="Object 3"/>
          <p:cNvGraphicFramePr>
            <a:graphicFrameLocks noChangeAspect="1"/>
          </p:cNvGraphicFramePr>
          <p:nvPr/>
        </p:nvGraphicFramePr>
        <p:xfrm>
          <a:off x="68263" y="1066800"/>
          <a:ext cx="8847137" cy="4446588"/>
        </p:xfrm>
        <a:graphic>
          <a:graphicData uri="http://schemas.openxmlformats.org/presentationml/2006/ole">
            <mc:AlternateContent xmlns:mc="http://schemas.openxmlformats.org/markup-compatibility/2006">
              <mc:Choice xmlns:v="urn:schemas-microsoft-com:vml" Requires="v">
                <p:oleObj spid="_x0000_s145413" name="Bitmap Image" r:id="rId3" imgW="7110076" imgH="3580952" progId="Paint.Picture">
                  <p:embed/>
                </p:oleObj>
              </mc:Choice>
              <mc:Fallback>
                <p:oleObj name="Bitmap Image" r:id="rId3" imgW="7110076" imgH="3580952"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63" y="1066800"/>
                        <a:ext cx="8847137" cy="4446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5412" name="AutoShape 4">
            <a:hlinkClick r:id="" action="ppaction://hlinkshowjump?jump=firstslide" highlightClick="1"/>
          </p:cNvPr>
          <p:cNvSpPr>
            <a:spLocks noChangeArrowheads="1"/>
          </p:cNvSpPr>
          <p:nvPr/>
        </p:nvSpPr>
        <p:spPr bwMode="auto">
          <a:xfrm>
            <a:off x="8382000" y="6400800"/>
            <a:ext cx="7620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7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54018" name="Text Box 2"/>
          <p:cNvSpPr txBox="1">
            <a:spLocks noChangeArrowheads="1"/>
          </p:cNvSpPr>
          <p:nvPr/>
        </p:nvSpPr>
        <p:spPr bwMode="auto">
          <a:xfrm>
            <a:off x="1833563" y="838200"/>
            <a:ext cx="54768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400" b="1"/>
              <a:t>12.5  HttpURLConnection</a:t>
            </a:r>
            <a:r>
              <a:rPr lang="zh-CN" altLang="en-US" sz="3400" b="1"/>
              <a:t>类</a:t>
            </a:r>
          </a:p>
        </p:txBody>
      </p:sp>
      <p:sp>
        <p:nvSpPr>
          <p:cNvPr id="854019" name="Text Box 3"/>
          <p:cNvSpPr txBox="1">
            <a:spLocks noChangeArrowheads="1"/>
          </p:cNvSpPr>
          <p:nvPr/>
        </p:nvSpPr>
        <p:spPr bwMode="auto">
          <a:xfrm>
            <a:off x="381000" y="1698625"/>
            <a:ext cx="85344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HttpURLConnection</a:t>
            </a:r>
            <a:r>
              <a:rPr lang="zh-CN" altLang="en-US"/>
              <a:t>类继承</a:t>
            </a:r>
            <a:r>
              <a:rPr lang="en-US" altLang="zh-CN"/>
              <a:t>URLConnection</a:t>
            </a:r>
            <a:r>
              <a:rPr lang="zh-CN" altLang="en-US"/>
              <a:t>类，专门支持</a:t>
            </a:r>
            <a:r>
              <a:rPr lang="en-US" altLang="zh-CN"/>
              <a:t>HTTP</a:t>
            </a:r>
            <a:r>
              <a:rPr lang="zh-CN" altLang="en-US"/>
              <a:t>协议相关的特征。每个</a:t>
            </a:r>
            <a:r>
              <a:rPr lang="en-US" altLang="zh-CN"/>
              <a:t>HttpURLConnection</a:t>
            </a:r>
            <a:r>
              <a:rPr lang="zh-CN" altLang="en-US"/>
              <a:t>实例完成一个单一的请求，其构造函数如下：</a:t>
            </a:r>
          </a:p>
          <a:p>
            <a:pPr eaLnBrk="1" hangingPunct="1">
              <a:lnSpc>
                <a:spcPct val="150000"/>
              </a:lnSpc>
              <a:spcBef>
                <a:spcPct val="50000"/>
              </a:spcBef>
            </a:pPr>
            <a:r>
              <a:rPr lang="zh-CN" altLang="en-US"/>
              <a:t>         </a:t>
            </a:r>
            <a:r>
              <a:rPr lang="en-US" altLang="zh-CN"/>
              <a:t>protected HttpURLConnection(URL u)</a:t>
            </a:r>
          </a:p>
          <a:p>
            <a:pPr eaLnBrk="1" hangingPunct="1">
              <a:lnSpc>
                <a:spcPct val="150000"/>
              </a:lnSpc>
              <a:spcBef>
                <a:spcPct val="50000"/>
              </a:spcBef>
            </a:pPr>
            <a:r>
              <a:rPr lang="en-US" altLang="zh-CN"/>
              <a:t>         </a:t>
            </a:r>
            <a:r>
              <a:rPr lang="zh-CN" altLang="en-US"/>
              <a:t>构建一个到</a:t>
            </a:r>
            <a:r>
              <a:rPr lang="en-US" altLang="zh-CN"/>
              <a:t>URL</a:t>
            </a:r>
            <a:r>
              <a:rPr lang="zh-CN" altLang="en-US"/>
              <a:t>对象</a:t>
            </a:r>
            <a:r>
              <a:rPr lang="en-US" altLang="zh-CN"/>
              <a:t>u</a:t>
            </a:r>
            <a:r>
              <a:rPr lang="zh-CN" altLang="en-US"/>
              <a:t>代表的网络资源的</a:t>
            </a:r>
            <a:r>
              <a:rPr lang="en-US" altLang="zh-CN"/>
              <a:t>HttpURLConnection</a:t>
            </a:r>
            <a:r>
              <a:rPr lang="zh-CN" altLang="en-US"/>
              <a:t>连接。</a:t>
            </a:r>
          </a:p>
          <a:p>
            <a:pPr eaLnBrk="1" hangingPunct="1">
              <a:lnSpc>
                <a:spcPct val="150000"/>
              </a:lnSpc>
              <a:spcBef>
                <a:spcPct val="50000"/>
              </a:spcBef>
            </a:pPr>
            <a:r>
              <a:rPr lang="zh-CN" altLang="en-US"/>
              <a:t>         </a:t>
            </a:r>
            <a:r>
              <a:rPr lang="en-US" altLang="zh-CN"/>
              <a:t>public int getResponseCode() throws IOException</a:t>
            </a:r>
          </a:p>
        </p:txBody>
      </p:sp>
    </p:spTree>
  </p:cSld>
  <p:clrMapOvr>
    <a:masterClrMapping/>
  </p:clrMapOvr>
  <p:transition>
    <p:zoom dir="in"/>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9442" name="Text Box 4"/>
          <p:cNvSpPr txBox="1">
            <a:spLocks noChangeArrowheads="1"/>
          </p:cNvSpPr>
          <p:nvPr/>
        </p:nvSpPr>
        <p:spPr bwMode="auto">
          <a:xfrm>
            <a:off x="381000" y="609600"/>
            <a:ext cx="85344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en-US" altLang="zh-CN" b="1"/>
              <a:t>3. </a:t>
            </a:r>
            <a:r>
              <a:rPr lang="zh-CN" altLang="en-US" b="1"/>
              <a:t>安全性</a:t>
            </a:r>
          </a:p>
          <a:p>
            <a:pPr eaLnBrk="1" hangingPunct="1">
              <a:lnSpc>
                <a:spcPct val="150000"/>
              </a:lnSpc>
              <a:spcBef>
                <a:spcPct val="50000"/>
              </a:spcBef>
            </a:pPr>
            <a:r>
              <a:rPr lang="zh-CN" altLang="en-US"/>
              <a:t>        安全性可以分为四个层面，即语言级安全性、编译时安全性、运行时安全性、可执行代码安全性。</a:t>
            </a:r>
          </a:p>
          <a:p>
            <a:pPr eaLnBrk="1" hangingPunct="1">
              <a:lnSpc>
                <a:spcPct val="150000"/>
              </a:lnSpc>
              <a:spcBef>
                <a:spcPct val="50000"/>
              </a:spcBef>
            </a:pPr>
            <a:r>
              <a:rPr lang="zh-CN" altLang="en-US"/>
              <a:t>        语言级安全性指</a:t>
            </a:r>
            <a:r>
              <a:rPr lang="en-US" altLang="zh-CN"/>
              <a:t>Java</a:t>
            </a:r>
            <a:r>
              <a:rPr lang="zh-CN" altLang="en-US"/>
              <a:t>的数据结构是完整的对象，这些封装过的数据类型具有安全性。编译时要进行</a:t>
            </a:r>
            <a:r>
              <a:rPr lang="en-US" altLang="zh-CN"/>
              <a:t>Java</a:t>
            </a:r>
            <a:r>
              <a:rPr lang="zh-CN" altLang="en-US"/>
              <a:t>语言和语义的检查，保证每个变量对应一个相应的值，编译后生成</a:t>
            </a:r>
            <a:r>
              <a:rPr lang="en-US" altLang="zh-CN"/>
              <a:t>Java</a:t>
            </a:r>
            <a:r>
              <a:rPr lang="zh-CN" altLang="en-US"/>
              <a:t>类。运行时</a:t>
            </a:r>
            <a:r>
              <a:rPr lang="en-US" altLang="zh-CN"/>
              <a:t>Java</a:t>
            </a:r>
            <a:r>
              <a:rPr lang="zh-CN" altLang="en-US"/>
              <a:t>类需要类加载器载入，并经由字节码校验器校验之后才可以运行。</a:t>
            </a:r>
            <a:r>
              <a:rPr lang="en-US" altLang="zh-CN"/>
              <a:t>Java</a:t>
            </a:r>
            <a:r>
              <a:rPr lang="zh-CN" altLang="en-US"/>
              <a:t>类在网络上使用时，对它的权限进行了设置，保证了被访问用户的安全性。</a:t>
            </a:r>
          </a:p>
        </p:txBody>
      </p:sp>
    </p:spTree>
  </p:cSld>
  <p:clrMapOvr>
    <a:masterClrMapping/>
  </p:clrMapOvr>
  <p:transition>
    <p:blinds/>
  </p:transition>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2690" name="Text Box 2"/>
          <p:cNvSpPr txBox="1">
            <a:spLocks noChangeArrowheads="1"/>
          </p:cNvSpPr>
          <p:nvPr/>
        </p:nvSpPr>
        <p:spPr bwMode="auto">
          <a:xfrm>
            <a:off x="1295400" y="769938"/>
            <a:ext cx="6553200" cy="502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	//</a:t>
            </a:r>
            <a:r>
              <a:rPr lang="zh-CN" altLang="en-US"/>
              <a:t>计算结果</a:t>
            </a:r>
          </a:p>
          <a:p>
            <a:pPr eaLnBrk="1" hangingPunct="1">
              <a:lnSpc>
                <a:spcPct val="150000"/>
              </a:lnSpc>
            </a:pPr>
            <a:r>
              <a:rPr lang="zh-CN" altLang="en-US"/>
              <a:t>	</a:t>
            </a:r>
            <a:r>
              <a:rPr lang="en-US" altLang="zh-CN"/>
              <a:t>r1 = a &gt;&gt; b;</a:t>
            </a:r>
          </a:p>
          <a:p>
            <a:pPr eaLnBrk="1" hangingPunct="1">
              <a:lnSpc>
                <a:spcPct val="150000"/>
              </a:lnSpc>
            </a:pPr>
            <a:r>
              <a:rPr lang="en-US" altLang="zh-CN"/>
              <a:t>	r2 = a &lt;&lt; b;</a:t>
            </a:r>
          </a:p>
          <a:p>
            <a:pPr eaLnBrk="1" hangingPunct="1">
              <a:lnSpc>
                <a:spcPct val="150000"/>
              </a:lnSpc>
            </a:pPr>
            <a:r>
              <a:rPr lang="en-US" altLang="zh-CN"/>
              <a:t>	//</a:t>
            </a:r>
            <a:r>
              <a:rPr lang="zh-CN" altLang="en-US"/>
              <a:t>输出结果</a:t>
            </a:r>
          </a:p>
          <a:p>
            <a:pPr eaLnBrk="1" hangingPunct="1">
              <a:lnSpc>
                <a:spcPct val="150000"/>
              </a:lnSpc>
            </a:pPr>
            <a:r>
              <a:rPr lang="zh-CN" altLang="en-US"/>
              <a:t>	</a:t>
            </a:r>
            <a:r>
              <a:rPr lang="en-US" altLang="zh-CN"/>
              <a:t>System.out.println("a = " + a + "   b = " + b);</a:t>
            </a:r>
          </a:p>
          <a:p>
            <a:pPr eaLnBrk="1" hangingPunct="1">
              <a:lnSpc>
                <a:spcPct val="150000"/>
              </a:lnSpc>
            </a:pPr>
            <a:r>
              <a:rPr lang="en-US" altLang="zh-CN"/>
              <a:t>	System.out.println("a&gt;&gt;b = " + r1);        </a:t>
            </a:r>
          </a:p>
          <a:p>
            <a:pPr eaLnBrk="1" hangingPunct="1">
              <a:lnSpc>
                <a:spcPct val="150000"/>
              </a:lnSpc>
            </a:pPr>
            <a:r>
              <a:rPr lang="en-US" altLang="zh-CN"/>
              <a:t>	System.out.println("a&lt;&lt;b = " + r2);</a:t>
            </a:r>
          </a:p>
          <a:p>
            <a:pPr eaLnBrk="1" hangingPunct="1">
              <a:lnSpc>
                <a:spcPct val="150000"/>
              </a:lnSpc>
            </a:pPr>
            <a:r>
              <a:rPr lang="en-US" altLang="zh-CN"/>
              <a:t>        }</a:t>
            </a:r>
          </a:p>
          <a:p>
            <a:pPr eaLnBrk="1" hangingPunct="1">
              <a:lnSpc>
                <a:spcPct val="150000"/>
              </a:lnSpc>
            </a:pPr>
            <a:r>
              <a:rPr lang="en-US" altLang="zh-CN"/>
              <a:t>}</a:t>
            </a:r>
          </a:p>
        </p:txBody>
      </p:sp>
    </p:spTree>
  </p:cSld>
  <p:clrMapOvr>
    <a:masterClrMapping/>
  </p:clrMapOvr>
  <p:transition>
    <p:zoom dir="in"/>
  </p:transition>
</p:sld>
</file>

<file path=ppt/slides/slide8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55042" name="Text Box 2"/>
          <p:cNvSpPr txBox="1">
            <a:spLocks noChangeArrowheads="1"/>
          </p:cNvSpPr>
          <p:nvPr/>
        </p:nvSpPr>
        <p:spPr bwMode="auto">
          <a:xfrm>
            <a:off x="381000" y="762000"/>
            <a:ext cx="8534400" cy="392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返回</a:t>
            </a:r>
            <a:r>
              <a:rPr lang="en-US" altLang="zh-CN"/>
              <a:t>HTTP</a:t>
            </a:r>
            <a:r>
              <a:rPr lang="zh-CN" altLang="en-US"/>
              <a:t>状态码，如：</a:t>
            </a:r>
          </a:p>
          <a:p>
            <a:pPr eaLnBrk="1" hangingPunct="1">
              <a:lnSpc>
                <a:spcPct val="150000"/>
              </a:lnSpc>
              <a:spcBef>
                <a:spcPct val="50000"/>
              </a:spcBef>
            </a:pPr>
            <a:r>
              <a:rPr lang="zh-CN" altLang="en-US"/>
              <a:t>         </a:t>
            </a:r>
            <a:r>
              <a:rPr lang="en-US" altLang="zh-CN"/>
              <a:t>HTTP/1.0 200 OK</a:t>
            </a:r>
          </a:p>
          <a:p>
            <a:pPr eaLnBrk="1" hangingPunct="1">
              <a:lnSpc>
                <a:spcPct val="150000"/>
              </a:lnSpc>
              <a:spcBef>
                <a:spcPct val="50000"/>
              </a:spcBef>
            </a:pPr>
            <a:r>
              <a:rPr lang="en-US" altLang="zh-CN"/>
              <a:t>         HTTP/1.0 401 Unauthorized</a:t>
            </a:r>
          </a:p>
          <a:p>
            <a:pPr eaLnBrk="1" hangingPunct="1">
              <a:lnSpc>
                <a:spcPct val="150000"/>
              </a:lnSpc>
              <a:spcBef>
                <a:spcPct val="50000"/>
              </a:spcBef>
            </a:pPr>
            <a:r>
              <a:rPr lang="en-US" altLang="zh-CN"/>
              <a:t>         HttpURLConnection</a:t>
            </a:r>
            <a:r>
              <a:rPr lang="zh-CN" altLang="en-US"/>
              <a:t>类中有一系列的常量值对应着这些状态码。例如</a:t>
            </a:r>
            <a:r>
              <a:rPr lang="en-US" altLang="zh-CN"/>
              <a:t>HTTP_OK</a:t>
            </a:r>
            <a:r>
              <a:rPr lang="zh-CN" altLang="en-US"/>
              <a:t>对应着上面列出的第一个状态码，而</a:t>
            </a:r>
            <a:r>
              <a:rPr lang="en-US" altLang="zh-CN"/>
              <a:t>HTTP_UNAUTHORIZED</a:t>
            </a:r>
            <a:r>
              <a:rPr lang="zh-CN" altLang="en-US"/>
              <a:t>对应着第二个状态码。</a:t>
            </a:r>
          </a:p>
        </p:txBody>
      </p:sp>
    </p:spTree>
  </p:cSld>
  <p:clrMapOvr>
    <a:masterClrMapping/>
  </p:clrMapOvr>
  <p:transition>
    <p:zoom dir="in"/>
  </p:transition>
</p:sld>
</file>

<file path=ppt/slides/slide8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56066" name="Text Box 2"/>
          <p:cNvSpPr txBox="1">
            <a:spLocks noChangeArrowheads="1"/>
          </p:cNvSpPr>
          <p:nvPr/>
        </p:nvSpPr>
        <p:spPr bwMode="auto">
          <a:xfrm>
            <a:off x="228600" y="609600"/>
            <a:ext cx="8763000" cy="569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600"/>
              <a:t>       【</a:t>
            </a:r>
            <a:r>
              <a:rPr lang="zh-CN" altLang="en-US" sz="2600"/>
              <a:t>例</a:t>
            </a:r>
            <a:r>
              <a:rPr lang="en-US" altLang="zh-CN" sz="2600"/>
              <a:t>12.3】</a:t>
            </a:r>
            <a:r>
              <a:rPr lang="zh-CN" altLang="en-US" sz="2600"/>
              <a:t>返回</a:t>
            </a:r>
            <a:r>
              <a:rPr lang="en-US" altLang="zh-CN" sz="2600"/>
              <a:t>www.sohu.com.cn</a:t>
            </a:r>
            <a:r>
              <a:rPr lang="zh-CN" altLang="en-US" sz="2600"/>
              <a:t>网址的首页，并与从浏览器获得的网页进行比较。</a:t>
            </a:r>
          </a:p>
          <a:p>
            <a:pPr lvl="1" eaLnBrk="1" hangingPunct="1">
              <a:lnSpc>
                <a:spcPct val="60000"/>
              </a:lnSpc>
              <a:spcBef>
                <a:spcPct val="50000"/>
              </a:spcBef>
            </a:pPr>
            <a:r>
              <a:rPr lang="en-US" altLang="zh-CN" sz="2200"/>
              <a:t>//</a:t>
            </a:r>
            <a:r>
              <a:rPr lang="zh-CN" altLang="en-US" sz="2200"/>
              <a:t>程序文件名为</a:t>
            </a:r>
            <a:r>
              <a:rPr lang="en-US" altLang="zh-CN" sz="2200"/>
              <a:t>UseHttp.java</a:t>
            </a:r>
          </a:p>
          <a:p>
            <a:pPr lvl="1" eaLnBrk="1" hangingPunct="1">
              <a:lnSpc>
                <a:spcPct val="60000"/>
              </a:lnSpc>
              <a:spcBef>
                <a:spcPct val="50000"/>
              </a:spcBef>
            </a:pPr>
            <a:r>
              <a:rPr lang="en-US" altLang="zh-CN" sz="2200"/>
              <a:t>import java.io.*;</a:t>
            </a:r>
          </a:p>
          <a:p>
            <a:pPr lvl="1" eaLnBrk="1" hangingPunct="1">
              <a:lnSpc>
                <a:spcPct val="60000"/>
              </a:lnSpc>
              <a:spcBef>
                <a:spcPct val="50000"/>
              </a:spcBef>
            </a:pPr>
            <a:r>
              <a:rPr lang="en-US" altLang="zh-CN" sz="2200"/>
              <a:t>import java.net.*;</a:t>
            </a:r>
          </a:p>
          <a:p>
            <a:pPr lvl="1" eaLnBrk="1" hangingPunct="1">
              <a:lnSpc>
                <a:spcPct val="60000"/>
              </a:lnSpc>
              <a:spcBef>
                <a:spcPct val="50000"/>
              </a:spcBef>
            </a:pPr>
            <a:endParaRPr lang="en-US" altLang="zh-CN" sz="2200"/>
          </a:p>
          <a:p>
            <a:pPr lvl="1" eaLnBrk="1" hangingPunct="1">
              <a:lnSpc>
                <a:spcPct val="60000"/>
              </a:lnSpc>
              <a:spcBef>
                <a:spcPct val="50000"/>
              </a:spcBef>
            </a:pPr>
            <a:r>
              <a:rPr lang="en-US" altLang="zh-CN" sz="2200"/>
              <a:t>public class UseHttp</a:t>
            </a:r>
          </a:p>
          <a:p>
            <a:pPr lvl="1" eaLnBrk="1" hangingPunct="1">
              <a:lnSpc>
                <a:spcPct val="60000"/>
              </a:lnSpc>
              <a:spcBef>
                <a:spcPct val="50000"/>
              </a:spcBef>
            </a:pPr>
            <a:r>
              <a:rPr lang="en-US" altLang="zh-CN" sz="2200"/>
              <a:t>{</a:t>
            </a:r>
          </a:p>
          <a:p>
            <a:pPr lvl="1" eaLnBrk="1" hangingPunct="1">
              <a:lnSpc>
                <a:spcPct val="60000"/>
              </a:lnSpc>
              <a:spcBef>
                <a:spcPct val="50000"/>
              </a:spcBef>
            </a:pPr>
            <a:r>
              <a:rPr lang="en-US" altLang="zh-CN" sz="2200"/>
              <a:t>	public static void main(String[] args)</a:t>
            </a:r>
          </a:p>
          <a:p>
            <a:pPr lvl="1" eaLnBrk="1" hangingPunct="1">
              <a:lnSpc>
                <a:spcPct val="60000"/>
              </a:lnSpc>
              <a:spcBef>
                <a:spcPct val="50000"/>
              </a:spcBef>
            </a:pPr>
            <a:r>
              <a:rPr lang="en-US" altLang="zh-CN" sz="2200"/>
              <a:t>	{</a:t>
            </a:r>
          </a:p>
          <a:p>
            <a:pPr lvl="1" eaLnBrk="1" hangingPunct="1">
              <a:lnSpc>
                <a:spcPct val="60000"/>
              </a:lnSpc>
              <a:spcBef>
                <a:spcPct val="50000"/>
              </a:spcBef>
            </a:pPr>
            <a:r>
              <a:rPr lang="en-US" altLang="zh-CN" sz="2200"/>
              <a:t>		String urlstring = "http://www.sohu.com.cn";</a:t>
            </a:r>
          </a:p>
          <a:p>
            <a:pPr lvl="1" eaLnBrk="1" hangingPunct="1">
              <a:lnSpc>
                <a:spcPct val="60000"/>
              </a:lnSpc>
              <a:spcBef>
                <a:spcPct val="50000"/>
              </a:spcBef>
            </a:pPr>
            <a:r>
              <a:rPr lang="en-US" altLang="zh-CN" sz="2200"/>
              <a:t>		String httpresp = new String();</a:t>
            </a:r>
          </a:p>
          <a:p>
            <a:pPr lvl="1" eaLnBrk="1" hangingPunct="1">
              <a:lnSpc>
                <a:spcPct val="60000"/>
              </a:lnSpc>
              <a:spcBef>
                <a:spcPct val="50000"/>
              </a:spcBef>
            </a:pPr>
            <a:r>
              <a:rPr lang="en-US" altLang="zh-CN" sz="2200"/>
              <a:t>		String status = new String("good");</a:t>
            </a:r>
          </a:p>
          <a:p>
            <a:pPr lvl="1" eaLnBrk="1" hangingPunct="1">
              <a:lnSpc>
                <a:spcPct val="60000"/>
              </a:lnSpc>
              <a:spcBef>
                <a:spcPct val="50000"/>
              </a:spcBef>
            </a:pPr>
            <a:r>
              <a:rPr lang="en-US" altLang="zh-CN" sz="2200"/>
              <a:t>		try</a:t>
            </a:r>
          </a:p>
          <a:p>
            <a:pPr lvl="1" eaLnBrk="1" hangingPunct="1">
              <a:lnSpc>
                <a:spcPct val="60000"/>
              </a:lnSpc>
              <a:spcBef>
                <a:spcPct val="50000"/>
              </a:spcBef>
            </a:pPr>
            <a:r>
              <a:rPr lang="en-US" altLang="zh-CN" sz="2200"/>
              <a:t>		{</a:t>
            </a:r>
          </a:p>
        </p:txBody>
      </p:sp>
    </p:spTree>
  </p:cSld>
  <p:clrMapOvr>
    <a:masterClrMapping/>
  </p:clrMapOvr>
  <p:transition>
    <p:zoom dir="in"/>
  </p:transition>
</p:sld>
</file>

<file path=ppt/slides/slide8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57090" name="Text Box 2"/>
          <p:cNvSpPr txBox="1">
            <a:spLocks noChangeArrowheads="1"/>
          </p:cNvSpPr>
          <p:nvPr/>
        </p:nvSpPr>
        <p:spPr bwMode="auto">
          <a:xfrm>
            <a:off x="593725" y="533400"/>
            <a:ext cx="7542213" cy="574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sz="2200"/>
              <a:t>	//</a:t>
            </a:r>
            <a:r>
              <a:rPr lang="zh-CN" altLang="en-US" sz="2200"/>
              <a:t>构造</a:t>
            </a:r>
            <a:r>
              <a:rPr lang="en-US" altLang="zh-CN" sz="2200"/>
              <a:t>URL</a:t>
            </a:r>
            <a:r>
              <a:rPr lang="zh-CN" altLang="en-US" sz="2200"/>
              <a:t>对象</a:t>
            </a:r>
          </a:p>
          <a:p>
            <a:pPr eaLnBrk="1" hangingPunct="1">
              <a:lnSpc>
                <a:spcPct val="130000"/>
              </a:lnSpc>
            </a:pPr>
            <a:r>
              <a:rPr lang="zh-CN" altLang="en-US" sz="2200"/>
              <a:t>	</a:t>
            </a:r>
            <a:r>
              <a:rPr lang="en-US" altLang="zh-CN" sz="2200"/>
              <a:t>URL currenturl = new URL(urlstring);</a:t>
            </a:r>
          </a:p>
          <a:p>
            <a:pPr eaLnBrk="1" hangingPunct="1">
              <a:lnSpc>
                <a:spcPct val="130000"/>
              </a:lnSpc>
            </a:pPr>
            <a:r>
              <a:rPr lang="en-US" altLang="zh-CN" sz="2200"/>
              <a:t>	urlstring = currenturl.toString();</a:t>
            </a:r>
          </a:p>
          <a:p>
            <a:pPr eaLnBrk="1" hangingPunct="1">
              <a:lnSpc>
                <a:spcPct val="130000"/>
              </a:lnSpc>
            </a:pPr>
            <a:r>
              <a:rPr lang="en-US" altLang="zh-CN" sz="2200"/>
              <a:t>              //</a:t>
            </a:r>
            <a:r>
              <a:rPr lang="zh-CN" altLang="en-US" sz="2200"/>
              <a:t>判断是否是</a:t>
            </a:r>
            <a:r>
              <a:rPr lang="en-US" altLang="zh-CN" sz="2200"/>
              <a:t>HTTP</a:t>
            </a:r>
            <a:r>
              <a:rPr lang="zh-CN" altLang="en-US" sz="2200"/>
              <a:t>协议</a:t>
            </a:r>
          </a:p>
          <a:p>
            <a:pPr eaLnBrk="1" hangingPunct="1">
              <a:lnSpc>
                <a:spcPct val="130000"/>
              </a:lnSpc>
            </a:pPr>
            <a:r>
              <a:rPr lang="zh-CN" altLang="en-US" sz="2200"/>
              <a:t>	</a:t>
            </a:r>
            <a:r>
              <a:rPr lang="en-US" altLang="zh-CN" sz="2200"/>
              <a:t>if(!currenturl.getProtocol().equals("http"))</a:t>
            </a:r>
          </a:p>
          <a:p>
            <a:pPr eaLnBrk="1" hangingPunct="1">
              <a:lnSpc>
                <a:spcPct val="130000"/>
              </a:lnSpc>
            </a:pPr>
            <a:r>
              <a:rPr lang="en-US" altLang="zh-CN" sz="2200"/>
              <a:t>	{</a:t>
            </a:r>
          </a:p>
          <a:p>
            <a:pPr eaLnBrk="1" hangingPunct="1">
              <a:lnSpc>
                <a:spcPct val="130000"/>
              </a:lnSpc>
            </a:pPr>
            <a:r>
              <a:rPr lang="en-US" altLang="zh-CN" sz="2200"/>
              <a:t>		status = currenturl.getProtocol() + " protocol";</a:t>
            </a:r>
          </a:p>
          <a:p>
            <a:pPr eaLnBrk="1" hangingPunct="1">
              <a:lnSpc>
                <a:spcPct val="130000"/>
              </a:lnSpc>
            </a:pPr>
            <a:r>
              <a:rPr lang="en-US" altLang="zh-CN" sz="2200"/>
              <a:t>	}</a:t>
            </a:r>
          </a:p>
          <a:p>
            <a:pPr eaLnBrk="1" hangingPunct="1">
              <a:lnSpc>
                <a:spcPct val="130000"/>
              </a:lnSpc>
            </a:pPr>
            <a:r>
              <a:rPr lang="en-US" altLang="zh-CN" sz="2200"/>
              <a:t>	else</a:t>
            </a:r>
          </a:p>
          <a:p>
            <a:pPr eaLnBrk="1" hangingPunct="1">
              <a:lnSpc>
                <a:spcPct val="130000"/>
              </a:lnSpc>
            </a:pPr>
            <a:r>
              <a:rPr lang="en-US" altLang="zh-CN" sz="2200"/>
              <a:t>	{</a:t>
            </a:r>
          </a:p>
          <a:p>
            <a:pPr eaLnBrk="1" hangingPunct="1">
              <a:lnSpc>
                <a:spcPct val="130000"/>
              </a:lnSpc>
            </a:pPr>
            <a:r>
              <a:rPr lang="en-US" altLang="zh-CN" sz="2200"/>
              <a:t>                  //</a:t>
            </a:r>
            <a:r>
              <a:rPr lang="zh-CN" altLang="en-US" sz="2200"/>
              <a:t>打开连接</a:t>
            </a:r>
          </a:p>
          <a:p>
            <a:pPr eaLnBrk="1" hangingPunct="1">
              <a:lnSpc>
                <a:spcPct val="130000"/>
              </a:lnSpc>
            </a:pPr>
            <a:r>
              <a:rPr lang="zh-CN" altLang="en-US" sz="2200"/>
              <a:t>	      </a:t>
            </a:r>
            <a:r>
              <a:rPr lang="en-US" altLang="zh-CN" sz="2200"/>
              <a:t>URLConnection conn = currenturl.openConnection();</a:t>
            </a:r>
          </a:p>
          <a:p>
            <a:pPr eaLnBrk="1" hangingPunct="1">
              <a:lnSpc>
                <a:spcPct val="130000"/>
              </a:lnSpc>
            </a:pPr>
            <a:r>
              <a:rPr lang="en-US" altLang="zh-CN" sz="2200"/>
              <a:t>                  //</a:t>
            </a:r>
            <a:r>
              <a:rPr lang="zh-CN" altLang="en-US" sz="2200"/>
              <a:t>建立</a:t>
            </a:r>
            <a:r>
              <a:rPr lang="en-US" altLang="zh-CN" sz="2200"/>
              <a:t>HttpURLConnection</a:t>
            </a:r>
            <a:r>
              <a:rPr lang="zh-CN" altLang="en-US" sz="2200"/>
              <a:t>对象</a:t>
            </a:r>
          </a:p>
        </p:txBody>
      </p:sp>
    </p:spTree>
  </p:cSld>
  <p:clrMapOvr>
    <a:masterClrMapping/>
  </p:clrMapOvr>
  <p:transition>
    <p:zoom dir="in"/>
  </p:transition>
</p:sld>
</file>

<file path=ppt/slides/slide8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58114" name="Text Box 2"/>
          <p:cNvSpPr txBox="1">
            <a:spLocks noChangeArrowheads="1"/>
          </p:cNvSpPr>
          <p:nvPr/>
        </p:nvSpPr>
        <p:spPr bwMode="auto">
          <a:xfrm>
            <a:off x="152400" y="558800"/>
            <a:ext cx="8839200" cy="571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sz="2200"/>
              <a:t>	HttpURLConnection httpconn = (HttpURLConnection)conn;</a:t>
            </a:r>
          </a:p>
          <a:p>
            <a:pPr eaLnBrk="1" hangingPunct="1">
              <a:lnSpc>
                <a:spcPct val="140000"/>
              </a:lnSpc>
            </a:pPr>
            <a:r>
              <a:rPr lang="en-US" altLang="zh-CN" sz="2200"/>
              <a:t>             //</a:t>
            </a:r>
            <a:r>
              <a:rPr lang="zh-CN" altLang="en-US" sz="2200"/>
              <a:t>判断是否正确返回</a:t>
            </a:r>
          </a:p>
          <a:p>
            <a:pPr eaLnBrk="1" hangingPunct="1">
              <a:lnSpc>
                <a:spcPct val="140000"/>
              </a:lnSpc>
            </a:pPr>
            <a:r>
              <a:rPr lang="zh-CN" altLang="en-US" sz="2200"/>
              <a:t>	</a:t>
            </a:r>
            <a:r>
              <a:rPr lang="en-US" altLang="zh-CN" sz="2200"/>
              <a:t>if(httpconn.getResponseCode() == HttpURLConnection.HTTP_OK)</a:t>
            </a:r>
          </a:p>
          <a:p>
            <a:pPr eaLnBrk="1" hangingPunct="1">
              <a:lnSpc>
                <a:spcPct val="140000"/>
              </a:lnSpc>
            </a:pPr>
            <a:r>
              <a:rPr lang="en-US" altLang="zh-CN" sz="2200"/>
              <a:t>	{</a:t>
            </a:r>
          </a:p>
          <a:p>
            <a:pPr eaLnBrk="1" hangingPunct="1">
              <a:lnSpc>
                <a:spcPct val="140000"/>
              </a:lnSpc>
            </a:pPr>
            <a:r>
              <a:rPr lang="en-US" altLang="zh-CN" sz="2200"/>
              <a:t>		if(httpconn.getContentType().equals("text/html"))</a:t>
            </a:r>
          </a:p>
          <a:p>
            <a:pPr eaLnBrk="1" hangingPunct="1">
              <a:lnSpc>
                <a:spcPct val="140000"/>
              </a:lnSpc>
            </a:pPr>
            <a:r>
              <a:rPr lang="en-US" altLang="zh-CN" sz="2200"/>
              <a:t>		{</a:t>
            </a:r>
          </a:p>
          <a:p>
            <a:pPr eaLnBrk="1" hangingPunct="1">
              <a:lnSpc>
                <a:spcPct val="140000"/>
              </a:lnSpc>
            </a:pPr>
            <a:r>
              <a:rPr lang="en-US" altLang="zh-CN" sz="2200"/>
              <a:t>                           	 //</a:t>
            </a:r>
            <a:r>
              <a:rPr lang="zh-CN" altLang="en-US" sz="2200"/>
              <a:t>构造文件读写流对象，写入文件</a:t>
            </a:r>
          </a:p>
          <a:p>
            <a:pPr eaLnBrk="1" hangingPunct="1">
              <a:lnSpc>
                <a:spcPct val="140000"/>
              </a:lnSpc>
            </a:pPr>
            <a:r>
              <a:rPr lang="zh-CN" altLang="en-US" sz="2200"/>
              <a:t>			</a:t>
            </a:r>
            <a:r>
              <a:rPr lang="en-US" altLang="zh-CN" sz="2200"/>
              <a:t>InputStreamReader isr = new InputStreamReader(conn.getInputStream());</a:t>
            </a:r>
          </a:p>
          <a:p>
            <a:pPr eaLnBrk="1" hangingPunct="1">
              <a:lnSpc>
                <a:spcPct val="140000"/>
              </a:lnSpc>
            </a:pPr>
            <a:r>
              <a:rPr lang="en-US" altLang="zh-CN" sz="2200"/>
              <a:t>			File f = new File("sohu.html");</a:t>
            </a:r>
          </a:p>
          <a:p>
            <a:pPr eaLnBrk="1" hangingPunct="1">
              <a:lnSpc>
                <a:spcPct val="140000"/>
              </a:lnSpc>
            </a:pPr>
            <a:r>
              <a:rPr lang="en-US" altLang="zh-CN" sz="2200"/>
              <a:t>			FileOutputStream fOut = new FileOutputStream(f);</a:t>
            </a:r>
          </a:p>
          <a:p>
            <a:pPr eaLnBrk="1" hangingPunct="1">
              <a:lnSpc>
                <a:spcPct val="140000"/>
              </a:lnSpc>
            </a:pPr>
            <a:r>
              <a:rPr lang="en-US" altLang="zh-CN" sz="2200"/>
              <a:t>			PrintWriter p = new PrintWriter(fOut);</a:t>
            </a:r>
          </a:p>
        </p:txBody>
      </p:sp>
    </p:spTree>
  </p:cSld>
  <p:clrMapOvr>
    <a:masterClrMapping/>
  </p:clrMapOvr>
  <p:transition>
    <p:zoom dir="in"/>
  </p:transition>
</p:sld>
</file>

<file path=ppt/slides/slide8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59138" name="Text Box 2"/>
          <p:cNvSpPr txBox="1">
            <a:spLocks noChangeArrowheads="1"/>
          </p:cNvSpPr>
          <p:nvPr/>
        </p:nvSpPr>
        <p:spPr bwMode="auto">
          <a:xfrm>
            <a:off x="949325" y="457200"/>
            <a:ext cx="5984875" cy="611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200"/>
              <a:t>			int c;</a:t>
            </a:r>
          </a:p>
          <a:p>
            <a:pPr eaLnBrk="1" hangingPunct="1">
              <a:lnSpc>
                <a:spcPct val="120000"/>
              </a:lnSpc>
            </a:pPr>
            <a:r>
              <a:rPr lang="en-US" altLang="zh-CN" sz="2200"/>
              <a:t>			while((c = isr.read()) != -1)</a:t>
            </a:r>
          </a:p>
          <a:p>
            <a:pPr eaLnBrk="1" hangingPunct="1">
              <a:lnSpc>
                <a:spcPct val="120000"/>
              </a:lnSpc>
            </a:pPr>
            <a:r>
              <a:rPr lang="en-US" altLang="zh-CN" sz="2200"/>
              <a:t>			{</a:t>
            </a:r>
          </a:p>
          <a:p>
            <a:pPr eaLnBrk="1" hangingPunct="1">
              <a:lnSpc>
                <a:spcPct val="120000"/>
              </a:lnSpc>
            </a:pPr>
            <a:r>
              <a:rPr lang="en-US" altLang="zh-CN" sz="2200"/>
              <a:t>				p.write(c);</a:t>
            </a:r>
          </a:p>
          <a:p>
            <a:pPr eaLnBrk="1" hangingPunct="1">
              <a:lnSpc>
                <a:spcPct val="120000"/>
              </a:lnSpc>
            </a:pPr>
            <a:r>
              <a:rPr lang="en-US" altLang="zh-CN" sz="2200"/>
              <a:t>			}</a:t>
            </a:r>
          </a:p>
          <a:p>
            <a:pPr eaLnBrk="1" hangingPunct="1">
              <a:lnSpc>
                <a:spcPct val="120000"/>
              </a:lnSpc>
            </a:pPr>
            <a:r>
              <a:rPr lang="en-US" altLang="zh-CN" sz="2200"/>
              <a:t>			isr.close();</a:t>
            </a:r>
          </a:p>
          <a:p>
            <a:pPr eaLnBrk="1" hangingPunct="1">
              <a:lnSpc>
                <a:spcPct val="120000"/>
              </a:lnSpc>
            </a:pPr>
            <a:r>
              <a:rPr lang="en-US" altLang="zh-CN" sz="2200"/>
              <a:t>			httpconn.disconnect();</a:t>
            </a:r>
          </a:p>
          <a:p>
            <a:pPr eaLnBrk="1" hangingPunct="1">
              <a:lnSpc>
                <a:spcPct val="120000"/>
              </a:lnSpc>
            </a:pPr>
            <a:r>
              <a:rPr lang="en-US" altLang="zh-CN" sz="2200"/>
              <a:t>		}</a:t>
            </a:r>
          </a:p>
          <a:p>
            <a:pPr eaLnBrk="1" hangingPunct="1">
              <a:lnSpc>
                <a:spcPct val="120000"/>
              </a:lnSpc>
            </a:pPr>
            <a:r>
              <a:rPr lang="en-US" altLang="zh-CN" sz="2200"/>
              <a:t>		else</a:t>
            </a:r>
          </a:p>
          <a:p>
            <a:pPr eaLnBrk="1" hangingPunct="1">
              <a:lnSpc>
                <a:spcPct val="120000"/>
              </a:lnSpc>
            </a:pPr>
            <a:r>
              <a:rPr lang="en-US" altLang="zh-CN" sz="2200"/>
              <a:t>			status = "Not text/html";</a:t>
            </a:r>
          </a:p>
          <a:p>
            <a:pPr eaLnBrk="1" hangingPunct="1">
              <a:lnSpc>
                <a:spcPct val="120000"/>
              </a:lnSpc>
            </a:pPr>
            <a:r>
              <a:rPr lang="en-US" altLang="zh-CN" sz="2200"/>
              <a:t>	}</a:t>
            </a:r>
          </a:p>
          <a:p>
            <a:pPr eaLnBrk="1" hangingPunct="1">
              <a:lnSpc>
                <a:spcPct val="120000"/>
              </a:lnSpc>
            </a:pPr>
            <a:r>
              <a:rPr lang="en-US" altLang="zh-CN" sz="2200"/>
              <a:t>	else</a:t>
            </a:r>
          </a:p>
          <a:p>
            <a:pPr eaLnBrk="1" hangingPunct="1">
              <a:lnSpc>
                <a:spcPct val="120000"/>
              </a:lnSpc>
            </a:pPr>
            <a:r>
              <a:rPr lang="en-US" altLang="zh-CN" sz="2200"/>
              <a:t>		status = "bad";</a:t>
            </a:r>
          </a:p>
          <a:p>
            <a:pPr eaLnBrk="1" hangingPunct="1">
              <a:lnSpc>
                <a:spcPct val="120000"/>
              </a:lnSpc>
            </a:pPr>
            <a:r>
              <a:rPr lang="en-US" altLang="zh-CN" sz="2200"/>
              <a:t>       }</a:t>
            </a:r>
          </a:p>
          <a:p>
            <a:pPr eaLnBrk="1" hangingPunct="1">
              <a:lnSpc>
                <a:spcPct val="120000"/>
              </a:lnSpc>
            </a:pPr>
            <a:r>
              <a:rPr lang="en-US" altLang="zh-CN" sz="2200"/>
              <a:t>}</a:t>
            </a:r>
          </a:p>
        </p:txBody>
      </p:sp>
    </p:spTree>
  </p:cSld>
  <p:clrMapOvr>
    <a:masterClrMapping/>
  </p:clrMapOvr>
  <p:transition>
    <p:zoom dir="in"/>
  </p:transition>
</p:sld>
</file>

<file path=ppt/slides/slide8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0162" name="Text Box 2"/>
          <p:cNvSpPr txBox="1">
            <a:spLocks noChangeArrowheads="1"/>
          </p:cNvSpPr>
          <p:nvPr/>
        </p:nvSpPr>
        <p:spPr bwMode="auto">
          <a:xfrm>
            <a:off x="669925" y="674688"/>
            <a:ext cx="7777163" cy="57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200"/>
              <a:t>	catch(Exception e)</a:t>
            </a:r>
          </a:p>
          <a:p>
            <a:pPr eaLnBrk="1" hangingPunct="1"/>
            <a:r>
              <a:rPr lang="en-US" altLang="zh-CN" sz="2200"/>
              <a:t>	{</a:t>
            </a:r>
          </a:p>
          <a:p>
            <a:pPr eaLnBrk="1" hangingPunct="1"/>
            <a:r>
              <a:rPr lang="en-US" altLang="zh-CN" sz="2200"/>
              <a:t>		status = e.toString();</a:t>
            </a:r>
          </a:p>
          <a:p>
            <a:pPr eaLnBrk="1" hangingPunct="1"/>
            <a:r>
              <a:rPr lang="en-US" altLang="zh-CN" sz="2200"/>
              <a:t>		System.out.println("Exception:" + e.getMessage());</a:t>
            </a:r>
          </a:p>
          <a:p>
            <a:pPr eaLnBrk="1" hangingPunct="1"/>
            <a:r>
              <a:rPr lang="en-US" altLang="zh-CN" sz="2200"/>
              <a:t>	}</a:t>
            </a:r>
          </a:p>
          <a:p>
            <a:pPr eaLnBrk="1" hangingPunct="1"/>
            <a:r>
              <a:rPr lang="en-US" altLang="zh-CN" sz="2200"/>
              <a:t>		</a:t>
            </a:r>
          </a:p>
          <a:p>
            <a:pPr eaLnBrk="1" hangingPunct="1"/>
            <a:r>
              <a:rPr lang="en-US" altLang="zh-CN" sz="2200"/>
              <a:t>	if(status.equals("good"))</a:t>
            </a:r>
          </a:p>
          <a:p>
            <a:pPr eaLnBrk="1" hangingPunct="1"/>
            <a:r>
              <a:rPr lang="en-US" altLang="zh-CN" sz="2200"/>
              <a:t>	{</a:t>
            </a:r>
          </a:p>
          <a:p>
            <a:pPr eaLnBrk="1" hangingPunct="1"/>
            <a:r>
              <a:rPr lang="en-US" altLang="zh-CN" sz="2200"/>
              <a:t>		System.out.println(urlstring);</a:t>
            </a:r>
          </a:p>
          <a:p>
            <a:pPr eaLnBrk="1" hangingPunct="1"/>
            <a:r>
              <a:rPr lang="en-US" altLang="zh-CN" sz="2200"/>
              <a:t>	}</a:t>
            </a:r>
          </a:p>
          <a:p>
            <a:pPr eaLnBrk="1" hangingPunct="1"/>
            <a:r>
              <a:rPr lang="en-US" altLang="zh-CN" sz="2200"/>
              <a:t>	else</a:t>
            </a:r>
          </a:p>
          <a:p>
            <a:pPr eaLnBrk="1" hangingPunct="1"/>
            <a:r>
              <a:rPr lang="en-US" altLang="zh-CN" sz="2200"/>
              <a:t>	{</a:t>
            </a:r>
          </a:p>
          <a:p>
            <a:pPr eaLnBrk="1" hangingPunct="1"/>
            <a:r>
              <a:rPr lang="en-US" altLang="zh-CN" sz="2200"/>
              <a:t>		System.out.println(status);</a:t>
            </a:r>
          </a:p>
          <a:p>
            <a:pPr eaLnBrk="1" hangingPunct="1"/>
            <a:r>
              <a:rPr lang="en-US" altLang="zh-CN" sz="2200"/>
              <a:t>		System.out.println("Bad URL = " + urlstring);</a:t>
            </a:r>
          </a:p>
          <a:p>
            <a:pPr eaLnBrk="1" hangingPunct="1"/>
            <a:r>
              <a:rPr lang="en-US" altLang="zh-CN" sz="2200"/>
              <a:t>	}</a:t>
            </a:r>
          </a:p>
          <a:p>
            <a:pPr eaLnBrk="1" hangingPunct="1"/>
            <a:r>
              <a:rPr lang="en-US" altLang="zh-CN" sz="2200"/>
              <a:t>        }</a:t>
            </a:r>
          </a:p>
          <a:p>
            <a:pPr eaLnBrk="1" hangingPunct="1"/>
            <a:r>
              <a:rPr lang="en-US" altLang="zh-CN" sz="2200"/>
              <a:t>}</a:t>
            </a:r>
          </a:p>
        </p:txBody>
      </p:sp>
    </p:spTree>
  </p:cSld>
  <p:clrMapOvr>
    <a:masterClrMapping/>
  </p:clrMapOvr>
  <p:transition>
    <p:zoom dir="in"/>
  </p:transition>
</p:sld>
</file>

<file path=ppt/slides/slide8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1186" name="Text Box 2"/>
          <p:cNvSpPr txBox="1">
            <a:spLocks noChangeArrowheads="1"/>
          </p:cNvSpPr>
          <p:nvPr/>
        </p:nvSpPr>
        <p:spPr bwMode="auto">
          <a:xfrm>
            <a:off x="457200" y="838200"/>
            <a:ext cx="84582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60000"/>
              </a:lnSpc>
              <a:spcBef>
                <a:spcPct val="50000"/>
              </a:spcBef>
            </a:pPr>
            <a:r>
              <a:rPr lang="en-US" altLang="zh-CN"/>
              <a:t>        </a:t>
            </a:r>
            <a:r>
              <a:rPr lang="zh-CN" altLang="en-US"/>
              <a:t>由图</a:t>
            </a:r>
            <a:r>
              <a:rPr lang="en-US" altLang="zh-CN"/>
              <a:t>12.3</a:t>
            </a:r>
            <a:r>
              <a:rPr lang="zh-CN" altLang="en-US"/>
              <a:t>可以看出，左边的页面是网址首页，右边的网页是程序生成的</a:t>
            </a:r>
            <a:r>
              <a:rPr lang="en-US" altLang="zh-CN"/>
              <a:t>sohu.html</a:t>
            </a:r>
            <a:r>
              <a:rPr lang="zh-CN" altLang="en-US"/>
              <a:t>页面。比较可得，两个页面是一致的。可以看出随着类的依次封装，可应用领域变窄</a:t>
            </a:r>
            <a:r>
              <a:rPr lang="en-US" altLang="zh-CN"/>
              <a:t>(</a:t>
            </a:r>
            <a:r>
              <a:rPr lang="zh-CN" altLang="en-US"/>
              <a:t>从</a:t>
            </a:r>
            <a:r>
              <a:rPr lang="en-US" altLang="zh-CN"/>
              <a:t>Socket</a:t>
            </a:r>
            <a:r>
              <a:rPr lang="zh-CN" altLang="en-US"/>
              <a:t>到</a:t>
            </a:r>
            <a:r>
              <a:rPr lang="en-US" altLang="zh-CN"/>
              <a:t>URL</a:t>
            </a:r>
            <a:r>
              <a:rPr lang="zh-CN" altLang="en-US"/>
              <a:t>，再到针对</a:t>
            </a:r>
            <a:r>
              <a:rPr lang="en-US" altLang="zh-CN"/>
              <a:t>HTTP</a:t>
            </a:r>
            <a:r>
              <a:rPr lang="zh-CN" altLang="en-US"/>
              <a:t>协议的</a:t>
            </a:r>
            <a:r>
              <a:rPr lang="en-US" altLang="zh-CN"/>
              <a:t>URL)</a:t>
            </a:r>
            <a:r>
              <a:rPr lang="zh-CN" altLang="en-US"/>
              <a:t>，但相对专门的应用而言，用户使用起来更为简单。</a:t>
            </a:r>
          </a:p>
        </p:txBody>
      </p:sp>
    </p:spTree>
  </p:cSld>
  <p:clrMapOvr>
    <a:masterClrMapping/>
  </p:clrMapOvr>
  <p:transition>
    <p:zoom dir="in"/>
  </p:transition>
</p:sld>
</file>

<file path=ppt/slides/slide8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6435" name="Rectangle 2"/>
          <p:cNvSpPr>
            <a:spLocks noChangeArrowheads="1"/>
          </p:cNvSpPr>
          <p:nvPr/>
        </p:nvSpPr>
        <p:spPr bwMode="auto">
          <a:xfrm>
            <a:off x="2070100" y="5638800"/>
            <a:ext cx="50038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a:t>图</a:t>
            </a:r>
            <a:r>
              <a:rPr lang="en-US" altLang="zh-CN" sz="2200"/>
              <a:t>12.3  </a:t>
            </a:r>
            <a:r>
              <a:rPr lang="zh-CN" altLang="en-US" sz="2200"/>
              <a:t>程序输出页面和网址首页的比较</a:t>
            </a:r>
          </a:p>
        </p:txBody>
      </p:sp>
      <p:graphicFrame>
        <p:nvGraphicFramePr>
          <p:cNvPr id="146434" name="Object 3"/>
          <p:cNvGraphicFramePr>
            <a:graphicFrameLocks noChangeAspect="1"/>
          </p:cNvGraphicFramePr>
          <p:nvPr/>
        </p:nvGraphicFramePr>
        <p:xfrm>
          <a:off x="266700" y="990600"/>
          <a:ext cx="8610600" cy="4425950"/>
        </p:xfrm>
        <a:graphic>
          <a:graphicData uri="http://schemas.openxmlformats.org/presentationml/2006/ole">
            <mc:AlternateContent xmlns:mc="http://schemas.openxmlformats.org/markup-compatibility/2006">
              <mc:Choice xmlns:v="urn:schemas-microsoft-com:vml" Requires="v">
                <p:oleObj spid="_x0000_s146437" name="Bitmap Image" r:id="rId3" imgW="6942422" imgH="3574090" progId="Paint.Picture">
                  <p:embed/>
                </p:oleObj>
              </mc:Choice>
              <mc:Fallback>
                <p:oleObj name="Bitmap Image" r:id="rId3" imgW="6942422" imgH="3574090"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 y="990600"/>
                        <a:ext cx="8610600" cy="442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6436" name="AutoShape 4">
            <a:hlinkClick r:id="" action="ppaction://hlinkshowjump?jump=firstslide" highlightClick="1"/>
          </p:cNvPr>
          <p:cNvSpPr>
            <a:spLocks noChangeArrowheads="1"/>
          </p:cNvSpPr>
          <p:nvPr/>
        </p:nvSpPr>
        <p:spPr bwMode="auto">
          <a:xfrm>
            <a:off x="8382000" y="6400800"/>
            <a:ext cx="7620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8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2210" name="Rectangle 2"/>
          <p:cNvSpPr>
            <a:spLocks noChangeArrowheads="1"/>
          </p:cNvSpPr>
          <p:nvPr/>
        </p:nvSpPr>
        <p:spPr bwMode="auto">
          <a:xfrm>
            <a:off x="2185988" y="762000"/>
            <a:ext cx="47720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12.6  </a:t>
            </a:r>
            <a:r>
              <a:rPr lang="zh-CN" altLang="en-US" sz="3200" b="1"/>
              <a:t>新</a:t>
            </a:r>
            <a:r>
              <a:rPr lang="en-US" altLang="zh-CN" sz="3200" b="1"/>
              <a:t>IO</a:t>
            </a:r>
            <a:r>
              <a:rPr lang="zh-CN" altLang="en-US" sz="3200" b="1"/>
              <a:t>包的</a:t>
            </a:r>
            <a:r>
              <a:rPr lang="en-US" altLang="zh-CN" sz="3200" b="1"/>
              <a:t>Socket</a:t>
            </a:r>
            <a:r>
              <a:rPr lang="zh-CN" altLang="en-US" sz="3200" b="1"/>
              <a:t>应用</a:t>
            </a:r>
          </a:p>
        </p:txBody>
      </p:sp>
      <p:sp>
        <p:nvSpPr>
          <p:cNvPr id="862211" name="Text Box 3"/>
          <p:cNvSpPr txBox="1">
            <a:spLocks noChangeArrowheads="1"/>
          </p:cNvSpPr>
          <p:nvPr/>
        </p:nvSpPr>
        <p:spPr bwMode="auto">
          <a:xfrm>
            <a:off x="152400" y="1447800"/>
            <a:ext cx="8839200"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a:t>        </a:t>
            </a:r>
            <a:r>
              <a:rPr lang="zh-CN" altLang="en-US"/>
              <a:t>在</a:t>
            </a:r>
            <a:r>
              <a:rPr lang="en-US" altLang="zh-CN"/>
              <a:t>J2sdk1.4</a:t>
            </a:r>
            <a:r>
              <a:rPr lang="zh-CN" altLang="en-US"/>
              <a:t>中提供了一个新</a:t>
            </a:r>
            <a:r>
              <a:rPr lang="en-US" altLang="zh-CN"/>
              <a:t>I/O</a:t>
            </a:r>
            <a:r>
              <a:rPr lang="zh-CN" altLang="en-US"/>
              <a:t>包</a:t>
            </a:r>
            <a:r>
              <a:rPr lang="en-US" altLang="zh-CN"/>
              <a:t>(java.nio)</a:t>
            </a:r>
            <a:r>
              <a:rPr lang="zh-CN" altLang="en-US"/>
              <a:t>，通过引入四个基本抽象类，开发网络</a:t>
            </a:r>
            <a:r>
              <a:rPr lang="en-US" altLang="zh-CN"/>
              <a:t>Socket</a:t>
            </a:r>
            <a:r>
              <a:rPr lang="zh-CN" altLang="en-US"/>
              <a:t>连接的非阻塞应用。对于第</a:t>
            </a:r>
            <a:r>
              <a:rPr lang="en-US" altLang="zh-CN"/>
              <a:t>11</a:t>
            </a:r>
            <a:r>
              <a:rPr lang="zh-CN" altLang="en-US"/>
              <a:t>章</a:t>
            </a:r>
            <a:r>
              <a:rPr lang="en-US" altLang="zh-CN"/>
              <a:t>Java</a:t>
            </a:r>
            <a:r>
              <a:rPr lang="zh-CN" altLang="en-US"/>
              <a:t>编程中的多个</a:t>
            </a:r>
            <a:r>
              <a:rPr lang="en-US" altLang="zh-CN"/>
              <a:t>Socket</a:t>
            </a:r>
            <a:r>
              <a:rPr lang="zh-CN" altLang="en-US"/>
              <a:t>连接，用线程实现时会遇到一些问题，如操作系统限制、死锁、线程安全违反等。而新</a:t>
            </a:r>
            <a:r>
              <a:rPr lang="en-US" altLang="zh-CN"/>
              <a:t>I/O</a:t>
            </a:r>
            <a:r>
              <a:rPr lang="zh-CN" altLang="en-US"/>
              <a:t>提供的特性可以很好地解决这些问题。引入的四个基本抽象类如下：</a:t>
            </a:r>
          </a:p>
          <a:p>
            <a:pPr lvl="1" eaLnBrk="1" hangingPunct="1">
              <a:lnSpc>
                <a:spcPct val="120000"/>
              </a:lnSpc>
              <a:spcBef>
                <a:spcPct val="50000"/>
              </a:spcBef>
            </a:pPr>
            <a:r>
              <a:rPr lang="en-US" altLang="zh-CN"/>
              <a:t>Buffer</a:t>
            </a:r>
            <a:r>
              <a:rPr lang="zh-CN" altLang="en-US"/>
              <a:t>：包含读写的数据线性流。</a:t>
            </a:r>
          </a:p>
          <a:p>
            <a:pPr lvl="1" eaLnBrk="1" hangingPunct="1">
              <a:lnSpc>
                <a:spcPct val="120000"/>
              </a:lnSpc>
              <a:spcBef>
                <a:spcPct val="50000"/>
              </a:spcBef>
            </a:pPr>
            <a:r>
              <a:rPr lang="en-US" altLang="zh-CN"/>
              <a:t>Charset</a:t>
            </a:r>
            <a:r>
              <a:rPr lang="zh-CN" altLang="en-US"/>
              <a:t>：将</a:t>
            </a:r>
            <a:r>
              <a:rPr lang="en-US" altLang="zh-CN"/>
              <a:t>Unicode</a:t>
            </a:r>
            <a:r>
              <a:rPr lang="zh-CN" altLang="en-US"/>
              <a:t>字符与字节流之间进行相互转换。</a:t>
            </a:r>
          </a:p>
          <a:p>
            <a:pPr lvl="1" eaLnBrk="1" hangingPunct="1">
              <a:lnSpc>
                <a:spcPct val="120000"/>
              </a:lnSpc>
              <a:spcBef>
                <a:spcPct val="50000"/>
              </a:spcBef>
            </a:pPr>
            <a:r>
              <a:rPr lang="en-US" altLang="zh-CN"/>
              <a:t>Channels</a:t>
            </a:r>
            <a:r>
              <a:rPr lang="zh-CN" altLang="en-US"/>
              <a:t>：可以是</a:t>
            </a:r>
            <a:r>
              <a:rPr lang="en-US" altLang="zh-CN"/>
              <a:t>Socket</a:t>
            </a:r>
            <a:r>
              <a:rPr lang="zh-CN" altLang="en-US"/>
              <a:t>、文件或管道，代表双边通信的管道。</a:t>
            </a:r>
          </a:p>
          <a:p>
            <a:pPr lvl="1" eaLnBrk="1" hangingPunct="1">
              <a:lnSpc>
                <a:spcPct val="120000"/>
              </a:lnSpc>
              <a:spcBef>
                <a:spcPct val="50000"/>
              </a:spcBef>
            </a:pPr>
            <a:r>
              <a:rPr lang="en-US" altLang="zh-CN"/>
              <a:t>Selectors</a:t>
            </a:r>
            <a:r>
              <a:rPr lang="zh-CN" altLang="en-US"/>
              <a:t>：多元异步</a:t>
            </a:r>
            <a:r>
              <a:rPr lang="en-US" altLang="zh-CN"/>
              <a:t>I/O</a:t>
            </a:r>
            <a:r>
              <a:rPr lang="zh-CN" altLang="en-US"/>
              <a:t>操作，应用于单个线程或多个线程。</a:t>
            </a:r>
          </a:p>
        </p:txBody>
      </p:sp>
    </p:spTree>
  </p:cSld>
  <p:clrMapOvr>
    <a:masterClrMapping/>
  </p:clrMapOvr>
  <p:transition>
    <p:zoom dir="in"/>
  </p:transition>
</p:sld>
</file>

<file path=ppt/slides/slide8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7459" name="Text Box 2"/>
          <p:cNvSpPr txBox="1">
            <a:spLocks noChangeArrowheads="1"/>
          </p:cNvSpPr>
          <p:nvPr/>
        </p:nvSpPr>
        <p:spPr bwMode="auto">
          <a:xfrm>
            <a:off x="381000" y="533400"/>
            <a:ext cx="85344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b="1"/>
              <a:t>12.6.1  Buffers  </a:t>
            </a:r>
          </a:p>
          <a:p>
            <a:pPr eaLnBrk="1" hangingPunct="1">
              <a:lnSpc>
                <a:spcPct val="130000"/>
              </a:lnSpc>
              <a:spcBef>
                <a:spcPct val="50000"/>
              </a:spcBef>
            </a:pPr>
            <a:r>
              <a:rPr lang="en-US" altLang="zh-CN"/>
              <a:t>        Buffer</a:t>
            </a:r>
            <a:r>
              <a:rPr lang="zh-CN" altLang="en-US"/>
              <a:t>是一个线性、有序的数据集，提供了一种在内存容器中保存一系列原始数据的机制。</a:t>
            </a:r>
            <a:r>
              <a:rPr lang="en-US" altLang="zh-CN"/>
              <a:t>Buffer</a:t>
            </a:r>
            <a:r>
              <a:rPr lang="zh-CN" altLang="en-US"/>
              <a:t>进行特定的封装之后只允许读写一种数据类型，例如</a:t>
            </a:r>
            <a:r>
              <a:rPr lang="en-US" altLang="zh-CN"/>
              <a:t>char</a:t>
            </a:r>
            <a:r>
              <a:rPr lang="zh-CN" altLang="en-US"/>
              <a:t>、</a:t>
            </a:r>
            <a:r>
              <a:rPr lang="en-US" altLang="zh-CN"/>
              <a:t>int</a:t>
            </a:r>
            <a:r>
              <a:rPr lang="zh-CN" altLang="en-US"/>
              <a:t>或</a:t>
            </a:r>
            <a:r>
              <a:rPr lang="en-US" altLang="zh-CN"/>
              <a:t>double</a:t>
            </a:r>
            <a:r>
              <a:rPr lang="zh-CN" altLang="en-US"/>
              <a:t>等。共有七种读写不同数据类型的</a:t>
            </a:r>
            <a:r>
              <a:rPr lang="en-US" altLang="zh-CN"/>
              <a:t>Buffer</a:t>
            </a:r>
            <a:r>
              <a:rPr lang="zh-CN" altLang="en-US"/>
              <a:t>，如表</a:t>
            </a:r>
            <a:r>
              <a:rPr lang="en-US" altLang="zh-CN"/>
              <a:t>12.2</a:t>
            </a:r>
            <a:r>
              <a:rPr lang="zh-CN" altLang="en-US"/>
              <a:t>所示。</a:t>
            </a:r>
          </a:p>
        </p:txBody>
      </p:sp>
      <p:sp>
        <p:nvSpPr>
          <p:cNvPr id="147460" name="Rectangle 3"/>
          <p:cNvSpPr>
            <a:spLocks noChangeArrowheads="1"/>
          </p:cNvSpPr>
          <p:nvPr/>
        </p:nvSpPr>
        <p:spPr bwMode="auto">
          <a:xfrm>
            <a:off x="2214563" y="3276600"/>
            <a:ext cx="4713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表</a:t>
            </a:r>
            <a:r>
              <a:rPr lang="en-US" altLang="zh-CN"/>
              <a:t>12.2  </a:t>
            </a:r>
            <a:r>
              <a:rPr lang="zh-CN" altLang="en-US"/>
              <a:t>读写不同数据类型的</a:t>
            </a:r>
            <a:r>
              <a:rPr lang="en-US" altLang="zh-CN"/>
              <a:t>Buffer</a:t>
            </a:r>
          </a:p>
        </p:txBody>
      </p:sp>
      <p:graphicFrame>
        <p:nvGraphicFramePr>
          <p:cNvPr id="147458" name="Object 4"/>
          <p:cNvGraphicFramePr>
            <a:graphicFrameLocks noChangeAspect="1"/>
          </p:cNvGraphicFramePr>
          <p:nvPr/>
        </p:nvGraphicFramePr>
        <p:xfrm>
          <a:off x="0" y="3810000"/>
          <a:ext cx="9144000" cy="3152775"/>
        </p:xfrm>
        <a:graphic>
          <a:graphicData uri="http://schemas.openxmlformats.org/presentationml/2006/ole">
            <mc:AlternateContent xmlns:mc="http://schemas.openxmlformats.org/markup-compatibility/2006">
              <mc:Choice xmlns:v="urn:schemas-microsoft-com:vml" Requires="v">
                <p:oleObj spid="_x0000_s147461" name="Document" r:id="rId3" imgW="5419800" imgH="1868040" progId="Word.Document.8">
                  <p:embed/>
                </p:oleObj>
              </mc:Choice>
              <mc:Fallback>
                <p:oleObj name="Document" r:id="rId3" imgW="5419800" imgH="1868040"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810000"/>
                        <a:ext cx="9144000" cy="315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zoom dir="in"/>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7" name="Rectangle 2"/>
          <p:cNvSpPr>
            <a:spLocks noChangeArrowheads="1"/>
          </p:cNvSpPr>
          <p:nvPr/>
        </p:nvSpPr>
        <p:spPr bwMode="auto">
          <a:xfrm>
            <a:off x="3146425" y="5715000"/>
            <a:ext cx="2851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2.6  </a:t>
            </a:r>
            <a:r>
              <a:rPr lang="zh-CN" altLang="en-US"/>
              <a:t>程序输出结果</a:t>
            </a:r>
          </a:p>
        </p:txBody>
      </p:sp>
      <p:graphicFrame>
        <p:nvGraphicFramePr>
          <p:cNvPr id="21506" name="Object 3"/>
          <p:cNvGraphicFramePr>
            <a:graphicFrameLocks noChangeAspect="1"/>
          </p:cNvGraphicFramePr>
          <p:nvPr/>
        </p:nvGraphicFramePr>
        <p:xfrm>
          <a:off x="952500" y="1447800"/>
          <a:ext cx="7239000" cy="3201988"/>
        </p:xfrm>
        <a:graphic>
          <a:graphicData uri="http://schemas.openxmlformats.org/presentationml/2006/ole">
            <mc:AlternateContent xmlns:mc="http://schemas.openxmlformats.org/markup-compatibility/2006">
              <mc:Choice xmlns:v="urn:schemas-microsoft-com:vml" Requires="v">
                <p:oleObj spid="_x0000_s21508" name="Bitmap Image" r:id="rId3" imgW="4023709" imgH="1775614" progId="Paint.Picture">
                  <p:embed/>
                </p:oleObj>
              </mc:Choice>
              <mc:Fallback>
                <p:oleObj name="Bitmap Image" r:id="rId3" imgW="4023709" imgH="1775614"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 y="1447800"/>
                        <a:ext cx="7239000" cy="3201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8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3234" name="Text Box 2"/>
          <p:cNvSpPr txBox="1">
            <a:spLocks noChangeArrowheads="1"/>
          </p:cNvSpPr>
          <p:nvPr/>
        </p:nvSpPr>
        <p:spPr bwMode="auto">
          <a:xfrm>
            <a:off x="381000" y="685800"/>
            <a:ext cx="85344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Buffer</a:t>
            </a:r>
            <a:r>
              <a:rPr lang="zh-CN" altLang="en-US"/>
              <a:t>中涉及到的四个基本概念是</a:t>
            </a:r>
            <a:r>
              <a:rPr lang="en-US" altLang="zh-CN"/>
              <a:t>capacity(</a:t>
            </a:r>
            <a:r>
              <a:rPr lang="zh-CN" altLang="en-US"/>
              <a:t>容量</a:t>
            </a:r>
            <a:r>
              <a:rPr lang="en-US" altLang="zh-CN"/>
              <a:t>)</a:t>
            </a:r>
            <a:r>
              <a:rPr lang="zh-CN" altLang="en-US"/>
              <a:t>、</a:t>
            </a:r>
            <a:r>
              <a:rPr lang="en-US" altLang="zh-CN"/>
              <a:t>position(</a:t>
            </a:r>
            <a:r>
              <a:rPr lang="zh-CN" altLang="en-US"/>
              <a:t>位置</a:t>
            </a:r>
            <a:r>
              <a:rPr lang="en-US" altLang="zh-CN"/>
              <a:t>)</a:t>
            </a:r>
            <a:r>
              <a:rPr lang="zh-CN" altLang="en-US"/>
              <a:t>、</a:t>
            </a:r>
            <a:r>
              <a:rPr lang="en-US" altLang="zh-CN"/>
              <a:t>limit(</a:t>
            </a:r>
            <a:r>
              <a:rPr lang="zh-CN" altLang="en-US"/>
              <a:t>限制</a:t>
            </a:r>
            <a:r>
              <a:rPr lang="en-US" altLang="zh-CN"/>
              <a:t>)</a:t>
            </a:r>
            <a:r>
              <a:rPr lang="zh-CN" altLang="en-US"/>
              <a:t>和</a:t>
            </a:r>
            <a:r>
              <a:rPr lang="en-US" altLang="zh-CN"/>
              <a:t>mark(</a:t>
            </a:r>
            <a:r>
              <a:rPr lang="zh-CN" altLang="en-US"/>
              <a:t>标记</a:t>
            </a:r>
            <a:r>
              <a:rPr lang="en-US" altLang="zh-CN"/>
              <a:t>)</a:t>
            </a:r>
            <a:r>
              <a:rPr lang="zh-CN" altLang="en-US"/>
              <a:t>。</a:t>
            </a:r>
          </a:p>
          <a:p>
            <a:pPr eaLnBrk="1" hangingPunct="1">
              <a:lnSpc>
                <a:spcPct val="150000"/>
              </a:lnSpc>
              <a:spcBef>
                <a:spcPct val="50000"/>
              </a:spcBef>
            </a:pPr>
            <a:r>
              <a:rPr lang="zh-CN" altLang="en-US"/>
              <a:t>        ●  </a:t>
            </a:r>
            <a:r>
              <a:rPr lang="en-US" altLang="zh-CN"/>
              <a:t>capacity——Buffer</a:t>
            </a:r>
            <a:r>
              <a:rPr lang="zh-CN" altLang="en-US"/>
              <a:t>的大小</a:t>
            </a:r>
            <a:r>
              <a:rPr lang="en-US" altLang="zh-CN"/>
              <a:t>(&gt;=size)</a:t>
            </a:r>
            <a:r>
              <a:rPr lang="zh-CN" altLang="en-US"/>
              <a:t>；</a:t>
            </a:r>
          </a:p>
          <a:p>
            <a:pPr eaLnBrk="1" hangingPunct="1">
              <a:lnSpc>
                <a:spcPct val="150000"/>
              </a:lnSpc>
              <a:spcBef>
                <a:spcPct val="50000"/>
              </a:spcBef>
            </a:pPr>
            <a:r>
              <a:rPr lang="zh-CN" altLang="en-US"/>
              <a:t>        ● </a:t>
            </a:r>
            <a:r>
              <a:rPr lang="en-US" altLang="zh-CN"/>
              <a:t>position——</a:t>
            </a:r>
            <a:r>
              <a:rPr lang="zh-CN" altLang="en-US"/>
              <a:t>在</a:t>
            </a:r>
            <a:r>
              <a:rPr lang="en-US" altLang="zh-CN"/>
              <a:t>Buffer</a:t>
            </a:r>
            <a:r>
              <a:rPr lang="zh-CN" altLang="en-US"/>
              <a:t>中目前读写的位置</a:t>
            </a:r>
            <a:r>
              <a:rPr lang="en-US" altLang="zh-CN"/>
              <a:t>(&lt;=limit)</a:t>
            </a:r>
            <a:r>
              <a:rPr lang="zh-CN" altLang="en-US"/>
              <a:t>；</a:t>
            </a:r>
          </a:p>
          <a:p>
            <a:pPr eaLnBrk="1" hangingPunct="1">
              <a:lnSpc>
                <a:spcPct val="150000"/>
              </a:lnSpc>
              <a:spcBef>
                <a:spcPct val="50000"/>
              </a:spcBef>
            </a:pPr>
            <a:r>
              <a:rPr lang="zh-CN" altLang="en-US"/>
              <a:t>        ● </a:t>
            </a:r>
            <a:r>
              <a:rPr lang="en-US" altLang="zh-CN"/>
              <a:t>limit——</a:t>
            </a:r>
            <a:r>
              <a:rPr lang="zh-CN" altLang="en-US"/>
              <a:t>第一个不应该被读取元素的位置的</a:t>
            </a:r>
            <a:r>
              <a:rPr lang="en-US" altLang="zh-CN"/>
              <a:t>index(</a:t>
            </a:r>
            <a:r>
              <a:rPr lang="zh-CN" altLang="en-US"/>
              <a:t>索引号</a:t>
            </a:r>
            <a:r>
              <a:rPr lang="en-US" altLang="zh-CN"/>
              <a:t>)(&lt;=capacity)</a:t>
            </a:r>
            <a:r>
              <a:rPr lang="zh-CN" altLang="en-US"/>
              <a:t>；</a:t>
            </a:r>
          </a:p>
          <a:p>
            <a:pPr eaLnBrk="1" hangingPunct="1">
              <a:lnSpc>
                <a:spcPct val="150000"/>
              </a:lnSpc>
              <a:spcBef>
                <a:spcPct val="50000"/>
              </a:spcBef>
            </a:pPr>
            <a:r>
              <a:rPr lang="zh-CN" altLang="en-US"/>
              <a:t>        ● </a:t>
            </a:r>
            <a:r>
              <a:rPr lang="en-US" altLang="zh-CN"/>
              <a:t>mark—— </a:t>
            </a:r>
            <a:r>
              <a:rPr lang="zh-CN" altLang="en-US"/>
              <a:t>用</a:t>
            </a:r>
            <a:r>
              <a:rPr lang="en-US" altLang="zh-CN"/>
              <a:t>mark</a:t>
            </a:r>
            <a:r>
              <a:rPr lang="zh-CN" altLang="en-US"/>
              <a:t>方法设置的可设位置，</a:t>
            </a:r>
            <a:r>
              <a:rPr lang="en-US" altLang="zh-CN"/>
              <a:t>mark</a:t>
            </a:r>
            <a:r>
              <a:rPr lang="zh-CN" altLang="en-US"/>
              <a:t>方法可以使用</a:t>
            </a:r>
            <a:r>
              <a:rPr lang="en-US" altLang="zh-CN"/>
              <a:t>reset</a:t>
            </a:r>
            <a:r>
              <a:rPr lang="zh-CN" altLang="en-US"/>
              <a:t>来重置</a:t>
            </a:r>
            <a:r>
              <a:rPr lang="en-US" altLang="zh-CN"/>
              <a:t>position(&lt;=position</a:t>
            </a:r>
            <a:r>
              <a:rPr lang="zh-CN" altLang="en-US"/>
              <a:t>，</a:t>
            </a:r>
            <a:r>
              <a:rPr lang="en-US" altLang="zh-CN"/>
              <a:t>&gt;=0)</a:t>
            </a:r>
            <a:r>
              <a:rPr lang="zh-CN" altLang="en-US"/>
              <a:t>。</a:t>
            </a:r>
          </a:p>
        </p:txBody>
      </p:sp>
    </p:spTree>
  </p:cSld>
  <p:clrMapOvr>
    <a:masterClrMapping/>
  </p:clrMapOvr>
  <p:transition>
    <p:zoom dir="in"/>
  </p:transition>
</p:sld>
</file>

<file path=ppt/slides/slide8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4258" name="Text Box 2"/>
          <p:cNvSpPr txBox="1">
            <a:spLocks noChangeArrowheads="1"/>
          </p:cNvSpPr>
          <p:nvPr/>
        </p:nvSpPr>
        <p:spPr bwMode="auto">
          <a:xfrm>
            <a:off x="457200" y="723900"/>
            <a:ext cx="84582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例</a:t>
            </a:r>
            <a:r>
              <a:rPr lang="en-US" altLang="zh-CN"/>
              <a:t>12.4】</a:t>
            </a:r>
            <a:r>
              <a:rPr lang="zh-CN" altLang="en-US"/>
              <a:t>下面给出一段缓冲操作的代码，依次演示</a:t>
            </a:r>
            <a:r>
              <a:rPr lang="en-US" altLang="zh-CN"/>
              <a:t>capacity</a:t>
            </a:r>
            <a:r>
              <a:rPr lang="zh-CN" altLang="en-US"/>
              <a:t>、</a:t>
            </a:r>
            <a:r>
              <a:rPr lang="en-US" altLang="zh-CN"/>
              <a:t>position</a:t>
            </a:r>
            <a:r>
              <a:rPr lang="zh-CN" altLang="en-US"/>
              <a:t>和</a:t>
            </a:r>
            <a:r>
              <a:rPr lang="en-US" altLang="zh-CN"/>
              <a:t>limit</a:t>
            </a:r>
            <a:r>
              <a:rPr lang="zh-CN" altLang="en-US"/>
              <a:t>的值，代码段为：</a:t>
            </a:r>
          </a:p>
          <a:p>
            <a:pPr lvl="2" eaLnBrk="1" hangingPunct="1">
              <a:lnSpc>
                <a:spcPct val="150000"/>
              </a:lnSpc>
              <a:spcBef>
                <a:spcPct val="50000"/>
              </a:spcBef>
            </a:pPr>
            <a:r>
              <a:rPr lang="en-US" altLang="zh-CN"/>
              <a:t>ByteBuffer buf = ByteBuffer.allocateDirect(8);</a:t>
            </a:r>
          </a:p>
          <a:p>
            <a:pPr lvl="2" eaLnBrk="1" hangingPunct="1">
              <a:lnSpc>
                <a:spcPct val="150000"/>
              </a:lnSpc>
              <a:spcBef>
                <a:spcPct val="50000"/>
              </a:spcBef>
            </a:pPr>
            <a:r>
              <a:rPr lang="en-US" altLang="zh-CN"/>
              <a:t>buf.put( (byte)0xca );</a:t>
            </a:r>
          </a:p>
          <a:p>
            <a:pPr lvl="2" eaLnBrk="1" hangingPunct="1">
              <a:lnSpc>
                <a:spcPct val="150000"/>
              </a:lnSpc>
              <a:spcBef>
                <a:spcPct val="50000"/>
              </a:spcBef>
            </a:pPr>
            <a:r>
              <a:rPr lang="en-US" altLang="zh-CN"/>
              <a:t>buf.putShort( (short)0xfeba );</a:t>
            </a:r>
          </a:p>
          <a:p>
            <a:pPr lvl="2" eaLnBrk="1" hangingPunct="1">
              <a:lnSpc>
                <a:spcPct val="150000"/>
              </a:lnSpc>
              <a:spcBef>
                <a:spcPct val="50000"/>
              </a:spcBef>
            </a:pPr>
            <a:r>
              <a:rPr lang="en-US" altLang="zh-CN"/>
              <a:t>buf.put( (byte)0xbe );</a:t>
            </a:r>
          </a:p>
          <a:p>
            <a:pPr lvl="2" eaLnBrk="1" hangingPunct="1">
              <a:lnSpc>
                <a:spcPct val="150000"/>
              </a:lnSpc>
              <a:spcBef>
                <a:spcPct val="50000"/>
              </a:spcBef>
            </a:pPr>
            <a:r>
              <a:rPr lang="en-US" altLang="zh-CN"/>
              <a:t>buf.flip();</a:t>
            </a:r>
          </a:p>
        </p:txBody>
      </p:sp>
    </p:spTree>
  </p:cSld>
  <p:clrMapOvr>
    <a:masterClrMapping/>
  </p:clrMapOvr>
  <p:transition>
    <p:zoom dir="in"/>
  </p:transition>
</p:sld>
</file>

<file path=ppt/slides/slide8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5282" name="Text Box 2"/>
          <p:cNvSpPr txBox="1">
            <a:spLocks noChangeArrowheads="1"/>
          </p:cNvSpPr>
          <p:nvPr/>
        </p:nvSpPr>
        <p:spPr bwMode="auto">
          <a:xfrm>
            <a:off x="381000" y="457200"/>
            <a:ext cx="853440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pPr>
            <a:r>
              <a:rPr lang="en-US" altLang="zh-CN"/>
              <a:t>        </a:t>
            </a:r>
            <a:r>
              <a:rPr lang="zh-CN" altLang="en-US"/>
              <a:t>代码段分析如下：</a:t>
            </a:r>
          </a:p>
          <a:p>
            <a:pPr eaLnBrk="1" hangingPunct="1">
              <a:lnSpc>
                <a:spcPct val="110000"/>
              </a:lnSpc>
              <a:spcBef>
                <a:spcPct val="50000"/>
              </a:spcBef>
            </a:pPr>
            <a:r>
              <a:rPr lang="zh-CN" altLang="en-US"/>
              <a:t>        </a:t>
            </a:r>
            <a:r>
              <a:rPr lang="en-US" altLang="zh-CN"/>
              <a:t>ByteBuffer buf = ByteBuffer.allocateDirect(8);</a:t>
            </a:r>
          </a:p>
          <a:p>
            <a:pPr eaLnBrk="1" hangingPunct="1">
              <a:lnSpc>
                <a:spcPct val="110000"/>
              </a:lnSpc>
              <a:spcBef>
                <a:spcPct val="50000"/>
              </a:spcBef>
            </a:pPr>
            <a:r>
              <a:rPr lang="en-US" altLang="zh-CN"/>
              <a:t>        </a:t>
            </a:r>
            <a:r>
              <a:rPr lang="zh-CN" altLang="en-US"/>
              <a:t>分配</a:t>
            </a:r>
            <a:r>
              <a:rPr lang="en-US" altLang="zh-CN"/>
              <a:t>8</a:t>
            </a:r>
            <a:r>
              <a:rPr lang="zh-CN" altLang="en-US"/>
              <a:t>字节的字节缓冲，</a:t>
            </a:r>
            <a:r>
              <a:rPr lang="en-US" altLang="zh-CN"/>
              <a:t>position=0</a:t>
            </a:r>
            <a:r>
              <a:rPr lang="zh-CN" altLang="en-US"/>
              <a:t>、</a:t>
            </a:r>
            <a:r>
              <a:rPr lang="en-US" altLang="zh-CN"/>
              <a:t>capacity=8</a:t>
            </a:r>
            <a:r>
              <a:rPr lang="zh-CN" altLang="en-US"/>
              <a:t>、</a:t>
            </a:r>
            <a:r>
              <a:rPr lang="en-US" altLang="zh-CN"/>
              <a:t>limit=8</a:t>
            </a:r>
            <a:r>
              <a:rPr lang="zh-CN" altLang="en-US"/>
              <a:t>，如图</a:t>
            </a:r>
            <a:r>
              <a:rPr lang="en-US" altLang="zh-CN"/>
              <a:t>12.4(a)</a:t>
            </a:r>
            <a:r>
              <a:rPr lang="zh-CN" altLang="en-US"/>
              <a:t>所示。</a:t>
            </a:r>
          </a:p>
          <a:p>
            <a:pPr lvl="1" eaLnBrk="1" hangingPunct="1">
              <a:lnSpc>
                <a:spcPct val="110000"/>
              </a:lnSpc>
              <a:spcBef>
                <a:spcPct val="50000"/>
              </a:spcBef>
            </a:pPr>
            <a:r>
              <a:rPr lang="zh-CN" altLang="en-US"/>
              <a:t>  </a:t>
            </a:r>
            <a:r>
              <a:rPr lang="en-US" altLang="zh-CN"/>
              <a:t>buf.put( (byte)0xca );</a:t>
            </a:r>
          </a:p>
          <a:p>
            <a:pPr lvl="1" eaLnBrk="1" hangingPunct="1">
              <a:lnSpc>
                <a:spcPct val="110000"/>
              </a:lnSpc>
              <a:spcBef>
                <a:spcPct val="50000"/>
              </a:spcBef>
            </a:pPr>
            <a:r>
              <a:rPr lang="en-US" altLang="zh-CN"/>
              <a:t>  buf.putShort( (short)0xfeba );</a:t>
            </a:r>
          </a:p>
          <a:p>
            <a:pPr lvl="1" eaLnBrk="1" hangingPunct="1">
              <a:lnSpc>
                <a:spcPct val="110000"/>
              </a:lnSpc>
              <a:spcBef>
                <a:spcPct val="50000"/>
              </a:spcBef>
            </a:pPr>
            <a:r>
              <a:rPr lang="en-US" altLang="zh-CN"/>
              <a:t>  buf.put( (byte)0xbe );</a:t>
            </a:r>
          </a:p>
          <a:p>
            <a:pPr eaLnBrk="1" hangingPunct="1">
              <a:lnSpc>
                <a:spcPct val="110000"/>
              </a:lnSpc>
              <a:spcBef>
                <a:spcPct val="50000"/>
              </a:spcBef>
            </a:pPr>
            <a:r>
              <a:rPr lang="en-US" altLang="zh-CN"/>
              <a:t>        </a:t>
            </a:r>
            <a:r>
              <a:rPr lang="zh-CN" altLang="en-US"/>
              <a:t>依次放入三个数据，两个字节数据和一个短整型数据，其中短整型数据占两个字节，</a:t>
            </a:r>
            <a:r>
              <a:rPr lang="en-US" altLang="zh-CN"/>
              <a:t>position=4</a:t>
            </a:r>
            <a:r>
              <a:rPr lang="zh-CN" altLang="en-US"/>
              <a:t>、</a:t>
            </a:r>
            <a:r>
              <a:rPr lang="en-US" altLang="zh-CN"/>
              <a:t>capacity=8</a:t>
            </a:r>
            <a:r>
              <a:rPr lang="zh-CN" altLang="en-US"/>
              <a:t>，如图</a:t>
            </a:r>
            <a:r>
              <a:rPr lang="en-US" altLang="zh-CN"/>
              <a:t>12.4(b)</a:t>
            </a:r>
            <a:r>
              <a:rPr lang="zh-CN" altLang="en-US"/>
              <a:t>所示。</a:t>
            </a:r>
          </a:p>
          <a:p>
            <a:pPr eaLnBrk="1" hangingPunct="1">
              <a:lnSpc>
                <a:spcPct val="110000"/>
              </a:lnSpc>
              <a:spcBef>
                <a:spcPct val="50000"/>
              </a:spcBef>
            </a:pPr>
            <a:r>
              <a:rPr lang="zh-CN" altLang="en-US"/>
              <a:t>         </a:t>
            </a:r>
            <a:r>
              <a:rPr lang="en-US" altLang="zh-CN"/>
              <a:t>buf.flip();</a:t>
            </a:r>
          </a:p>
        </p:txBody>
      </p:sp>
    </p:spTree>
  </p:cSld>
  <p:clrMapOvr>
    <a:masterClrMapping/>
  </p:clrMapOvr>
  <p:transition>
    <p:zoom dir="in"/>
  </p:transition>
</p:sld>
</file>

<file path=ppt/slides/slide8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6306" name="Text Box 2"/>
          <p:cNvSpPr txBox="1">
            <a:spLocks noChangeArrowheads="1"/>
          </p:cNvSpPr>
          <p:nvPr/>
        </p:nvSpPr>
        <p:spPr bwMode="auto">
          <a:xfrm>
            <a:off x="533400" y="762000"/>
            <a:ext cx="830580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60000"/>
              </a:lnSpc>
              <a:spcBef>
                <a:spcPct val="50000"/>
              </a:spcBef>
            </a:pPr>
            <a:r>
              <a:rPr lang="en-US" altLang="zh-CN"/>
              <a:t>        </a:t>
            </a:r>
            <a:r>
              <a:rPr lang="zh-CN" altLang="en-US"/>
              <a:t>上面这行语句是填充数据之后、写入通道之前需要调用的方法，将</a:t>
            </a:r>
            <a:r>
              <a:rPr lang="en-US" altLang="zh-CN"/>
              <a:t>position</a:t>
            </a:r>
            <a:r>
              <a:rPr lang="zh-CN" altLang="en-US"/>
              <a:t>重定位到</a:t>
            </a:r>
            <a:r>
              <a:rPr lang="en-US" altLang="zh-CN"/>
              <a:t>0</a:t>
            </a:r>
            <a:r>
              <a:rPr lang="zh-CN" altLang="en-US"/>
              <a:t>，将</a:t>
            </a:r>
            <a:r>
              <a:rPr lang="en-US" altLang="zh-CN"/>
              <a:t>limit</a:t>
            </a:r>
            <a:r>
              <a:rPr lang="zh-CN" altLang="en-US"/>
              <a:t>定位到数据结束位置，准备好序列写入通道。</a:t>
            </a:r>
            <a:r>
              <a:rPr lang="en-US" altLang="zh-CN"/>
              <a:t>position=0</a:t>
            </a:r>
            <a:r>
              <a:rPr lang="zh-CN" altLang="en-US"/>
              <a:t>、</a:t>
            </a:r>
            <a:r>
              <a:rPr lang="en-US" altLang="zh-CN"/>
              <a:t>capacity=8</a:t>
            </a:r>
            <a:r>
              <a:rPr lang="zh-CN" altLang="en-US"/>
              <a:t>、</a:t>
            </a:r>
            <a:r>
              <a:rPr lang="en-US" altLang="zh-CN"/>
              <a:t>limit=4</a:t>
            </a:r>
            <a:r>
              <a:rPr lang="zh-CN" altLang="en-US"/>
              <a:t>，如图</a:t>
            </a:r>
            <a:r>
              <a:rPr lang="en-US" altLang="zh-CN"/>
              <a:t>12.4(c)</a:t>
            </a:r>
            <a:r>
              <a:rPr lang="zh-CN" altLang="en-US"/>
              <a:t>所示。</a:t>
            </a:r>
          </a:p>
        </p:txBody>
      </p:sp>
    </p:spTree>
  </p:cSld>
  <p:clrMapOvr>
    <a:masterClrMapping/>
  </p:clrMapOvr>
  <p:transition>
    <p:zoom dir="in"/>
  </p:transition>
</p:sld>
</file>

<file path=ppt/slides/slide8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483" name="Rectangle 2"/>
          <p:cNvSpPr>
            <a:spLocks noChangeArrowheads="1"/>
          </p:cNvSpPr>
          <p:nvPr/>
        </p:nvSpPr>
        <p:spPr bwMode="auto">
          <a:xfrm>
            <a:off x="2613025" y="6400800"/>
            <a:ext cx="3917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12.4  </a:t>
            </a:r>
            <a:r>
              <a:rPr lang="zh-CN" altLang="en-US"/>
              <a:t>缓冲的变化过程显示</a:t>
            </a:r>
          </a:p>
        </p:txBody>
      </p:sp>
      <p:graphicFrame>
        <p:nvGraphicFramePr>
          <p:cNvPr id="148482" name="Object 3"/>
          <p:cNvGraphicFramePr>
            <a:graphicFrameLocks noChangeAspect="1"/>
          </p:cNvGraphicFramePr>
          <p:nvPr/>
        </p:nvGraphicFramePr>
        <p:xfrm>
          <a:off x="2133600" y="457200"/>
          <a:ext cx="5607050" cy="5905500"/>
        </p:xfrm>
        <a:graphic>
          <a:graphicData uri="http://schemas.openxmlformats.org/presentationml/2006/ole">
            <mc:AlternateContent xmlns:mc="http://schemas.openxmlformats.org/markup-compatibility/2006">
              <mc:Choice xmlns:v="urn:schemas-microsoft-com:vml" Requires="v">
                <p:oleObj spid="_x0000_s148484" r:id="rId3" imgW="2715821" imgH="2854968" progId="Visio.Drawing.4">
                  <p:embed/>
                </p:oleObj>
              </mc:Choice>
              <mc:Fallback>
                <p:oleObj r:id="rId3" imgW="2715821" imgH="2854968"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457200"/>
                        <a:ext cx="5607050" cy="590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8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7330" name="Text Box 2"/>
          <p:cNvSpPr txBox="1">
            <a:spLocks noChangeArrowheads="1"/>
          </p:cNvSpPr>
          <p:nvPr/>
        </p:nvSpPr>
        <p:spPr bwMode="auto">
          <a:xfrm>
            <a:off x="381000" y="685800"/>
            <a:ext cx="8458200" cy="530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b="1"/>
              <a:t>12.6.2  Charset</a:t>
            </a:r>
          </a:p>
          <a:p>
            <a:pPr eaLnBrk="1" hangingPunct="1">
              <a:lnSpc>
                <a:spcPct val="138000"/>
              </a:lnSpc>
              <a:spcBef>
                <a:spcPct val="50000"/>
              </a:spcBef>
            </a:pPr>
            <a:r>
              <a:rPr lang="en-US" altLang="zh-CN"/>
              <a:t>        Charset(</a:t>
            </a:r>
            <a:r>
              <a:rPr lang="zh-CN" altLang="en-US"/>
              <a:t>字符集</a:t>
            </a:r>
            <a:r>
              <a:rPr lang="en-US" altLang="zh-CN"/>
              <a:t>)</a:t>
            </a:r>
            <a:r>
              <a:rPr lang="zh-CN" altLang="en-US"/>
              <a:t>定义了</a:t>
            </a:r>
            <a:r>
              <a:rPr lang="en-US" altLang="zh-CN"/>
              <a:t>Unicode</a:t>
            </a:r>
            <a:r>
              <a:rPr lang="zh-CN" altLang="en-US"/>
              <a:t>和字节之间的映射。字符集根据</a:t>
            </a:r>
            <a:r>
              <a:rPr lang="en-US" altLang="zh-CN"/>
              <a:t>IANA</a:t>
            </a:r>
            <a:r>
              <a:rPr lang="zh-CN" altLang="en-US"/>
              <a:t>标准定义，</a:t>
            </a:r>
            <a:r>
              <a:rPr lang="en-US" altLang="zh-CN"/>
              <a:t>Java</a:t>
            </a:r>
            <a:r>
              <a:rPr lang="zh-CN" altLang="en-US"/>
              <a:t>中字符集由</a:t>
            </a:r>
            <a:r>
              <a:rPr lang="en-US" altLang="zh-CN"/>
              <a:t>java.nio.charset.Charset</a:t>
            </a:r>
            <a:r>
              <a:rPr lang="zh-CN" altLang="en-US"/>
              <a:t>实例代表，使用</a:t>
            </a:r>
            <a:r>
              <a:rPr lang="en-US" altLang="zh-CN"/>
              <a:t>Charset.forName()</a:t>
            </a:r>
            <a:r>
              <a:rPr lang="zh-CN" altLang="en-US"/>
              <a:t>得到合适实例。</a:t>
            </a:r>
            <a:r>
              <a:rPr lang="en-US" altLang="zh-CN"/>
              <a:t>Charset.availableCharsets()</a:t>
            </a:r>
            <a:r>
              <a:rPr lang="zh-CN" altLang="en-US"/>
              <a:t>给出支持字符集名的映射和它们的</a:t>
            </a:r>
            <a:r>
              <a:rPr lang="en-US" altLang="zh-CN"/>
              <a:t>Charset</a:t>
            </a:r>
            <a:r>
              <a:rPr lang="zh-CN" altLang="en-US"/>
              <a:t>实例。</a:t>
            </a:r>
            <a:r>
              <a:rPr lang="en-US" altLang="zh-CN"/>
              <a:t>JDK1.4</a:t>
            </a:r>
            <a:r>
              <a:rPr lang="zh-CN" altLang="en-US"/>
              <a:t>包括</a:t>
            </a:r>
            <a:r>
              <a:rPr lang="en-US" altLang="zh-CN"/>
              <a:t>8</a:t>
            </a:r>
            <a:r>
              <a:rPr lang="zh-CN" altLang="en-US"/>
              <a:t>个字符集：</a:t>
            </a:r>
            <a:r>
              <a:rPr lang="en-US" altLang="zh-CN"/>
              <a:t>US-ASCII</a:t>
            </a:r>
            <a:r>
              <a:rPr lang="zh-CN" altLang="en-US"/>
              <a:t>、</a:t>
            </a:r>
            <a:r>
              <a:rPr lang="en-US" altLang="zh-CN"/>
              <a:t>ISO-8859-1</a:t>
            </a:r>
            <a:r>
              <a:rPr lang="zh-CN" altLang="en-US"/>
              <a:t>、</a:t>
            </a:r>
            <a:r>
              <a:rPr lang="en-US" altLang="zh-CN"/>
              <a:t>ISO-8859-15</a:t>
            </a:r>
            <a:r>
              <a:rPr lang="zh-CN" altLang="en-US"/>
              <a:t>、</a:t>
            </a:r>
            <a:r>
              <a:rPr lang="en-US" altLang="zh-CN"/>
              <a:t>UTF-8</a:t>
            </a:r>
            <a:r>
              <a:rPr lang="zh-CN" altLang="en-US"/>
              <a:t>、</a:t>
            </a:r>
            <a:r>
              <a:rPr lang="en-US" altLang="zh-CN"/>
              <a:t>UTF-16</a:t>
            </a:r>
            <a:r>
              <a:rPr lang="zh-CN" altLang="en-US"/>
              <a:t>等。</a:t>
            </a:r>
            <a:r>
              <a:rPr lang="en-US" altLang="zh-CN"/>
              <a:t>Charset</a:t>
            </a:r>
            <a:r>
              <a:rPr lang="zh-CN" altLang="en-US"/>
              <a:t>构造</a:t>
            </a:r>
            <a:r>
              <a:rPr lang="en-US" altLang="zh-CN"/>
              <a:t>CharsetEncoder</a:t>
            </a:r>
            <a:r>
              <a:rPr lang="zh-CN" altLang="en-US"/>
              <a:t>和</a:t>
            </a:r>
            <a:r>
              <a:rPr lang="en-US" altLang="zh-CN"/>
              <a:t>CharsetDecoder</a:t>
            </a:r>
            <a:r>
              <a:rPr lang="zh-CN" altLang="en-US"/>
              <a:t>，使得有序字符和字节之间可以进行转换，输出时使用</a:t>
            </a:r>
            <a:r>
              <a:rPr lang="en-US" altLang="zh-CN"/>
              <a:t>encoder</a:t>
            </a:r>
            <a:r>
              <a:rPr lang="zh-CN" altLang="en-US"/>
              <a:t>，对输入请求使用</a:t>
            </a:r>
            <a:r>
              <a:rPr lang="en-US" altLang="zh-CN"/>
              <a:t>decoder</a:t>
            </a:r>
            <a:r>
              <a:rPr lang="zh-CN" altLang="en-US"/>
              <a:t>。以下代码段是对字符</a:t>
            </a:r>
            <a:r>
              <a:rPr lang="en-US" altLang="zh-CN"/>
              <a:t>buffer</a:t>
            </a:r>
            <a:r>
              <a:rPr lang="zh-CN" altLang="en-US"/>
              <a:t>进行编码的情况。</a:t>
            </a:r>
          </a:p>
        </p:txBody>
      </p:sp>
    </p:spTree>
  </p:cSld>
  <p:clrMapOvr>
    <a:masterClrMapping/>
  </p:clrMapOvr>
  <p:transition>
    <p:zoom dir="in"/>
  </p:transition>
</p:sld>
</file>

<file path=ppt/slides/slide8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8354" name="Text Box 2"/>
          <p:cNvSpPr txBox="1">
            <a:spLocks noChangeArrowheads="1"/>
          </p:cNvSpPr>
          <p:nvPr/>
        </p:nvSpPr>
        <p:spPr bwMode="auto">
          <a:xfrm>
            <a:off x="381000" y="544513"/>
            <a:ext cx="87455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a:t>Charset charset = Charset.forName("UTF-8");//ISO-8859-1US-ASCII</a:t>
            </a:r>
          </a:p>
          <a:p>
            <a:pPr eaLnBrk="1" hangingPunct="1">
              <a:lnSpc>
                <a:spcPct val="200000"/>
              </a:lnSpc>
            </a:pPr>
            <a:r>
              <a:rPr lang="en-US" altLang="zh-CN"/>
              <a:t>ByteBuffer buffer = charset.newEncoder().encode(chars);</a:t>
            </a:r>
          </a:p>
          <a:p>
            <a:pPr eaLnBrk="1" hangingPunct="1">
              <a:lnSpc>
                <a:spcPct val="200000"/>
              </a:lnSpc>
            </a:pPr>
            <a:r>
              <a:rPr lang="en-US" altLang="zh-CN"/>
              <a:t>ByteBuffer directBuffer = ByteBuffer.allocateDirect(buffer.limit());</a:t>
            </a:r>
          </a:p>
          <a:p>
            <a:pPr eaLnBrk="1" hangingPunct="1">
              <a:lnSpc>
                <a:spcPct val="200000"/>
              </a:lnSpc>
            </a:pPr>
            <a:r>
              <a:rPr lang="en-US" altLang="zh-CN"/>
              <a:t>directBuffer.put(buffer);</a:t>
            </a:r>
          </a:p>
        </p:txBody>
      </p:sp>
    </p:spTree>
  </p:cSld>
  <p:clrMapOvr>
    <a:masterClrMapping/>
  </p:clrMapOvr>
  <p:transition>
    <p:zoom dir="in"/>
  </p:transition>
</p:sld>
</file>

<file path=ppt/slides/slide8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9378" name="Text Box 2"/>
          <p:cNvSpPr txBox="1">
            <a:spLocks noChangeArrowheads="1"/>
          </p:cNvSpPr>
          <p:nvPr/>
        </p:nvSpPr>
        <p:spPr bwMode="auto">
          <a:xfrm>
            <a:off x="304800" y="609600"/>
            <a:ext cx="8610600" cy="567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b="1"/>
              <a:t>12.6.3  Channels</a:t>
            </a:r>
          </a:p>
          <a:p>
            <a:pPr eaLnBrk="1" hangingPunct="1">
              <a:lnSpc>
                <a:spcPct val="130000"/>
              </a:lnSpc>
              <a:spcBef>
                <a:spcPct val="50000"/>
              </a:spcBef>
            </a:pPr>
            <a:r>
              <a:rPr lang="en-US" altLang="zh-CN" b="1"/>
              <a:t>         1.  ServerSocketChannel</a:t>
            </a:r>
          </a:p>
          <a:p>
            <a:pPr eaLnBrk="1" hangingPunct="1">
              <a:lnSpc>
                <a:spcPct val="130000"/>
              </a:lnSpc>
              <a:spcBef>
                <a:spcPct val="50000"/>
              </a:spcBef>
            </a:pPr>
            <a:r>
              <a:rPr lang="en-US" altLang="zh-CN"/>
              <a:t>        Java.nio.channels.ServerSocketChannel</a:t>
            </a:r>
            <a:r>
              <a:rPr lang="zh-CN" altLang="en-US"/>
              <a:t>与</a:t>
            </a:r>
            <a:r>
              <a:rPr lang="en-US" altLang="zh-CN"/>
              <a:t>java.net.ServerSocket</a:t>
            </a:r>
            <a:r>
              <a:rPr lang="zh-CN" altLang="en-US"/>
              <a:t>一样，用于创建一个监听线程来接收到来的连接，只是既不能读也不能写。</a:t>
            </a:r>
            <a:r>
              <a:rPr lang="en-US" altLang="zh-CN"/>
              <a:t>ServerSocketChannel.socket()</a:t>
            </a:r>
            <a:r>
              <a:rPr lang="zh-CN" altLang="en-US"/>
              <a:t>提供对底层</a:t>
            </a:r>
            <a:r>
              <a:rPr lang="en-US" altLang="zh-CN"/>
              <a:t>ServerSocket</a:t>
            </a:r>
            <a:r>
              <a:rPr lang="zh-CN" altLang="en-US"/>
              <a:t>的访问，因此可以设置</a:t>
            </a:r>
            <a:r>
              <a:rPr lang="en-US" altLang="zh-CN"/>
              <a:t>Socket</a:t>
            </a:r>
            <a:r>
              <a:rPr lang="zh-CN" altLang="en-US"/>
              <a:t>选项。这个通道可以使用</a:t>
            </a:r>
            <a:r>
              <a:rPr lang="en-US" altLang="zh-CN"/>
              <a:t>ServerSocketChannel.open()</a:t>
            </a:r>
            <a:r>
              <a:rPr lang="zh-CN" altLang="en-US"/>
              <a:t>工厂方法创建。</a:t>
            </a:r>
            <a:r>
              <a:rPr lang="en-US" altLang="zh-CN"/>
              <a:t>ServerSocketChannelaccept()</a:t>
            </a:r>
            <a:r>
              <a:rPr lang="zh-CN" altLang="en-US"/>
              <a:t>为新建立连接的客户返回</a:t>
            </a:r>
            <a:r>
              <a:rPr lang="en-US" altLang="zh-CN"/>
              <a:t>java.nio.channel.SocketChannel</a:t>
            </a:r>
            <a:r>
              <a:rPr lang="zh-CN" altLang="en-US"/>
              <a:t>。如果</a:t>
            </a:r>
            <a:r>
              <a:rPr lang="en-US" altLang="zh-CN"/>
              <a:t>ServerSocketChannel</a:t>
            </a:r>
            <a:r>
              <a:rPr lang="zh-CN" altLang="en-US"/>
              <a:t>进入阻塞模式，</a:t>
            </a:r>
            <a:r>
              <a:rPr lang="en-US" altLang="zh-CN"/>
              <a:t>accept()</a:t>
            </a:r>
            <a:r>
              <a:rPr lang="zh-CN" altLang="en-US"/>
              <a:t>不会返回，直到一个有连接请求到达；而在非阻塞模式，不管</a:t>
            </a:r>
            <a:r>
              <a:rPr lang="en-US" altLang="zh-CN"/>
              <a:t>Socket</a:t>
            </a:r>
            <a:r>
              <a:rPr lang="zh-CN" altLang="en-US"/>
              <a:t>是否为空，总是立刻返回。</a:t>
            </a:r>
          </a:p>
        </p:txBody>
      </p:sp>
    </p:spTree>
  </p:cSld>
  <p:clrMapOvr>
    <a:masterClrMapping/>
  </p:clrMapOvr>
  <p:transition>
    <p:zoom dir="in"/>
  </p:transition>
</p:sld>
</file>

<file path=ppt/slides/slide8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0402" name="Text Box 2"/>
          <p:cNvSpPr txBox="1">
            <a:spLocks noChangeArrowheads="1"/>
          </p:cNvSpPr>
          <p:nvPr/>
        </p:nvSpPr>
        <p:spPr bwMode="auto">
          <a:xfrm>
            <a:off x="457200" y="762000"/>
            <a:ext cx="83820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en-US" altLang="zh-CN" b="1"/>
              <a:t>2.  SocketChannel</a:t>
            </a:r>
          </a:p>
          <a:p>
            <a:pPr eaLnBrk="1" hangingPunct="1">
              <a:lnSpc>
                <a:spcPct val="150000"/>
              </a:lnSpc>
              <a:spcBef>
                <a:spcPct val="50000"/>
              </a:spcBef>
            </a:pPr>
            <a:r>
              <a:rPr lang="en-US" altLang="zh-CN"/>
              <a:t>        Java.nio.channels.SocketChannel</a:t>
            </a:r>
            <a:r>
              <a:rPr lang="zh-CN" altLang="en-US"/>
              <a:t>在应用程序中封装了</a:t>
            </a:r>
            <a:r>
              <a:rPr lang="en-US" altLang="zh-CN"/>
              <a:t>java.net.Socket</a:t>
            </a:r>
            <a:r>
              <a:rPr lang="zh-CN" altLang="en-US"/>
              <a:t>并添加非阻塞模式和状态机。</a:t>
            </a:r>
            <a:r>
              <a:rPr lang="en-US" altLang="zh-CN"/>
              <a:t>SocketChannel</a:t>
            </a:r>
            <a:r>
              <a:rPr lang="zh-CN" altLang="en-US"/>
              <a:t>可以通过两种方法创建：</a:t>
            </a:r>
            <a:r>
              <a:rPr lang="en-US" altLang="zh-CN"/>
              <a:t>SocketChannel.open()</a:t>
            </a:r>
            <a:r>
              <a:rPr lang="zh-CN" altLang="en-US"/>
              <a:t>创建一个新的、无连接的</a:t>
            </a:r>
            <a:r>
              <a:rPr lang="en-US" altLang="zh-CN"/>
              <a:t>SocketChannel</a:t>
            </a:r>
            <a:r>
              <a:rPr lang="zh-CN" altLang="en-US"/>
              <a:t>；通过</a:t>
            </a:r>
            <a:r>
              <a:rPr lang="en-US" altLang="zh-CN"/>
              <a:t>ServerSocketChannel.accept()</a:t>
            </a:r>
            <a:r>
              <a:rPr lang="zh-CN" altLang="en-US"/>
              <a:t>返回的</a:t>
            </a:r>
            <a:r>
              <a:rPr lang="en-US" altLang="zh-CN"/>
              <a:t>Socket</a:t>
            </a:r>
            <a:r>
              <a:rPr lang="zh-CN" altLang="en-US"/>
              <a:t>，实际上有一个开放和连接的</a:t>
            </a:r>
            <a:r>
              <a:rPr lang="en-US" altLang="zh-CN"/>
              <a:t>SocketChannel</a:t>
            </a:r>
            <a:r>
              <a:rPr lang="zh-CN" altLang="en-US"/>
              <a:t>附加在它上面。   </a:t>
            </a:r>
          </a:p>
        </p:txBody>
      </p:sp>
    </p:spTree>
  </p:cSld>
  <p:clrMapOvr>
    <a:masterClrMapping/>
  </p:clrMapOvr>
  <p:transition>
    <p:zoom dir="in"/>
  </p:transition>
</p:sld>
</file>

<file path=ppt/slides/slide8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1426" name="Text Box 2"/>
          <p:cNvSpPr txBox="1">
            <a:spLocks noChangeArrowheads="1"/>
          </p:cNvSpPr>
          <p:nvPr/>
        </p:nvSpPr>
        <p:spPr bwMode="auto">
          <a:xfrm>
            <a:off x="381000" y="685800"/>
            <a:ext cx="85344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en-US" altLang="zh-CN" b="1"/>
              <a:t>3.  FileChannel</a:t>
            </a:r>
          </a:p>
          <a:p>
            <a:pPr eaLnBrk="1" hangingPunct="1">
              <a:lnSpc>
                <a:spcPct val="150000"/>
              </a:lnSpc>
              <a:spcBef>
                <a:spcPct val="50000"/>
              </a:spcBef>
            </a:pPr>
            <a:r>
              <a:rPr lang="en-US" altLang="zh-CN"/>
              <a:t>        </a:t>
            </a:r>
            <a:r>
              <a:rPr lang="zh-CN" altLang="en-US"/>
              <a:t>文件通道允许使用操作系统的文件缓冲直接进行文件传输。文件通道可以将文件区域映射到内存。</a:t>
            </a:r>
          </a:p>
          <a:p>
            <a:pPr eaLnBrk="1" hangingPunct="1">
              <a:lnSpc>
                <a:spcPct val="150000"/>
              </a:lnSpc>
              <a:spcBef>
                <a:spcPct val="50000"/>
              </a:spcBef>
            </a:pPr>
            <a:r>
              <a:rPr lang="zh-CN" altLang="en-US"/>
              <a:t>        </a:t>
            </a:r>
            <a:r>
              <a:rPr lang="en-US" altLang="zh-CN"/>
              <a:t>MappedByteBuffer</a:t>
            </a:r>
            <a:r>
              <a:rPr lang="zh-CN" altLang="en-US"/>
              <a:t>是一个专门用于直接缓冲的</a:t>
            </a:r>
            <a:r>
              <a:rPr lang="en-US" altLang="zh-CN"/>
              <a:t>ByteBuffer</a:t>
            </a:r>
            <a:r>
              <a:rPr lang="zh-CN" altLang="en-US"/>
              <a:t>，这个类用字节缓冲来映射一个文件。想要映射一个文件到</a:t>
            </a:r>
            <a:r>
              <a:rPr lang="en-US" altLang="zh-CN"/>
              <a:t>MappedByteBuffer</a:t>
            </a:r>
            <a:r>
              <a:rPr lang="zh-CN" altLang="en-US"/>
              <a:t>，必须先取得这个文件的通道</a:t>
            </a:r>
            <a:r>
              <a:rPr lang="en-US" altLang="zh-CN"/>
              <a:t>(channel)</a:t>
            </a:r>
            <a:r>
              <a:rPr lang="zh-CN" altLang="en-US"/>
              <a:t>。通道是某种已建立的连接，如管道</a:t>
            </a:r>
            <a:r>
              <a:rPr lang="en-US" altLang="zh-CN"/>
              <a:t>(Pipe)</a:t>
            </a:r>
            <a:r>
              <a:rPr lang="zh-CN" altLang="en-US"/>
              <a:t>、套接口</a:t>
            </a:r>
            <a:r>
              <a:rPr lang="en-US" altLang="zh-CN"/>
              <a:t>(Socket)</a:t>
            </a:r>
            <a:r>
              <a:rPr lang="zh-CN" altLang="en-US"/>
              <a:t>或文件</a:t>
            </a:r>
            <a:r>
              <a:rPr lang="en-US" altLang="zh-CN"/>
              <a:t>(File)</a:t>
            </a:r>
            <a:r>
              <a:rPr lang="zh-CN" altLang="en-US"/>
              <a:t>等能够完成</a:t>
            </a:r>
            <a:r>
              <a:rPr lang="en-US" altLang="zh-CN"/>
              <a:t>I/O</a:t>
            </a:r>
            <a:r>
              <a:rPr lang="zh-CN" altLang="en-US"/>
              <a:t>操作的对象。</a:t>
            </a:r>
          </a:p>
        </p:txBody>
      </p:sp>
    </p:spTree>
  </p:cSld>
  <p:clrMapOvr>
    <a:masterClrMapping/>
  </p:clrMapOvr>
  <p:transition>
    <p:zoom dir="in"/>
  </p:transition>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3714" name="Text Box 2"/>
          <p:cNvSpPr txBox="1">
            <a:spLocks noChangeArrowheads="1"/>
          </p:cNvSpPr>
          <p:nvPr/>
        </p:nvSpPr>
        <p:spPr bwMode="auto">
          <a:xfrm>
            <a:off x="304800" y="795338"/>
            <a:ext cx="8534400" cy="333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68000"/>
              </a:lnSpc>
              <a:spcBef>
                <a:spcPct val="50000"/>
              </a:spcBef>
            </a:pPr>
            <a:r>
              <a:rPr lang="en-US" altLang="zh-CN" b="1"/>
              <a:t>2.3.5  </a:t>
            </a:r>
            <a:r>
              <a:rPr lang="zh-CN" altLang="en-US" b="1"/>
              <a:t>赋值运算符</a:t>
            </a:r>
          </a:p>
          <a:p>
            <a:pPr eaLnBrk="1" hangingPunct="1">
              <a:lnSpc>
                <a:spcPct val="168000"/>
              </a:lnSpc>
              <a:spcBef>
                <a:spcPct val="50000"/>
              </a:spcBef>
            </a:pPr>
            <a:r>
              <a:rPr lang="zh-CN" altLang="en-US"/>
              <a:t>         赋值运算符分为简单运算符和复杂运算符。简单运算符指“</a:t>
            </a:r>
            <a:r>
              <a:rPr lang="en-US" altLang="zh-CN"/>
              <a:t>=”</a:t>
            </a:r>
            <a:r>
              <a:rPr lang="zh-CN" altLang="en-US"/>
              <a:t>，而复杂运算符是指算术运算符、逻辑运算符、位运算符中的双目运算符后面再加上“</a:t>
            </a:r>
            <a:r>
              <a:rPr lang="en-US" altLang="zh-CN"/>
              <a:t>=”</a:t>
            </a:r>
            <a:r>
              <a:rPr lang="zh-CN" altLang="en-US"/>
              <a:t>。表</a:t>
            </a:r>
            <a:r>
              <a:rPr lang="en-US" altLang="zh-CN"/>
              <a:t>2.4</a:t>
            </a:r>
            <a:r>
              <a:rPr lang="zh-CN" altLang="en-US"/>
              <a:t>列出</a:t>
            </a:r>
            <a:r>
              <a:rPr lang="en-US" altLang="zh-CN"/>
              <a:t>Java</a:t>
            </a:r>
            <a:r>
              <a:rPr lang="zh-CN" altLang="en-US"/>
              <a:t>常用的赋值运算符及其等价表达式。	</a:t>
            </a:r>
          </a:p>
        </p:txBody>
      </p:sp>
    </p:spTree>
  </p:cSld>
  <p:clrMapOvr>
    <a:masterClrMapping/>
  </p:clrMapOvr>
  <p:transition>
    <p:zoom dir="in"/>
  </p:transition>
</p:sld>
</file>

<file path=ppt/slides/slide8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2450" name="Text Box 2"/>
          <p:cNvSpPr txBox="1">
            <a:spLocks noChangeArrowheads="1"/>
          </p:cNvSpPr>
          <p:nvPr/>
        </p:nvSpPr>
        <p:spPr bwMode="auto">
          <a:xfrm>
            <a:off x="457200" y="762000"/>
            <a:ext cx="83820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如果是文件通道，你可以通过</a:t>
            </a:r>
            <a:r>
              <a:rPr lang="en-US" altLang="zh-CN"/>
              <a:t>FileInputStream(</a:t>
            </a:r>
            <a:r>
              <a:rPr lang="zh-CN" altLang="en-US"/>
              <a:t>文件输入流</a:t>
            </a:r>
            <a:r>
              <a:rPr lang="en-US" altLang="zh-CN"/>
              <a:t>)</a:t>
            </a:r>
            <a:r>
              <a:rPr lang="zh-CN" altLang="en-US"/>
              <a:t>、</a:t>
            </a:r>
            <a:r>
              <a:rPr lang="en-US" altLang="zh-CN"/>
              <a:t>FileOutputStream(</a:t>
            </a:r>
            <a:r>
              <a:rPr lang="zh-CN" altLang="en-US"/>
              <a:t>文件输出流</a:t>
            </a:r>
            <a:r>
              <a:rPr lang="en-US" altLang="zh-CN"/>
              <a:t>)</a:t>
            </a:r>
            <a:r>
              <a:rPr lang="zh-CN" altLang="en-US"/>
              <a:t>或</a:t>
            </a:r>
            <a:r>
              <a:rPr lang="en-US" altLang="zh-CN"/>
              <a:t>RandomAccessFile(</a:t>
            </a:r>
            <a:r>
              <a:rPr lang="zh-CN" altLang="en-US"/>
              <a:t>随机存取文件</a:t>
            </a:r>
            <a:r>
              <a:rPr lang="en-US" altLang="zh-CN"/>
              <a:t>)</a:t>
            </a:r>
            <a:r>
              <a:rPr lang="zh-CN" altLang="en-US"/>
              <a:t>的</a:t>
            </a:r>
            <a:r>
              <a:rPr lang="en-US" altLang="zh-CN"/>
              <a:t>getChannel</a:t>
            </a:r>
            <a:r>
              <a:rPr lang="zh-CN" altLang="en-US"/>
              <a:t>方法来获得一个通道。一旦你取得这个通道，就可以通过它的</a:t>
            </a:r>
            <a:r>
              <a:rPr lang="en-US" altLang="zh-CN"/>
              <a:t>map</a:t>
            </a:r>
            <a:r>
              <a:rPr lang="zh-CN" altLang="en-US"/>
              <a:t>方法指明映射模式，来把你想映射的那一部分文件映射到缓冲中去。文件通道可以使用</a:t>
            </a:r>
            <a:r>
              <a:rPr lang="en-US" altLang="zh-CN"/>
              <a:t>FileChannel.MapMode</a:t>
            </a:r>
            <a:r>
              <a:rPr lang="zh-CN" altLang="en-US"/>
              <a:t>的任一个常数打开：只读</a:t>
            </a:r>
            <a:r>
              <a:rPr lang="en-US" altLang="zh-CN"/>
              <a:t>(READ_ONLY)</a:t>
            </a:r>
            <a:r>
              <a:rPr lang="zh-CN" altLang="en-US"/>
              <a:t>、私有</a:t>
            </a:r>
            <a:r>
              <a:rPr lang="en-US" altLang="zh-CN"/>
              <a:t>/</a:t>
            </a:r>
            <a:r>
              <a:rPr lang="zh-CN" altLang="en-US"/>
              <a:t>写时拷贝</a:t>
            </a:r>
            <a:r>
              <a:rPr lang="en-US" altLang="zh-CN"/>
              <a:t>(PRIVATE)</a:t>
            </a:r>
            <a:r>
              <a:rPr lang="zh-CN" altLang="en-US"/>
              <a:t>或读写</a:t>
            </a:r>
            <a:r>
              <a:rPr lang="en-US" altLang="zh-CN"/>
              <a:t>(READ_WRITE)</a:t>
            </a:r>
            <a:r>
              <a:rPr lang="zh-CN" altLang="en-US"/>
              <a:t>。</a:t>
            </a:r>
          </a:p>
        </p:txBody>
      </p:sp>
    </p:spTree>
  </p:cSld>
  <p:clrMapOvr>
    <a:masterClrMapping/>
  </p:clrMapOvr>
  <p:transition>
    <p:zoom dir="in"/>
  </p:transition>
</p:sld>
</file>

<file path=ppt/slides/slide8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3474" name="Text Box 2"/>
          <p:cNvSpPr txBox="1">
            <a:spLocks noChangeArrowheads="1"/>
          </p:cNvSpPr>
          <p:nvPr/>
        </p:nvSpPr>
        <p:spPr bwMode="auto">
          <a:xfrm>
            <a:off x="457200" y="762000"/>
            <a:ext cx="8458200" cy="531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a:t>      【</a:t>
            </a:r>
            <a:r>
              <a:rPr lang="zh-CN" altLang="en-US"/>
              <a:t>例</a:t>
            </a:r>
            <a:r>
              <a:rPr lang="en-US" altLang="zh-CN"/>
              <a:t>12.5】</a:t>
            </a:r>
            <a:r>
              <a:rPr lang="zh-CN" altLang="en-US"/>
              <a:t>使用文件通道打开一个文件并输出文件内容。</a:t>
            </a:r>
          </a:p>
          <a:p>
            <a:pPr eaLnBrk="1" hangingPunct="1">
              <a:lnSpc>
                <a:spcPct val="120000"/>
              </a:lnSpc>
              <a:spcBef>
                <a:spcPct val="50000"/>
              </a:spcBef>
            </a:pPr>
            <a:r>
              <a:rPr lang="zh-CN" altLang="en-US"/>
              <a:t>        </a:t>
            </a:r>
            <a:r>
              <a:rPr lang="en-US" altLang="zh-CN" b="1"/>
              <a:t>1. </a:t>
            </a:r>
            <a:r>
              <a:rPr lang="zh-CN" altLang="en-US" b="1"/>
              <a:t>分析</a:t>
            </a:r>
          </a:p>
          <a:p>
            <a:pPr eaLnBrk="1" hangingPunct="1">
              <a:lnSpc>
                <a:spcPct val="120000"/>
              </a:lnSpc>
              <a:spcBef>
                <a:spcPct val="50000"/>
              </a:spcBef>
            </a:pPr>
            <a:r>
              <a:rPr lang="zh-CN" altLang="en-US"/>
              <a:t>       </a:t>
            </a:r>
            <a:r>
              <a:rPr lang="en-US" altLang="zh-CN"/>
              <a:t>(1) </a:t>
            </a:r>
            <a:r>
              <a:rPr lang="zh-CN" altLang="en-US"/>
              <a:t>通过文件输入流对象得到通道。</a:t>
            </a:r>
          </a:p>
          <a:p>
            <a:pPr eaLnBrk="1" hangingPunct="1">
              <a:lnSpc>
                <a:spcPct val="120000"/>
              </a:lnSpc>
              <a:spcBef>
                <a:spcPct val="50000"/>
              </a:spcBef>
            </a:pPr>
            <a:r>
              <a:rPr lang="zh-CN" altLang="en-US"/>
              <a:t>	</a:t>
            </a:r>
            <a:r>
              <a:rPr lang="en-US" altLang="zh-CN"/>
              <a:t>FileInputStream input = new FileInputStream(filename);</a:t>
            </a:r>
          </a:p>
          <a:p>
            <a:pPr eaLnBrk="1" hangingPunct="1">
              <a:lnSpc>
                <a:spcPct val="120000"/>
              </a:lnSpc>
              <a:spcBef>
                <a:spcPct val="50000"/>
              </a:spcBef>
            </a:pPr>
            <a:r>
              <a:rPr lang="en-US" altLang="zh-CN"/>
              <a:t>	FileChannel channel = input.getChannel();</a:t>
            </a:r>
          </a:p>
          <a:p>
            <a:pPr eaLnBrk="1" hangingPunct="1">
              <a:lnSpc>
                <a:spcPct val="120000"/>
              </a:lnSpc>
              <a:spcBef>
                <a:spcPct val="50000"/>
              </a:spcBef>
            </a:pPr>
            <a:r>
              <a:rPr lang="en-US" altLang="zh-CN"/>
              <a:t>       (2) </a:t>
            </a:r>
            <a:r>
              <a:rPr lang="zh-CN" altLang="en-US"/>
              <a:t>映射到字节缓冲。</a:t>
            </a:r>
          </a:p>
          <a:p>
            <a:pPr eaLnBrk="1" hangingPunct="1">
              <a:lnSpc>
                <a:spcPct val="120000"/>
              </a:lnSpc>
              <a:spcBef>
                <a:spcPct val="50000"/>
              </a:spcBef>
            </a:pPr>
            <a:r>
              <a:rPr lang="zh-CN" altLang="en-US"/>
              <a:t>        </a:t>
            </a:r>
            <a:r>
              <a:rPr lang="en-US" altLang="zh-CN"/>
              <a:t>int fileLength = (int)channel.size();</a:t>
            </a:r>
          </a:p>
          <a:p>
            <a:pPr eaLnBrk="1" hangingPunct="1">
              <a:lnSpc>
                <a:spcPct val="120000"/>
              </a:lnSpc>
              <a:spcBef>
                <a:spcPct val="50000"/>
              </a:spcBef>
            </a:pPr>
            <a:r>
              <a:rPr lang="en-US" altLang="zh-CN"/>
              <a:t>        MappedByteBuffer buffer = channel.map(FileChannel.MapMode.READ_ONLY, 0, fileLength);</a:t>
            </a:r>
          </a:p>
        </p:txBody>
      </p:sp>
    </p:spTree>
  </p:cSld>
  <p:clrMapOvr>
    <a:masterClrMapping/>
  </p:clrMapOvr>
  <p:transition>
    <p:zoom dir="in"/>
  </p:transition>
</p:sld>
</file>

<file path=ppt/slides/slide8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4498" name="Text Box 2"/>
          <p:cNvSpPr txBox="1">
            <a:spLocks noChangeArrowheads="1"/>
          </p:cNvSpPr>
          <p:nvPr/>
        </p:nvSpPr>
        <p:spPr bwMode="auto">
          <a:xfrm>
            <a:off x="1143000" y="685800"/>
            <a:ext cx="6626225"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a:t>(3) </a:t>
            </a:r>
            <a:r>
              <a:rPr lang="zh-CN" altLang="en-US"/>
              <a:t>字符集进行解码。</a:t>
            </a:r>
          </a:p>
          <a:p>
            <a:pPr eaLnBrk="1" hangingPunct="1">
              <a:lnSpc>
                <a:spcPct val="200000"/>
              </a:lnSpc>
            </a:pPr>
            <a:r>
              <a:rPr lang="en-US" altLang="zh-CN"/>
              <a:t>Charset charset = Charset.forName("ISO-8859-1");//</a:t>
            </a:r>
          </a:p>
          <a:p>
            <a:pPr eaLnBrk="1" hangingPunct="1">
              <a:lnSpc>
                <a:spcPct val="200000"/>
              </a:lnSpc>
            </a:pPr>
            <a:r>
              <a:rPr lang="en-US" altLang="zh-CN"/>
              <a:t>CharsetDecoder decoder = charset.newDecoder();</a:t>
            </a:r>
          </a:p>
          <a:p>
            <a:pPr eaLnBrk="1" hangingPunct="1">
              <a:lnSpc>
                <a:spcPct val="200000"/>
              </a:lnSpc>
            </a:pPr>
            <a:r>
              <a:rPr lang="en-US" altLang="zh-CN"/>
              <a:t>CharBuffer charBuffer = decoder.decode(buffer);</a:t>
            </a:r>
          </a:p>
          <a:p>
            <a:pPr eaLnBrk="1" hangingPunct="1">
              <a:lnSpc>
                <a:spcPct val="200000"/>
              </a:lnSpc>
            </a:pPr>
            <a:r>
              <a:rPr lang="en-US" altLang="zh-CN"/>
              <a:t>(4) </a:t>
            </a:r>
            <a:r>
              <a:rPr lang="zh-CN" altLang="en-US"/>
              <a:t>输出文件内容。</a:t>
            </a:r>
          </a:p>
          <a:p>
            <a:pPr eaLnBrk="1" hangingPunct="1">
              <a:lnSpc>
                <a:spcPct val="200000"/>
              </a:lnSpc>
            </a:pPr>
            <a:r>
              <a:rPr lang="en-US" altLang="zh-CN"/>
              <a:t>System.out.println(charBuffer);</a:t>
            </a:r>
          </a:p>
        </p:txBody>
      </p:sp>
    </p:spTree>
  </p:cSld>
  <p:clrMapOvr>
    <a:masterClrMapping/>
  </p:clrMapOvr>
  <p:transition>
    <p:zoom dir="in"/>
  </p:transition>
</p:sld>
</file>

<file path=ppt/slides/slide8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5522" name="Text Box 2"/>
          <p:cNvSpPr txBox="1">
            <a:spLocks noChangeArrowheads="1"/>
          </p:cNvSpPr>
          <p:nvPr/>
        </p:nvSpPr>
        <p:spPr bwMode="auto">
          <a:xfrm>
            <a:off x="1219200" y="533400"/>
            <a:ext cx="568960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b="1"/>
              <a:t>2. </a:t>
            </a:r>
            <a:r>
              <a:rPr lang="zh-CN" altLang="en-US" b="1"/>
              <a:t>源程序</a:t>
            </a:r>
          </a:p>
          <a:p>
            <a:pPr eaLnBrk="1" hangingPunct="1">
              <a:lnSpc>
                <a:spcPct val="130000"/>
              </a:lnSpc>
            </a:pPr>
            <a:r>
              <a:rPr lang="en-US" altLang="zh-CN"/>
              <a:t>//</a:t>
            </a:r>
            <a:r>
              <a:rPr lang="zh-CN" altLang="en-US"/>
              <a:t>程序文件名为</a:t>
            </a:r>
            <a:r>
              <a:rPr lang="en-US" altLang="zh-CN"/>
              <a:t>UseFchannel.java</a:t>
            </a:r>
          </a:p>
          <a:p>
            <a:pPr eaLnBrk="1" hangingPunct="1">
              <a:lnSpc>
                <a:spcPct val="130000"/>
              </a:lnSpc>
            </a:pPr>
            <a:r>
              <a:rPr lang="en-US" altLang="zh-CN"/>
              <a:t>import java.io.*;</a:t>
            </a:r>
          </a:p>
          <a:p>
            <a:pPr eaLnBrk="1" hangingPunct="1">
              <a:lnSpc>
                <a:spcPct val="130000"/>
              </a:lnSpc>
            </a:pPr>
            <a:r>
              <a:rPr lang="en-US" altLang="zh-CN"/>
              <a:t>import java.nio.*;</a:t>
            </a:r>
          </a:p>
          <a:p>
            <a:pPr eaLnBrk="1" hangingPunct="1">
              <a:lnSpc>
                <a:spcPct val="130000"/>
              </a:lnSpc>
            </a:pPr>
            <a:r>
              <a:rPr lang="en-US" altLang="zh-CN"/>
              <a:t>import java.nio.channels.*;</a:t>
            </a:r>
          </a:p>
          <a:p>
            <a:pPr eaLnBrk="1" hangingPunct="1">
              <a:lnSpc>
                <a:spcPct val="130000"/>
              </a:lnSpc>
            </a:pPr>
            <a:r>
              <a:rPr lang="en-US" altLang="zh-CN"/>
              <a:t>import java.nio.charset.*;</a:t>
            </a:r>
          </a:p>
          <a:p>
            <a:pPr eaLnBrk="1" hangingPunct="1">
              <a:lnSpc>
                <a:spcPct val="130000"/>
              </a:lnSpc>
            </a:pPr>
            <a:r>
              <a:rPr lang="en-US" altLang="zh-CN"/>
              <a:t>class UseFchannel </a:t>
            </a:r>
          </a:p>
          <a:p>
            <a:pPr eaLnBrk="1" hangingPunct="1">
              <a:lnSpc>
                <a:spcPct val="130000"/>
              </a:lnSpc>
            </a:pPr>
            <a:r>
              <a:rPr lang="en-US" altLang="zh-CN"/>
              <a:t>{</a:t>
            </a:r>
          </a:p>
          <a:p>
            <a:pPr eaLnBrk="1" hangingPunct="1">
              <a:lnSpc>
                <a:spcPct val="130000"/>
              </a:lnSpc>
            </a:pPr>
            <a:r>
              <a:rPr lang="en-US" altLang="zh-CN"/>
              <a:t>	public static void main(String[] args) </a:t>
            </a:r>
          </a:p>
          <a:p>
            <a:pPr eaLnBrk="1" hangingPunct="1">
              <a:lnSpc>
                <a:spcPct val="130000"/>
              </a:lnSpc>
            </a:pPr>
            <a:r>
              <a:rPr lang="en-US" altLang="zh-CN"/>
              <a:t>	{</a:t>
            </a:r>
          </a:p>
          <a:p>
            <a:pPr eaLnBrk="1" hangingPunct="1">
              <a:lnSpc>
                <a:spcPct val="130000"/>
              </a:lnSpc>
            </a:pPr>
            <a:r>
              <a:rPr lang="en-US" altLang="zh-CN"/>
              <a:t>		try</a:t>
            </a:r>
          </a:p>
          <a:p>
            <a:pPr eaLnBrk="1" hangingPunct="1">
              <a:lnSpc>
                <a:spcPct val="130000"/>
              </a:lnSpc>
            </a:pPr>
            <a:r>
              <a:rPr lang="en-US" altLang="zh-CN"/>
              <a:t>		{</a:t>
            </a:r>
          </a:p>
        </p:txBody>
      </p:sp>
    </p:spTree>
  </p:cSld>
  <p:clrMapOvr>
    <a:masterClrMapping/>
  </p:clrMapOvr>
  <p:transition>
    <p:zoom dir="in"/>
  </p:transition>
</p:sld>
</file>

<file path=ppt/slides/slide8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6546" name="Text Box 2"/>
          <p:cNvSpPr txBox="1">
            <a:spLocks noChangeArrowheads="1"/>
          </p:cNvSpPr>
          <p:nvPr/>
        </p:nvSpPr>
        <p:spPr bwMode="auto">
          <a:xfrm>
            <a:off x="-228600" y="609600"/>
            <a:ext cx="10531475"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	String filename = "f.txt";</a:t>
            </a:r>
          </a:p>
          <a:p>
            <a:pPr eaLnBrk="1" hangingPunct="1">
              <a:lnSpc>
                <a:spcPct val="150000"/>
              </a:lnSpc>
            </a:pPr>
            <a:r>
              <a:rPr lang="en-US" altLang="zh-CN"/>
              <a:t>	FileInputStream input = new FileInputStream(filename);</a:t>
            </a:r>
          </a:p>
          <a:p>
            <a:pPr eaLnBrk="1" hangingPunct="1">
              <a:lnSpc>
                <a:spcPct val="150000"/>
              </a:lnSpc>
            </a:pPr>
            <a:r>
              <a:rPr lang="en-US" altLang="zh-CN"/>
              <a:t>	FileChannel channel = input.getChannel();</a:t>
            </a:r>
          </a:p>
          <a:p>
            <a:pPr eaLnBrk="1" hangingPunct="1">
              <a:lnSpc>
                <a:spcPct val="150000"/>
              </a:lnSpc>
            </a:pPr>
            <a:r>
              <a:rPr lang="en-US" altLang="zh-CN"/>
              <a:t>	int fileLength = (int)channel.size();</a:t>
            </a:r>
          </a:p>
          <a:p>
            <a:pPr eaLnBrk="1" hangingPunct="1">
              <a:lnSpc>
                <a:spcPct val="150000"/>
              </a:lnSpc>
            </a:pPr>
            <a:r>
              <a:rPr lang="en-US" altLang="zh-CN"/>
              <a:t>	MappedByteBuffer buffer = 	channel.map(FileChannel.MapMode.READ_ONLY, 0, fileLength);</a:t>
            </a:r>
          </a:p>
          <a:p>
            <a:pPr eaLnBrk="1" hangingPunct="1">
              <a:lnSpc>
                <a:spcPct val="150000"/>
              </a:lnSpc>
            </a:pPr>
            <a:r>
              <a:rPr lang="en-US" altLang="zh-CN"/>
              <a:t>	Charset charset = Charset.forName("ISO-8859-1");//</a:t>
            </a:r>
          </a:p>
          <a:p>
            <a:pPr eaLnBrk="1" hangingPunct="1">
              <a:lnSpc>
                <a:spcPct val="150000"/>
              </a:lnSpc>
            </a:pPr>
            <a:r>
              <a:rPr lang="en-US" altLang="zh-CN"/>
              <a:t>	CharsetDecoder decoder = charset.newDecoder();</a:t>
            </a:r>
          </a:p>
          <a:p>
            <a:pPr eaLnBrk="1" hangingPunct="1">
              <a:lnSpc>
                <a:spcPct val="150000"/>
              </a:lnSpc>
            </a:pPr>
            <a:r>
              <a:rPr lang="en-US" altLang="zh-CN"/>
              <a:t>	CharBuffer charBuffer = decoder.decode(buffer);</a:t>
            </a:r>
          </a:p>
          <a:p>
            <a:pPr eaLnBrk="1" hangingPunct="1">
              <a:lnSpc>
                <a:spcPct val="150000"/>
              </a:lnSpc>
            </a:pPr>
            <a:r>
              <a:rPr lang="en-US" altLang="zh-CN"/>
              <a:t>	System.out.println(charBuffer);</a:t>
            </a:r>
          </a:p>
        </p:txBody>
      </p:sp>
    </p:spTree>
  </p:cSld>
  <p:clrMapOvr>
    <a:masterClrMapping/>
  </p:clrMapOvr>
  <p:transition>
    <p:zoom dir="in"/>
  </p:transition>
</p:sld>
</file>

<file path=ppt/slides/slide8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7570" name="Text Box 2"/>
          <p:cNvSpPr txBox="1">
            <a:spLocks noChangeArrowheads="1"/>
          </p:cNvSpPr>
          <p:nvPr/>
        </p:nvSpPr>
        <p:spPr bwMode="auto">
          <a:xfrm>
            <a:off x="833438" y="620713"/>
            <a:ext cx="7700962"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a:t>	}</a:t>
            </a:r>
          </a:p>
          <a:p>
            <a:pPr eaLnBrk="1" hangingPunct="1">
              <a:lnSpc>
                <a:spcPct val="200000"/>
              </a:lnSpc>
            </a:pPr>
            <a:r>
              <a:rPr lang="en-US" altLang="zh-CN"/>
              <a:t>	catch(Exception e)</a:t>
            </a:r>
          </a:p>
          <a:p>
            <a:pPr eaLnBrk="1" hangingPunct="1">
              <a:lnSpc>
                <a:spcPct val="200000"/>
              </a:lnSpc>
            </a:pPr>
            <a:r>
              <a:rPr lang="en-US" altLang="zh-CN"/>
              <a:t>	{</a:t>
            </a:r>
          </a:p>
          <a:p>
            <a:pPr eaLnBrk="1" hangingPunct="1">
              <a:lnSpc>
                <a:spcPct val="200000"/>
              </a:lnSpc>
            </a:pPr>
            <a:r>
              <a:rPr lang="en-US" altLang="zh-CN"/>
              <a:t>		System.out.println("Error:" + e.getMessage());</a:t>
            </a:r>
          </a:p>
          <a:p>
            <a:pPr eaLnBrk="1" hangingPunct="1">
              <a:lnSpc>
                <a:spcPct val="200000"/>
              </a:lnSpc>
            </a:pPr>
            <a:r>
              <a:rPr lang="en-US" altLang="zh-CN"/>
              <a:t>	}</a:t>
            </a:r>
          </a:p>
          <a:p>
            <a:pPr eaLnBrk="1" hangingPunct="1">
              <a:lnSpc>
                <a:spcPct val="200000"/>
              </a:lnSpc>
            </a:pPr>
            <a:r>
              <a:rPr lang="en-US" altLang="zh-CN"/>
              <a:t>      }</a:t>
            </a:r>
          </a:p>
          <a:p>
            <a:pPr eaLnBrk="1" hangingPunct="1">
              <a:lnSpc>
                <a:spcPct val="200000"/>
              </a:lnSpc>
            </a:pPr>
            <a:r>
              <a:rPr lang="en-US" altLang="zh-CN"/>
              <a:t>}</a:t>
            </a:r>
          </a:p>
        </p:txBody>
      </p:sp>
    </p:spTree>
  </p:cSld>
  <p:clrMapOvr>
    <a:masterClrMapping/>
  </p:clrMapOvr>
  <p:transition>
    <p:zoom dir="in"/>
  </p:transition>
</p:sld>
</file>

<file path=ppt/slides/slide8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9507" name="Text Box 2"/>
          <p:cNvSpPr txBox="1">
            <a:spLocks noChangeArrowheads="1"/>
          </p:cNvSpPr>
          <p:nvPr/>
        </p:nvSpPr>
        <p:spPr bwMode="auto">
          <a:xfrm>
            <a:off x="381000" y="609600"/>
            <a:ext cx="8534400"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en-US" altLang="zh-CN" b="1"/>
              <a:t>3. </a:t>
            </a:r>
            <a:r>
              <a:rPr lang="zh-CN" altLang="en-US" b="1"/>
              <a:t>结果分析</a:t>
            </a:r>
          </a:p>
          <a:p>
            <a:pPr eaLnBrk="1" hangingPunct="1">
              <a:lnSpc>
                <a:spcPct val="130000"/>
              </a:lnSpc>
              <a:spcBef>
                <a:spcPct val="50000"/>
              </a:spcBef>
            </a:pPr>
            <a:r>
              <a:rPr lang="zh-CN" altLang="en-US"/>
              <a:t>        图</a:t>
            </a:r>
            <a:r>
              <a:rPr lang="en-US" altLang="zh-CN"/>
              <a:t>12.5</a:t>
            </a:r>
            <a:r>
              <a:rPr lang="zh-CN" altLang="en-US"/>
              <a:t>上一部分显示打开的文件内容，下一部分显示程序输出的内容，可以看出两者是一致的。</a:t>
            </a:r>
          </a:p>
        </p:txBody>
      </p:sp>
      <p:sp>
        <p:nvSpPr>
          <p:cNvPr id="149508" name="Rectangle 3"/>
          <p:cNvSpPr>
            <a:spLocks noChangeArrowheads="1"/>
          </p:cNvSpPr>
          <p:nvPr/>
        </p:nvSpPr>
        <p:spPr bwMode="auto">
          <a:xfrm>
            <a:off x="1736725" y="5791200"/>
            <a:ext cx="567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12.5 </a:t>
            </a:r>
            <a:r>
              <a:rPr lang="zh-CN" altLang="en-US"/>
              <a:t>源文件内容与程序输出的内容对比</a:t>
            </a:r>
          </a:p>
        </p:txBody>
      </p:sp>
      <p:graphicFrame>
        <p:nvGraphicFramePr>
          <p:cNvPr id="149506" name="Object 4"/>
          <p:cNvGraphicFramePr>
            <a:graphicFrameLocks noChangeAspect="1"/>
          </p:cNvGraphicFramePr>
          <p:nvPr/>
        </p:nvGraphicFramePr>
        <p:xfrm>
          <a:off x="1409700" y="2438400"/>
          <a:ext cx="6324600" cy="3092450"/>
        </p:xfrm>
        <a:graphic>
          <a:graphicData uri="http://schemas.openxmlformats.org/presentationml/2006/ole">
            <mc:AlternateContent xmlns:mc="http://schemas.openxmlformats.org/markup-compatibility/2006">
              <mc:Choice xmlns:v="urn:schemas-microsoft-com:vml" Requires="v">
                <p:oleObj spid="_x0000_s149509" name="Bitmap Image" r:id="rId3" imgW="3626667" imgH="1767993" progId="Paint.Picture">
                  <p:embed/>
                </p:oleObj>
              </mc:Choice>
              <mc:Fallback>
                <p:oleObj name="Bitmap Image" r:id="rId3" imgW="3626667" imgH="1767993"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9700" y="2438400"/>
                        <a:ext cx="6324600" cy="309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8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8594" name="Text Box 2"/>
          <p:cNvSpPr txBox="1">
            <a:spLocks noChangeArrowheads="1"/>
          </p:cNvSpPr>
          <p:nvPr/>
        </p:nvSpPr>
        <p:spPr bwMode="auto">
          <a:xfrm>
            <a:off x="381000" y="676275"/>
            <a:ext cx="8534400"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12.6.4  Selectors</a:t>
            </a:r>
          </a:p>
          <a:p>
            <a:pPr eaLnBrk="1" hangingPunct="1">
              <a:lnSpc>
                <a:spcPct val="120000"/>
              </a:lnSpc>
              <a:spcBef>
                <a:spcPct val="50000"/>
              </a:spcBef>
            </a:pPr>
            <a:r>
              <a:rPr lang="en-US" altLang="zh-CN"/>
              <a:t>        </a:t>
            </a:r>
            <a:r>
              <a:rPr lang="zh-CN" altLang="en-US"/>
              <a:t>非阻塞</a:t>
            </a:r>
            <a:r>
              <a:rPr lang="en-US" altLang="zh-CN"/>
              <a:t>I/O</a:t>
            </a:r>
            <a:r>
              <a:rPr lang="zh-CN" altLang="en-US"/>
              <a:t>围绕为多元选择通道准备的</a:t>
            </a:r>
            <a:r>
              <a:rPr lang="en-US" altLang="zh-CN"/>
              <a:t>Selectors(</a:t>
            </a:r>
            <a:r>
              <a:rPr lang="zh-CN" altLang="en-US"/>
              <a:t>选择器</a:t>
            </a:r>
            <a:r>
              <a:rPr lang="en-US" altLang="zh-CN"/>
              <a:t>)</a:t>
            </a:r>
            <a:r>
              <a:rPr lang="zh-CN" altLang="en-US"/>
              <a:t>对象构建。选择器对象保持一系列选择键，这些键在应用中可由某个事件激活。选择器本身管理键，编程人员使用键的状态管理回调来完成客户请求。</a:t>
            </a:r>
          </a:p>
          <a:p>
            <a:pPr lvl="1" eaLnBrk="1" hangingPunct="1">
              <a:lnSpc>
                <a:spcPct val="120000"/>
              </a:lnSpc>
              <a:spcBef>
                <a:spcPct val="50000"/>
              </a:spcBef>
            </a:pPr>
            <a:r>
              <a:rPr lang="zh-CN" altLang="en-US"/>
              <a:t>构造函数如下：</a:t>
            </a:r>
          </a:p>
          <a:p>
            <a:pPr lvl="1" eaLnBrk="1" hangingPunct="1">
              <a:lnSpc>
                <a:spcPct val="120000"/>
              </a:lnSpc>
              <a:spcBef>
                <a:spcPct val="50000"/>
              </a:spcBef>
            </a:pPr>
            <a:r>
              <a:rPr lang="en-US" altLang="zh-CN"/>
              <a:t>protected Selector()</a:t>
            </a:r>
          </a:p>
          <a:p>
            <a:pPr lvl="1" eaLnBrk="1" hangingPunct="1">
              <a:lnSpc>
                <a:spcPct val="120000"/>
              </a:lnSpc>
              <a:spcBef>
                <a:spcPct val="50000"/>
              </a:spcBef>
            </a:pPr>
            <a:r>
              <a:rPr lang="zh-CN" altLang="en-US"/>
              <a:t>初始化一个实例。</a:t>
            </a:r>
          </a:p>
          <a:p>
            <a:pPr lvl="1" eaLnBrk="1" hangingPunct="1">
              <a:lnSpc>
                <a:spcPct val="120000"/>
              </a:lnSpc>
              <a:spcBef>
                <a:spcPct val="50000"/>
              </a:spcBef>
            </a:pPr>
            <a:r>
              <a:rPr lang="zh-CN" altLang="en-US"/>
              <a:t>选择器可以通过调用自带的</a:t>
            </a:r>
            <a:r>
              <a:rPr lang="en-US" altLang="zh-CN"/>
              <a:t>open</a:t>
            </a:r>
            <a:r>
              <a:rPr lang="zh-CN" altLang="en-US"/>
              <a:t>方法进行创建：</a:t>
            </a:r>
          </a:p>
          <a:p>
            <a:pPr lvl="1" eaLnBrk="1" hangingPunct="1">
              <a:lnSpc>
                <a:spcPct val="120000"/>
              </a:lnSpc>
              <a:spcBef>
                <a:spcPct val="50000"/>
              </a:spcBef>
            </a:pPr>
            <a:r>
              <a:rPr lang="en-US" altLang="zh-CN"/>
              <a:t>Selector s </a:t>
            </a:r>
            <a:r>
              <a:rPr lang="zh-CN" altLang="en-US"/>
              <a:t>＝ </a:t>
            </a:r>
            <a:r>
              <a:rPr lang="en-US" altLang="zh-CN"/>
              <a:t>Selector.open();</a:t>
            </a:r>
          </a:p>
        </p:txBody>
      </p:sp>
    </p:spTree>
  </p:cSld>
  <p:clrMapOvr>
    <a:masterClrMapping/>
  </p:clrMapOvr>
  <p:transition>
    <p:zoom dir="in"/>
  </p:transition>
</p:sld>
</file>

<file path=ppt/slides/slide8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9618" name="Text Box 2"/>
          <p:cNvSpPr txBox="1">
            <a:spLocks noChangeArrowheads="1"/>
          </p:cNvSpPr>
          <p:nvPr/>
        </p:nvSpPr>
        <p:spPr bwMode="auto">
          <a:xfrm>
            <a:off x="381000" y="609600"/>
            <a:ext cx="8610600" cy="567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a:t>
            </a:r>
            <a:r>
              <a:rPr lang="zh-CN" altLang="en-US"/>
              <a:t>下面的两个方法用来返回选择键值的个数和键值集合。</a:t>
            </a:r>
          </a:p>
          <a:p>
            <a:pPr eaLnBrk="1" hangingPunct="1">
              <a:spcBef>
                <a:spcPct val="50000"/>
              </a:spcBef>
            </a:pPr>
            <a:r>
              <a:rPr lang="zh-CN" altLang="en-US"/>
              <a:t>        </a:t>
            </a:r>
            <a:r>
              <a:rPr lang="en-US" altLang="zh-CN"/>
              <a:t>public abstract int select() throws IOException</a:t>
            </a:r>
          </a:p>
          <a:p>
            <a:pPr eaLnBrk="1" hangingPunct="1">
              <a:spcBef>
                <a:spcPct val="50000"/>
              </a:spcBef>
            </a:pPr>
            <a:r>
              <a:rPr lang="en-US" altLang="zh-CN"/>
              <a:t>        </a:t>
            </a:r>
            <a:r>
              <a:rPr lang="zh-CN" altLang="en-US"/>
              <a:t>返回键值的个数。</a:t>
            </a:r>
          </a:p>
          <a:p>
            <a:pPr eaLnBrk="1" hangingPunct="1">
              <a:spcBef>
                <a:spcPct val="50000"/>
              </a:spcBef>
            </a:pPr>
            <a:r>
              <a:rPr lang="zh-CN" altLang="en-US"/>
              <a:t>         </a:t>
            </a:r>
            <a:r>
              <a:rPr lang="en-US" altLang="zh-CN"/>
              <a:t>public abstract Set selectedKeys() </a:t>
            </a:r>
          </a:p>
          <a:p>
            <a:pPr eaLnBrk="1" hangingPunct="1">
              <a:spcBef>
                <a:spcPct val="50000"/>
              </a:spcBef>
            </a:pPr>
            <a:r>
              <a:rPr lang="en-US" altLang="zh-CN"/>
              <a:t>        </a:t>
            </a:r>
            <a:r>
              <a:rPr lang="zh-CN" altLang="en-US"/>
              <a:t>返回选择器选中的键值集合。</a:t>
            </a:r>
          </a:p>
          <a:p>
            <a:pPr eaLnBrk="1" hangingPunct="1">
              <a:lnSpc>
                <a:spcPct val="130000"/>
              </a:lnSpc>
              <a:spcBef>
                <a:spcPct val="50000"/>
              </a:spcBef>
            </a:pPr>
            <a:r>
              <a:rPr lang="zh-CN" altLang="en-US"/>
              <a:t>        对于一个</a:t>
            </a:r>
            <a:r>
              <a:rPr lang="en-US" altLang="zh-CN"/>
              <a:t>Socket</a:t>
            </a:r>
            <a:r>
              <a:rPr lang="zh-CN" altLang="en-US"/>
              <a:t>通道，只有将它本身发生的事件</a:t>
            </a:r>
            <a:r>
              <a:rPr lang="en-US" altLang="zh-CN"/>
              <a:t>(</a:t>
            </a:r>
            <a:r>
              <a:rPr lang="zh-CN" altLang="en-US"/>
              <a:t>如监听、连接、读、写等</a:t>
            </a:r>
            <a:r>
              <a:rPr lang="en-US" altLang="zh-CN"/>
              <a:t>)</a:t>
            </a:r>
            <a:r>
              <a:rPr lang="zh-CN" altLang="en-US"/>
              <a:t>在选择器上进行注册，才可以被选择器识别，从而进行处理，这个注册就用到</a:t>
            </a:r>
            <a:r>
              <a:rPr lang="en-US" altLang="zh-CN"/>
              <a:t>SelectionKey</a:t>
            </a:r>
            <a:r>
              <a:rPr lang="zh-CN" altLang="en-US"/>
              <a:t>类。</a:t>
            </a:r>
            <a:r>
              <a:rPr lang="en-US" altLang="zh-CN"/>
              <a:t>SelectionKey</a:t>
            </a:r>
            <a:r>
              <a:rPr lang="zh-CN" altLang="en-US"/>
              <a:t>类包括四个注册值，将通道支持的事件注册到相应的选择器上。它还提供四个判断键值状态的方法，从而进行相应的事件处理，如表</a:t>
            </a:r>
            <a:r>
              <a:rPr lang="en-US" altLang="zh-CN"/>
              <a:t>12.3</a:t>
            </a:r>
            <a:r>
              <a:rPr lang="zh-CN" altLang="en-US"/>
              <a:t>所示。</a:t>
            </a:r>
          </a:p>
        </p:txBody>
      </p:sp>
    </p:spTree>
  </p:cSld>
  <p:clrMapOvr>
    <a:masterClrMapping/>
  </p:clrMapOvr>
  <p:transition>
    <p:zoom dir="in"/>
  </p:transition>
</p:sld>
</file>

<file path=ppt/slides/slide8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0531" name="Rectangle 2"/>
          <p:cNvSpPr>
            <a:spLocks noChangeArrowheads="1"/>
          </p:cNvSpPr>
          <p:nvPr/>
        </p:nvSpPr>
        <p:spPr bwMode="auto">
          <a:xfrm>
            <a:off x="1751013" y="1066800"/>
            <a:ext cx="5640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表</a:t>
            </a:r>
            <a:r>
              <a:rPr lang="en-US" altLang="zh-CN" b="1"/>
              <a:t>12.3  SelectionKey</a:t>
            </a:r>
            <a:r>
              <a:rPr lang="zh-CN" altLang="en-US" b="1"/>
              <a:t>类的注册值及其方法</a:t>
            </a:r>
          </a:p>
        </p:txBody>
      </p:sp>
      <p:graphicFrame>
        <p:nvGraphicFramePr>
          <p:cNvPr id="150530" name="Object 3"/>
          <p:cNvGraphicFramePr>
            <a:graphicFrameLocks noChangeAspect="1"/>
          </p:cNvGraphicFramePr>
          <p:nvPr/>
        </p:nvGraphicFramePr>
        <p:xfrm>
          <a:off x="0" y="2420938"/>
          <a:ext cx="9144000" cy="2016125"/>
        </p:xfrm>
        <a:graphic>
          <a:graphicData uri="http://schemas.openxmlformats.org/presentationml/2006/ole">
            <mc:AlternateContent xmlns:mc="http://schemas.openxmlformats.org/markup-compatibility/2006">
              <mc:Choice xmlns:v="urn:schemas-microsoft-com:vml" Requires="v">
                <p:oleObj spid="_x0000_s150532" name="Document" r:id="rId3" imgW="5419800" imgH="1195200" progId="Word.Document.8">
                  <p:embed/>
                </p:oleObj>
              </mc:Choice>
              <mc:Fallback>
                <p:oleObj name="Document" r:id="rId3" imgW="5419800" imgH="1195200"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420938"/>
                        <a:ext cx="9144000" cy="201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zoom dir="in"/>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1" name="Rectangle 2"/>
          <p:cNvSpPr>
            <a:spLocks noChangeArrowheads="1"/>
          </p:cNvSpPr>
          <p:nvPr/>
        </p:nvSpPr>
        <p:spPr bwMode="auto">
          <a:xfrm>
            <a:off x="2211388" y="914400"/>
            <a:ext cx="4721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表</a:t>
            </a:r>
            <a:r>
              <a:rPr lang="en-US" altLang="zh-CN" b="1"/>
              <a:t>2.4  </a:t>
            </a:r>
            <a:r>
              <a:rPr lang="zh-CN" altLang="en-US" b="1"/>
              <a:t>赋值运算符及其等价表达式</a:t>
            </a:r>
          </a:p>
        </p:txBody>
      </p:sp>
      <p:graphicFrame>
        <p:nvGraphicFramePr>
          <p:cNvPr id="22530" name="Object 3"/>
          <p:cNvGraphicFramePr>
            <a:graphicFrameLocks noChangeAspect="1"/>
          </p:cNvGraphicFramePr>
          <p:nvPr/>
        </p:nvGraphicFramePr>
        <p:xfrm>
          <a:off x="152400" y="1828800"/>
          <a:ext cx="8839200" cy="4343400"/>
        </p:xfrm>
        <a:graphic>
          <a:graphicData uri="http://schemas.openxmlformats.org/presentationml/2006/ole">
            <mc:AlternateContent xmlns:mc="http://schemas.openxmlformats.org/markup-compatibility/2006">
              <mc:Choice xmlns:v="urn:schemas-microsoft-com:vml" Requires="v">
                <p:oleObj spid="_x0000_s22532" name="Document" r:id="rId3" imgW="5420880" imgH="2664360" progId="Word.Document.8">
                  <p:embed/>
                </p:oleObj>
              </mc:Choice>
              <mc:Fallback>
                <p:oleObj name="Document" r:id="rId3" imgW="5420880" imgH="2664360"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828800"/>
                        <a:ext cx="88392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zoom dir="in"/>
  </p:transition>
</p:sld>
</file>

<file path=ppt/slides/slide8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42" name="Text Box 2"/>
          <p:cNvSpPr txBox="1">
            <a:spLocks noChangeArrowheads="1"/>
          </p:cNvSpPr>
          <p:nvPr/>
        </p:nvSpPr>
        <p:spPr bwMode="auto">
          <a:xfrm>
            <a:off x="381000" y="609600"/>
            <a:ext cx="8534400"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例如，接收新连接的通道应该注册为：</a:t>
            </a:r>
          </a:p>
          <a:p>
            <a:pPr eaLnBrk="1" hangingPunct="1">
              <a:spcBef>
                <a:spcPct val="50000"/>
              </a:spcBef>
            </a:pPr>
            <a:r>
              <a:rPr lang="en-US" altLang="zh-CN"/>
              <a:t>ServerSocketChannel ch = ServerSocketChannel.open();</a:t>
            </a:r>
          </a:p>
          <a:p>
            <a:pPr eaLnBrk="1" hangingPunct="1">
              <a:spcBef>
                <a:spcPct val="50000"/>
              </a:spcBef>
            </a:pPr>
            <a:r>
              <a:rPr lang="en-US" altLang="zh-CN"/>
              <a:t>SelectionKey acceptKey = ch.register(s,SelectionKey.OP_ACCEPT);</a:t>
            </a:r>
          </a:p>
          <a:p>
            <a:pPr eaLnBrk="1" hangingPunct="1">
              <a:spcBef>
                <a:spcPct val="50000"/>
              </a:spcBef>
            </a:pPr>
            <a:r>
              <a:rPr lang="zh-CN" altLang="en-US"/>
              <a:t>一个读取和写入数据的通道应该注册为：</a:t>
            </a:r>
          </a:p>
          <a:p>
            <a:pPr eaLnBrk="1" hangingPunct="1">
              <a:spcBef>
                <a:spcPct val="50000"/>
              </a:spcBef>
            </a:pPr>
            <a:r>
              <a:rPr lang="en-US" altLang="zh-CN"/>
              <a:t>SelectionKey readWriteKey = ch.register(s,SelectionKey.OP_READ|SelectionKey.OP_WRITE);</a:t>
            </a:r>
          </a:p>
          <a:p>
            <a:pPr eaLnBrk="1" hangingPunct="1">
              <a:spcBef>
                <a:spcPct val="50000"/>
              </a:spcBef>
            </a:pPr>
            <a:r>
              <a:rPr lang="zh-CN" altLang="en-US"/>
              <a:t>当用户发送一个请求时，选择器通过返回键进行工作。</a:t>
            </a:r>
          </a:p>
          <a:p>
            <a:pPr eaLnBrk="1" hangingPunct="1">
              <a:spcBef>
                <a:spcPct val="50000"/>
              </a:spcBef>
            </a:pPr>
            <a:r>
              <a:rPr lang="en-US" altLang="zh-CN"/>
              <a:t>//</a:t>
            </a:r>
            <a:r>
              <a:rPr lang="zh-CN" altLang="en-US"/>
              <a:t>循环实现</a:t>
            </a:r>
          </a:p>
          <a:p>
            <a:pPr eaLnBrk="1" hangingPunct="1">
              <a:spcBef>
                <a:spcPct val="50000"/>
              </a:spcBef>
            </a:pPr>
            <a:r>
              <a:rPr lang="en-US" altLang="zh-CN"/>
              <a:t>While((keysAdded = s.select())&gt;0)</a:t>
            </a:r>
          </a:p>
          <a:p>
            <a:pPr eaLnBrk="1" hangingPunct="1">
              <a:spcBef>
                <a:spcPct val="50000"/>
              </a:spcBef>
            </a:pPr>
            <a:r>
              <a:rPr lang="en-US" altLang="zh-CN"/>
              <a:t>{</a:t>
            </a:r>
          </a:p>
        </p:txBody>
      </p:sp>
    </p:spTree>
  </p:cSld>
  <p:clrMapOvr>
    <a:masterClrMapping/>
  </p:clrMapOvr>
  <p:transition>
    <p:zoom dir="in"/>
  </p:transition>
</p:sld>
</file>

<file path=ppt/slides/slide8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1666" name="Text Box 2"/>
          <p:cNvSpPr txBox="1">
            <a:spLocks noChangeArrowheads="1"/>
          </p:cNvSpPr>
          <p:nvPr/>
        </p:nvSpPr>
        <p:spPr bwMode="auto">
          <a:xfrm>
            <a:off x="1014413" y="503238"/>
            <a:ext cx="6224587"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lnSpc>
                <a:spcPct val="150000"/>
              </a:lnSpc>
            </a:pPr>
            <a:r>
              <a:rPr lang="en-US" altLang="zh-CN"/>
              <a:t> //</a:t>
            </a:r>
            <a:r>
              <a:rPr lang="zh-CN" altLang="en-US"/>
              <a:t>返回键值集合</a:t>
            </a:r>
          </a:p>
          <a:p>
            <a:pPr lvl="1" eaLnBrk="1" hangingPunct="1">
              <a:lnSpc>
                <a:spcPct val="150000"/>
              </a:lnSpc>
            </a:pPr>
            <a:r>
              <a:rPr lang="en-US" altLang="zh-CN"/>
              <a:t>set readyKeys = s.selectedKeys();</a:t>
            </a:r>
          </a:p>
          <a:p>
            <a:pPr lvl="1" eaLnBrk="1" hangingPunct="1">
              <a:lnSpc>
                <a:spcPct val="150000"/>
              </a:lnSpc>
            </a:pPr>
            <a:r>
              <a:rPr lang="en-US" altLang="zh-CN"/>
              <a:t>//</a:t>
            </a:r>
            <a:r>
              <a:rPr lang="zh-CN" altLang="en-US"/>
              <a:t>使用</a:t>
            </a:r>
            <a:r>
              <a:rPr lang="en-US" altLang="zh-CN"/>
              <a:t>Iterator</a:t>
            </a:r>
            <a:r>
              <a:rPr lang="zh-CN" altLang="en-US"/>
              <a:t>枚举</a:t>
            </a:r>
          </a:p>
          <a:p>
            <a:pPr lvl="1" eaLnBrk="1" hangingPunct="1">
              <a:lnSpc>
                <a:spcPct val="150000"/>
              </a:lnSpc>
            </a:pPr>
            <a:r>
              <a:rPr lang="en-US" altLang="zh-CN"/>
              <a:t>Iterator I = readKeys.iterator();</a:t>
            </a:r>
          </a:p>
          <a:p>
            <a:pPr lvl="1" eaLnBrk="1" hangingPunct="1">
              <a:lnSpc>
                <a:spcPct val="150000"/>
              </a:lnSpc>
            </a:pPr>
            <a:r>
              <a:rPr lang="en-US" altLang="zh-CN"/>
              <a:t>While(i.hasNext())</a:t>
            </a:r>
          </a:p>
          <a:p>
            <a:pPr lvl="1" eaLnBrk="1" hangingPunct="1">
              <a:lnSpc>
                <a:spcPct val="150000"/>
              </a:lnSpc>
            </a:pPr>
            <a:r>
              <a:rPr lang="en-US" altLang="zh-CN"/>
              <a:t>{</a:t>
            </a:r>
          </a:p>
          <a:p>
            <a:pPr lvl="2" eaLnBrk="1" hangingPunct="1">
              <a:lnSpc>
                <a:spcPct val="150000"/>
              </a:lnSpc>
            </a:pPr>
            <a:r>
              <a:rPr lang="en-US" altLang="zh-CN"/>
              <a:t>SelectionKey sk = (SelectionKey)i.next();</a:t>
            </a:r>
          </a:p>
          <a:p>
            <a:pPr lvl="2" eaLnBrk="1" hangingPunct="1">
              <a:lnSpc>
                <a:spcPct val="150000"/>
              </a:lnSpc>
            </a:pPr>
            <a:r>
              <a:rPr lang="en-US" altLang="zh-CN"/>
              <a:t>...</a:t>
            </a:r>
            <a:r>
              <a:rPr lang="zh-CN" altLang="en-US"/>
              <a:t>接收连接处理请求</a:t>
            </a:r>
            <a:r>
              <a:rPr lang="en-US" altLang="zh-CN"/>
              <a:t>;</a:t>
            </a:r>
          </a:p>
          <a:p>
            <a:pPr lvl="1" eaLnBrk="1" hangingPunct="1">
              <a:lnSpc>
                <a:spcPct val="150000"/>
              </a:lnSpc>
            </a:pPr>
            <a:r>
              <a:rPr lang="en-US" altLang="zh-CN"/>
              <a:t>}</a:t>
            </a:r>
          </a:p>
          <a:p>
            <a:pPr eaLnBrk="1" hangingPunct="1">
              <a:lnSpc>
                <a:spcPct val="150000"/>
              </a:lnSpc>
            </a:pPr>
            <a:r>
              <a:rPr lang="en-US" altLang="zh-CN"/>
              <a:t>}</a:t>
            </a:r>
          </a:p>
        </p:txBody>
      </p:sp>
    </p:spTree>
  </p:cSld>
  <p:clrMapOvr>
    <a:masterClrMapping/>
  </p:clrMapOvr>
  <p:transition>
    <p:zoom dir="in"/>
  </p:transition>
</p:sld>
</file>

<file path=ppt/slides/slide8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2690" name="Text Box 2"/>
          <p:cNvSpPr txBox="1">
            <a:spLocks noChangeArrowheads="1"/>
          </p:cNvSpPr>
          <p:nvPr/>
        </p:nvSpPr>
        <p:spPr bwMode="auto">
          <a:xfrm>
            <a:off x="457200" y="685800"/>
            <a:ext cx="8382000" cy="524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a:t>        </a:t>
            </a:r>
            <a:r>
              <a:rPr lang="zh-CN" altLang="en-US"/>
              <a:t>具体的处理可以根据键值的状态进行，上面的“接收连接处理请求”就可以为：</a:t>
            </a:r>
          </a:p>
          <a:p>
            <a:pPr lvl="1" eaLnBrk="1" hangingPunct="1">
              <a:lnSpc>
                <a:spcPct val="80000"/>
              </a:lnSpc>
              <a:spcBef>
                <a:spcPct val="50000"/>
              </a:spcBef>
            </a:pPr>
            <a:r>
              <a:rPr lang="en-US" altLang="zh-CN"/>
              <a:t>i.remove();</a:t>
            </a:r>
          </a:p>
          <a:p>
            <a:pPr lvl="1" eaLnBrk="1" hangingPunct="1">
              <a:lnSpc>
                <a:spcPct val="80000"/>
              </a:lnSpc>
              <a:spcBef>
                <a:spcPct val="50000"/>
              </a:spcBef>
            </a:pPr>
            <a:r>
              <a:rPr lang="en-US" altLang="zh-CN"/>
              <a:t>if ( key.isAcceptable() ) </a:t>
            </a:r>
          </a:p>
          <a:p>
            <a:pPr lvl="1" eaLnBrk="1" hangingPunct="1">
              <a:lnSpc>
                <a:spcPct val="80000"/>
              </a:lnSpc>
              <a:spcBef>
                <a:spcPct val="50000"/>
              </a:spcBef>
            </a:pPr>
            <a:r>
              <a:rPr lang="en-US" altLang="zh-CN"/>
              <a:t>{</a:t>
            </a:r>
          </a:p>
          <a:p>
            <a:pPr lvl="1" eaLnBrk="1" hangingPunct="1">
              <a:lnSpc>
                <a:spcPct val="80000"/>
              </a:lnSpc>
              <a:spcBef>
                <a:spcPct val="50000"/>
              </a:spcBef>
            </a:pPr>
            <a:r>
              <a:rPr lang="en-US" altLang="zh-CN"/>
              <a:t>	...</a:t>
            </a:r>
          </a:p>
          <a:p>
            <a:pPr lvl="1" eaLnBrk="1" hangingPunct="1">
              <a:lnSpc>
                <a:spcPct val="80000"/>
              </a:lnSpc>
              <a:spcBef>
                <a:spcPct val="50000"/>
              </a:spcBef>
            </a:pPr>
            <a:r>
              <a:rPr lang="en-US" altLang="zh-CN"/>
              <a:t>}</a:t>
            </a:r>
          </a:p>
          <a:p>
            <a:pPr lvl="1" eaLnBrk="1" hangingPunct="1">
              <a:lnSpc>
                <a:spcPct val="80000"/>
              </a:lnSpc>
              <a:spcBef>
                <a:spcPct val="50000"/>
              </a:spcBef>
            </a:pPr>
            <a:r>
              <a:rPr lang="en-US" altLang="zh-CN"/>
              <a:t>else if ( key.isWritable() ) </a:t>
            </a:r>
          </a:p>
          <a:p>
            <a:pPr lvl="1" eaLnBrk="1" hangingPunct="1">
              <a:lnSpc>
                <a:spcPct val="80000"/>
              </a:lnSpc>
              <a:spcBef>
                <a:spcPct val="50000"/>
              </a:spcBef>
            </a:pPr>
            <a:r>
              <a:rPr lang="en-US" altLang="zh-CN"/>
              <a:t>{</a:t>
            </a:r>
          </a:p>
          <a:p>
            <a:pPr lvl="1" eaLnBrk="1" hangingPunct="1">
              <a:lnSpc>
                <a:spcPct val="80000"/>
              </a:lnSpc>
              <a:spcBef>
                <a:spcPct val="50000"/>
              </a:spcBef>
            </a:pPr>
            <a:r>
              <a:rPr lang="en-US" altLang="zh-CN"/>
              <a:t>	...</a:t>
            </a:r>
          </a:p>
          <a:p>
            <a:pPr lvl="1" eaLnBrk="1" hangingPunct="1">
              <a:lnSpc>
                <a:spcPct val="80000"/>
              </a:lnSpc>
              <a:spcBef>
                <a:spcPct val="50000"/>
              </a:spcBef>
            </a:pPr>
            <a:r>
              <a:rPr lang="en-US" altLang="zh-CN"/>
              <a:t>}</a:t>
            </a:r>
          </a:p>
        </p:txBody>
      </p:sp>
    </p:spTree>
  </p:cSld>
  <p:clrMapOvr>
    <a:masterClrMapping/>
  </p:clrMapOvr>
  <p:transition>
    <p:zoom dir="in"/>
  </p:transition>
</p:sld>
</file>

<file path=ppt/slides/slide8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3714" name="Text Box 2"/>
          <p:cNvSpPr txBox="1">
            <a:spLocks noChangeArrowheads="1"/>
          </p:cNvSpPr>
          <p:nvPr/>
        </p:nvSpPr>
        <p:spPr bwMode="auto">
          <a:xfrm>
            <a:off x="304800" y="609600"/>
            <a:ext cx="8686800"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b="1"/>
              <a:t>12.6.5  </a:t>
            </a:r>
            <a:r>
              <a:rPr lang="zh-CN" altLang="en-US" b="1"/>
              <a:t>阻塞模式</a:t>
            </a:r>
          </a:p>
          <a:p>
            <a:pPr eaLnBrk="1" hangingPunct="1">
              <a:lnSpc>
                <a:spcPct val="130000"/>
              </a:lnSpc>
              <a:spcBef>
                <a:spcPct val="50000"/>
              </a:spcBef>
            </a:pPr>
            <a:r>
              <a:rPr lang="zh-CN" altLang="en-US"/>
              <a:t>        在阻塞模式下，服务器端和客户端的程序基本相同，惟一不同的是客户端为</a:t>
            </a:r>
            <a:r>
              <a:rPr lang="en-US" altLang="zh-CN"/>
              <a:t>Connect</a:t>
            </a:r>
            <a:r>
              <a:rPr lang="zh-CN" altLang="en-US"/>
              <a:t>方法，服务器端为</a:t>
            </a:r>
            <a:r>
              <a:rPr lang="en-US" altLang="zh-CN"/>
              <a:t>Accept</a:t>
            </a:r>
            <a:r>
              <a:rPr lang="zh-CN" altLang="en-US"/>
              <a:t>方法。</a:t>
            </a:r>
          </a:p>
          <a:p>
            <a:pPr eaLnBrk="1" hangingPunct="1">
              <a:lnSpc>
                <a:spcPct val="130000"/>
              </a:lnSpc>
              <a:spcBef>
                <a:spcPct val="50000"/>
              </a:spcBef>
            </a:pPr>
            <a:r>
              <a:rPr lang="zh-CN" altLang="en-US"/>
              <a:t>        新</a:t>
            </a:r>
            <a:r>
              <a:rPr lang="en-US" altLang="zh-CN"/>
              <a:t>I/O</a:t>
            </a:r>
            <a:r>
              <a:rPr lang="zh-CN" altLang="en-US"/>
              <a:t>包处理</a:t>
            </a:r>
            <a:r>
              <a:rPr lang="en-US" altLang="zh-CN"/>
              <a:t>Socket</a:t>
            </a:r>
            <a:r>
              <a:rPr lang="zh-CN" altLang="en-US"/>
              <a:t>的读写操作时使用</a:t>
            </a:r>
            <a:r>
              <a:rPr lang="en-US" altLang="zh-CN"/>
              <a:t>java.net</a:t>
            </a:r>
            <a:r>
              <a:rPr lang="zh-CN" altLang="en-US"/>
              <a:t>包中的</a:t>
            </a:r>
            <a:r>
              <a:rPr lang="en-US" altLang="zh-CN"/>
              <a:t>InetSocketAddress</a:t>
            </a:r>
            <a:r>
              <a:rPr lang="zh-CN" altLang="en-US"/>
              <a:t>类指定链接地址，并用前面介绍的</a:t>
            </a:r>
            <a:r>
              <a:rPr lang="en-US" altLang="zh-CN"/>
              <a:t>SocketChannel</a:t>
            </a:r>
            <a:r>
              <a:rPr lang="zh-CN" altLang="en-US"/>
              <a:t>类来完成实际的读写操作。</a:t>
            </a:r>
            <a:r>
              <a:rPr lang="en-US" altLang="zh-CN"/>
              <a:t>InetSocketAddress</a:t>
            </a:r>
            <a:r>
              <a:rPr lang="zh-CN" altLang="en-US"/>
              <a:t>类提供一个用来绑定、连接或者返回数值的远程对象。它常用的构造函数为：</a:t>
            </a:r>
          </a:p>
          <a:p>
            <a:pPr eaLnBrk="1" hangingPunct="1">
              <a:lnSpc>
                <a:spcPct val="130000"/>
              </a:lnSpc>
              <a:spcBef>
                <a:spcPct val="50000"/>
              </a:spcBef>
            </a:pPr>
            <a:r>
              <a:rPr lang="zh-CN" altLang="en-US"/>
              <a:t>         </a:t>
            </a:r>
            <a:r>
              <a:rPr lang="en-US" altLang="zh-CN"/>
              <a:t>InetSocketAddress(String hostname, int port) </a:t>
            </a:r>
          </a:p>
          <a:p>
            <a:pPr eaLnBrk="1" hangingPunct="1">
              <a:lnSpc>
                <a:spcPct val="130000"/>
              </a:lnSpc>
              <a:spcBef>
                <a:spcPct val="50000"/>
              </a:spcBef>
            </a:pPr>
            <a:r>
              <a:rPr lang="en-US" altLang="zh-CN"/>
              <a:t>        </a:t>
            </a:r>
            <a:r>
              <a:rPr lang="zh-CN" altLang="en-US"/>
              <a:t>以名字</a:t>
            </a:r>
            <a:r>
              <a:rPr lang="en-US" altLang="zh-CN"/>
              <a:t>hostname</a:t>
            </a:r>
            <a:r>
              <a:rPr lang="zh-CN" altLang="en-US"/>
              <a:t>和端口号</a:t>
            </a:r>
            <a:r>
              <a:rPr lang="en-US" altLang="zh-CN"/>
              <a:t>port</a:t>
            </a:r>
            <a:r>
              <a:rPr lang="zh-CN" altLang="en-US"/>
              <a:t>创建</a:t>
            </a:r>
            <a:r>
              <a:rPr lang="en-US" altLang="zh-CN"/>
              <a:t>socket</a:t>
            </a:r>
            <a:r>
              <a:rPr lang="zh-CN" altLang="en-US"/>
              <a:t>地址。</a:t>
            </a:r>
          </a:p>
        </p:txBody>
      </p:sp>
    </p:spTree>
  </p:cSld>
  <p:clrMapOvr>
    <a:masterClrMapping/>
  </p:clrMapOvr>
  <p:transition>
    <p:zoom dir="in"/>
  </p:transition>
</p:sld>
</file>

<file path=ppt/slides/slide8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4738" name="Text Box 2"/>
          <p:cNvSpPr txBox="1">
            <a:spLocks noChangeArrowheads="1"/>
          </p:cNvSpPr>
          <p:nvPr/>
        </p:nvSpPr>
        <p:spPr bwMode="auto">
          <a:xfrm>
            <a:off x="381000" y="609600"/>
            <a:ext cx="85344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50000"/>
              </a:spcBef>
            </a:pPr>
            <a:r>
              <a:rPr lang="en-US" altLang="zh-CN"/>
              <a:t>       </a:t>
            </a:r>
            <a:r>
              <a:rPr lang="zh-CN" altLang="en-US"/>
              <a:t>客户端使用</a:t>
            </a:r>
            <a:r>
              <a:rPr lang="en-US" altLang="zh-CN"/>
              <a:t>SocketChannel</a:t>
            </a:r>
            <a:r>
              <a:rPr lang="zh-CN" altLang="en-US"/>
              <a:t>建立连接的步骤如下：</a:t>
            </a:r>
          </a:p>
          <a:p>
            <a:pPr eaLnBrk="1" hangingPunct="1">
              <a:lnSpc>
                <a:spcPct val="110000"/>
              </a:lnSpc>
              <a:spcBef>
                <a:spcPct val="50000"/>
              </a:spcBef>
            </a:pPr>
            <a:r>
              <a:rPr lang="zh-CN" altLang="en-US"/>
              <a:t>       </a:t>
            </a:r>
            <a:r>
              <a:rPr lang="en-US" altLang="zh-CN"/>
              <a:t>(1) </a:t>
            </a:r>
            <a:r>
              <a:rPr lang="zh-CN" altLang="en-US"/>
              <a:t>首先获得</a:t>
            </a:r>
            <a:r>
              <a:rPr lang="en-US" altLang="zh-CN"/>
              <a:t>InetSocketAddress</a:t>
            </a:r>
            <a:r>
              <a:rPr lang="zh-CN" altLang="en-US"/>
              <a:t>的对象。</a:t>
            </a:r>
          </a:p>
          <a:p>
            <a:pPr eaLnBrk="1" hangingPunct="1">
              <a:lnSpc>
                <a:spcPct val="110000"/>
              </a:lnSpc>
              <a:spcBef>
                <a:spcPct val="50000"/>
              </a:spcBef>
            </a:pPr>
            <a:r>
              <a:rPr lang="zh-CN" altLang="en-US"/>
              <a:t>       </a:t>
            </a:r>
            <a:r>
              <a:rPr lang="en-US" altLang="zh-CN"/>
              <a:t>String host = "www.sohu.com.cn";</a:t>
            </a:r>
          </a:p>
          <a:p>
            <a:pPr eaLnBrk="1" hangingPunct="1">
              <a:lnSpc>
                <a:spcPct val="110000"/>
              </a:lnSpc>
              <a:spcBef>
                <a:spcPct val="50000"/>
              </a:spcBef>
            </a:pPr>
            <a:r>
              <a:rPr lang="en-US" altLang="zh-CN"/>
              <a:t>        InetSocketAddress socketAddress = new InetSocketAddress(host, 80);</a:t>
            </a:r>
          </a:p>
          <a:p>
            <a:pPr eaLnBrk="1" hangingPunct="1">
              <a:lnSpc>
                <a:spcPct val="110000"/>
              </a:lnSpc>
              <a:spcBef>
                <a:spcPct val="50000"/>
              </a:spcBef>
            </a:pPr>
            <a:r>
              <a:rPr lang="en-US" altLang="zh-CN"/>
              <a:t>        (2) </a:t>
            </a:r>
            <a:r>
              <a:rPr lang="zh-CN" altLang="en-US"/>
              <a:t>打开一个到</a:t>
            </a:r>
            <a:r>
              <a:rPr lang="en-US" altLang="zh-CN"/>
              <a:t>InetSocketAddress</a:t>
            </a:r>
            <a:r>
              <a:rPr lang="zh-CN" altLang="en-US"/>
              <a:t>代表的主机的连接。</a:t>
            </a:r>
          </a:p>
          <a:p>
            <a:pPr eaLnBrk="1" hangingPunct="1">
              <a:lnSpc>
                <a:spcPct val="110000"/>
              </a:lnSpc>
              <a:spcBef>
                <a:spcPct val="50000"/>
              </a:spcBef>
            </a:pPr>
            <a:r>
              <a:rPr lang="zh-CN" altLang="en-US"/>
              <a:t>        使用</a:t>
            </a:r>
            <a:r>
              <a:rPr lang="en-US" altLang="zh-CN"/>
              <a:t>SocketChannel</a:t>
            </a:r>
            <a:r>
              <a:rPr lang="zh-CN" altLang="en-US"/>
              <a:t>取代以前从</a:t>
            </a:r>
            <a:r>
              <a:rPr lang="en-US" altLang="zh-CN"/>
              <a:t>Socket</a:t>
            </a:r>
            <a:r>
              <a:rPr lang="zh-CN" altLang="en-US"/>
              <a:t>对象的输入流来读取、向</a:t>
            </a:r>
            <a:r>
              <a:rPr lang="en-US" altLang="zh-CN"/>
              <a:t>Socket</a:t>
            </a:r>
            <a:r>
              <a:rPr lang="zh-CN" altLang="en-US"/>
              <a:t>的输出流写入的所有操作：</a:t>
            </a:r>
          </a:p>
          <a:p>
            <a:pPr eaLnBrk="1" hangingPunct="1">
              <a:lnSpc>
                <a:spcPct val="110000"/>
              </a:lnSpc>
              <a:spcBef>
                <a:spcPct val="50000"/>
              </a:spcBef>
            </a:pPr>
            <a:r>
              <a:rPr lang="zh-CN" altLang="en-US"/>
              <a:t>        </a:t>
            </a:r>
            <a:r>
              <a:rPr lang="en-US" altLang="zh-CN"/>
              <a:t>SocketChannel channel = SocketChannel.open();</a:t>
            </a:r>
          </a:p>
          <a:p>
            <a:pPr eaLnBrk="1" hangingPunct="1">
              <a:lnSpc>
                <a:spcPct val="110000"/>
              </a:lnSpc>
              <a:spcBef>
                <a:spcPct val="50000"/>
              </a:spcBef>
            </a:pPr>
            <a:r>
              <a:rPr lang="en-US" altLang="zh-CN"/>
              <a:t>        channel.connect(socketAddress);</a:t>
            </a:r>
          </a:p>
        </p:txBody>
      </p:sp>
    </p:spTree>
  </p:cSld>
  <p:clrMapOvr>
    <a:masterClrMapping/>
  </p:clrMapOvr>
  <p:transition>
    <p:zoom dir="in"/>
  </p:transition>
</p:sld>
</file>

<file path=ppt/slides/slide8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5762" name="Text Box 2"/>
          <p:cNvSpPr txBox="1">
            <a:spLocks noChangeArrowheads="1"/>
          </p:cNvSpPr>
          <p:nvPr/>
        </p:nvSpPr>
        <p:spPr bwMode="auto">
          <a:xfrm>
            <a:off x="881063" y="762000"/>
            <a:ext cx="7380287"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a:t>(3) </a:t>
            </a:r>
            <a:r>
              <a:rPr lang="zh-CN" altLang="en-US"/>
              <a:t>发送一个</a:t>
            </a:r>
            <a:r>
              <a:rPr lang="en-US" altLang="zh-CN"/>
              <a:t>HTTP</a:t>
            </a:r>
            <a:r>
              <a:rPr lang="zh-CN" altLang="en-US"/>
              <a:t>请求，发送请求之前进行编码。</a:t>
            </a:r>
          </a:p>
          <a:p>
            <a:pPr eaLnBrk="1" hangingPunct="1">
              <a:lnSpc>
                <a:spcPct val="200000"/>
              </a:lnSpc>
            </a:pPr>
            <a:r>
              <a:rPr lang="en-US" altLang="zh-CN"/>
              <a:t>Charset charset = Charset.forName("ISO-8859-1");</a:t>
            </a:r>
          </a:p>
          <a:p>
            <a:pPr eaLnBrk="1" hangingPunct="1">
              <a:lnSpc>
                <a:spcPct val="200000"/>
              </a:lnSpc>
            </a:pPr>
            <a:r>
              <a:rPr lang="en-US" altLang="zh-CN"/>
              <a:t>CharsetEncoder encoder = charset.newEncoder();</a:t>
            </a:r>
          </a:p>
          <a:p>
            <a:pPr eaLnBrk="1" hangingPunct="1">
              <a:lnSpc>
                <a:spcPct val="200000"/>
              </a:lnSpc>
            </a:pPr>
            <a:r>
              <a:rPr lang="en-US" altLang="zh-CN"/>
              <a:t>String request = " GET / HTTP/1.0\r\n\r\n ";</a:t>
            </a:r>
          </a:p>
          <a:p>
            <a:pPr eaLnBrk="1" hangingPunct="1">
              <a:lnSpc>
                <a:spcPct val="200000"/>
              </a:lnSpc>
            </a:pPr>
            <a:r>
              <a:rPr lang="en-US" altLang="zh-CN"/>
              <a:t>channel.write(encoder.encode(CharBuffer.wrap(request)));</a:t>
            </a:r>
          </a:p>
        </p:txBody>
      </p:sp>
    </p:spTree>
  </p:cSld>
  <p:clrMapOvr>
    <a:masterClrMapping/>
  </p:clrMapOvr>
  <p:transition>
    <p:zoom dir="in"/>
  </p:transition>
</p:sld>
</file>

<file path=ppt/slides/slide8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6786" name="Text Box 2"/>
          <p:cNvSpPr txBox="1">
            <a:spLocks noChangeArrowheads="1"/>
          </p:cNvSpPr>
          <p:nvPr/>
        </p:nvSpPr>
        <p:spPr bwMode="auto">
          <a:xfrm>
            <a:off x="949325" y="485775"/>
            <a:ext cx="7204075"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a:t>(4) </a:t>
            </a:r>
            <a:r>
              <a:rPr lang="zh-CN" altLang="en-US"/>
              <a:t>从通道中读取服务器的响应。</a:t>
            </a:r>
          </a:p>
          <a:p>
            <a:pPr lvl="1" eaLnBrk="1" hangingPunct="1">
              <a:lnSpc>
                <a:spcPct val="130000"/>
              </a:lnSpc>
            </a:pPr>
            <a:r>
              <a:rPr lang="en-US" altLang="zh-CN"/>
              <a:t>ByteBuffer buffer = ByteBuffer.allocateDirect(1024);</a:t>
            </a:r>
          </a:p>
          <a:p>
            <a:pPr lvl="1" eaLnBrk="1" hangingPunct="1">
              <a:lnSpc>
                <a:spcPct val="130000"/>
              </a:lnSpc>
            </a:pPr>
            <a:r>
              <a:rPr lang="en-US" altLang="zh-CN"/>
              <a:t>CharBuffer charBuffer = CharBuffer.allocate(1024);</a:t>
            </a:r>
          </a:p>
          <a:p>
            <a:pPr lvl="1" eaLnBrk="1" hangingPunct="1">
              <a:lnSpc>
                <a:spcPct val="130000"/>
              </a:lnSpc>
            </a:pPr>
            <a:r>
              <a:rPr lang="en-US" altLang="zh-CN"/>
              <a:t>while ((channel.read(buffer)) != -1) </a:t>
            </a:r>
          </a:p>
          <a:p>
            <a:pPr lvl="1" eaLnBrk="1" hangingPunct="1">
              <a:lnSpc>
                <a:spcPct val="130000"/>
              </a:lnSpc>
            </a:pPr>
            <a:r>
              <a:rPr lang="en-US" altLang="zh-CN"/>
              <a:t>{</a:t>
            </a:r>
          </a:p>
          <a:p>
            <a:pPr lvl="2" eaLnBrk="1" hangingPunct="1">
              <a:lnSpc>
                <a:spcPct val="130000"/>
              </a:lnSpc>
            </a:pPr>
            <a:r>
              <a:rPr lang="en-US" altLang="zh-CN"/>
              <a:t> buffer.flip();</a:t>
            </a:r>
          </a:p>
          <a:p>
            <a:pPr lvl="2" eaLnBrk="1" hangingPunct="1">
              <a:lnSpc>
                <a:spcPct val="130000"/>
              </a:lnSpc>
            </a:pPr>
            <a:r>
              <a:rPr lang="en-US" altLang="zh-CN"/>
              <a:t> decoder.decode(buffer, charBuffer, false);</a:t>
            </a:r>
          </a:p>
          <a:p>
            <a:pPr lvl="2" eaLnBrk="1" hangingPunct="1">
              <a:lnSpc>
                <a:spcPct val="130000"/>
              </a:lnSpc>
            </a:pPr>
            <a:r>
              <a:rPr lang="en-US" altLang="zh-CN"/>
              <a:t> charBuffer.flip();</a:t>
            </a:r>
          </a:p>
          <a:p>
            <a:pPr lvl="2" eaLnBrk="1" hangingPunct="1">
              <a:lnSpc>
                <a:spcPct val="130000"/>
              </a:lnSpc>
            </a:pPr>
            <a:r>
              <a:rPr lang="en-US" altLang="zh-CN"/>
              <a:t> System.out.println(charBuffer);</a:t>
            </a:r>
          </a:p>
          <a:p>
            <a:pPr lvl="2" eaLnBrk="1" hangingPunct="1">
              <a:lnSpc>
                <a:spcPct val="130000"/>
              </a:lnSpc>
            </a:pPr>
            <a:r>
              <a:rPr lang="en-US" altLang="zh-CN"/>
              <a:t> buffer.clear();</a:t>
            </a:r>
          </a:p>
          <a:p>
            <a:pPr lvl="2" eaLnBrk="1" hangingPunct="1">
              <a:lnSpc>
                <a:spcPct val="130000"/>
              </a:lnSpc>
            </a:pPr>
            <a:r>
              <a:rPr lang="en-US" altLang="zh-CN"/>
              <a:t> charBuffer.clear();</a:t>
            </a:r>
          </a:p>
          <a:p>
            <a:pPr lvl="1" eaLnBrk="1" hangingPunct="1">
              <a:lnSpc>
                <a:spcPct val="130000"/>
              </a:lnSpc>
            </a:pPr>
            <a:r>
              <a:rPr lang="en-US" altLang="zh-CN"/>
              <a:t>}</a:t>
            </a:r>
          </a:p>
        </p:txBody>
      </p:sp>
    </p:spTree>
  </p:cSld>
  <p:clrMapOvr>
    <a:masterClrMapping/>
  </p:clrMapOvr>
  <p:transition>
    <p:zoom dir="in"/>
  </p:transition>
</p:sld>
</file>

<file path=ppt/slides/slide8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7810" name="Text Box 2"/>
          <p:cNvSpPr txBox="1">
            <a:spLocks noChangeArrowheads="1"/>
          </p:cNvSpPr>
          <p:nvPr/>
        </p:nvSpPr>
        <p:spPr bwMode="auto">
          <a:xfrm>
            <a:off x="381000" y="685800"/>
            <a:ext cx="8534400" cy="545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zh-CN" altLang="en-US"/>
              <a:t>例</a:t>
            </a:r>
            <a:r>
              <a:rPr lang="en-US" altLang="zh-CN"/>
              <a:t>12.6】</a:t>
            </a:r>
            <a:r>
              <a:rPr lang="zh-CN" altLang="en-US"/>
              <a:t>下面这个程序通过一个</a:t>
            </a:r>
            <a:r>
              <a:rPr lang="en-US" altLang="zh-CN"/>
              <a:t>HTTP</a:t>
            </a:r>
            <a:r>
              <a:rPr lang="zh-CN" altLang="en-US"/>
              <a:t>请求来读取站点</a:t>
            </a:r>
            <a:r>
              <a:rPr lang="en-US" altLang="zh-CN"/>
              <a:t>www.xjtu.edu.cn</a:t>
            </a:r>
            <a:r>
              <a:rPr lang="zh-CN" altLang="en-US"/>
              <a:t>的首页，直接输出到屏幕上，可以看见是网页的文本文件。源程序代码如下：</a:t>
            </a:r>
          </a:p>
          <a:p>
            <a:pPr lvl="1" eaLnBrk="1" hangingPunct="1">
              <a:lnSpc>
                <a:spcPct val="130000"/>
              </a:lnSpc>
              <a:spcBef>
                <a:spcPct val="50000"/>
              </a:spcBef>
            </a:pPr>
            <a:r>
              <a:rPr lang="en-US" altLang="zh-CN"/>
              <a:t>//</a:t>
            </a:r>
            <a:r>
              <a:rPr lang="zh-CN" altLang="en-US"/>
              <a:t>程序文件名为</a:t>
            </a:r>
            <a:r>
              <a:rPr lang="en-US" altLang="zh-CN"/>
              <a:t>ReadURL.java</a:t>
            </a:r>
          </a:p>
          <a:p>
            <a:pPr lvl="1" eaLnBrk="1" hangingPunct="1">
              <a:lnSpc>
                <a:spcPct val="130000"/>
              </a:lnSpc>
              <a:spcBef>
                <a:spcPct val="50000"/>
              </a:spcBef>
            </a:pPr>
            <a:r>
              <a:rPr lang="en-US" altLang="zh-CN"/>
              <a:t>import java.io.*;</a:t>
            </a:r>
          </a:p>
          <a:p>
            <a:pPr lvl="1" eaLnBrk="1" hangingPunct="1">
              <a:lnSpc>
                <a:spcPct val="130000"/>
              </a:lnSpc>
              <a:spcBef>
                <a:spcPct val="50000"/>
              </a:spcBef>
            </a:pPr>
            <a:r>
              <a:rPr lang="en-US" altLang="zh-CN"/>
              <a:t>import java.net.*;</a:t>
            </a:r>
          </a:p>
          <a:p>
            <a:pPr lvl="1" eaLnBrk="1" hangingPunct="1">
              <a:lnSpc>
                <a:spcPct val="130000"/>
              </a:lnSpc>
              <a:spcBef>
                <a:spcPct val="50000"/>
              </a:spcBef>
            </a:pPr>
            <a:r>
              <a:rPr lang="en-US" altLang="zh-CN"/>
              <a:t>import java.nio.*;</a:t>
            </a:r>
          </a:p>
          <a:p>
            <a:pPr lvl="1" eaLnBrk="1" hangingPunct="1">
              <a:lnSpc>
                <a:spcPct val="130000"/>
              </a:lnSpc>
              <a:spcBef>
                <a:spcPct val="50000"/>
              </a:spcBef>
            </a:pPr>
            <a:r>
              <a:rPr lang="en-US" altLang="zh-CN"/>
              <a:t>import java.nio.channels.*;</a:t>
            </a:r>
          </a:p>
          <a:p>
            <a:pPr lvl="1" eaLnBrk="1" hangingPunct="1">
              <a:lnSpc>
                <a:spcPct val="130000"/>
              </a:lnSpc>
              <a:spcBef>
                <a:spcPct val="50000"/>
              </a:spcBef>
            </a:pPr>
            <a:r>
              <a:rPr lang="en-US" altLang="zh-CN"/>
              <a:t>import java.nio.charset.*; </a:t>
            </a:r>
          </a:p>
        </p:txBody>
      </p:sp>
    </p:spTree>
  </p:cSld>
  <p:clrMapOvr>
    <a:masterClrMapping/>
  </p:clrMapOvr>
  <p:transition>
    <p:zoom dir="in"/>
  </p:transition>
</p:sld>
</file>

<file path=ppt/slides/slide8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8834" name="Text Box 2"/>
          <p:cNvSpPr txBox="1">
            <a:spLocks noChangeArrowheads="1"/>
          </p:cNvSpPr>
          <p:nvPr/>
        </p:nvSpPr>
        <p:spPr bwMode="auto">
          <a:xfrm>
            <a:off x="685800" y="727075"/>
            <a:ext cx="8245475" cy="531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a:t>public class ReadURL</a:t>
            </a:r>
          </a:p>
          <a:p>
            <a:pPr eaLnBrk="1" hangingPunct="1">
              <a:lnSpc>
                <a:spcPct val="130000"/>
              </a:lnSpc>
            </a:pPr>
            <a:r>
              <a:rPr lang="en-US" altLang="zh-CN"/>
              <a:t>{</a:t>
            </a:r>
          </a:p>
          <a:p>
            <a:pPr eaLnBrk="1" hangingPunct="1">
              <a:lnSpc>
                <a:spcPct val="130000"/>
              </a:lnSpc>
            </a:pPr>
            <a:r>
              <a:rPr lang="en-US" altLang="zh-CN"/>
              <a:t>	public static void main(String args[]) </a:t>
            </a:r>
          </a:p>
          <a:p>
            <a:pPr eaLnBrk="1" hangingPunct="1">
              <a:lnSpc>
                <a:spcPct val="130000"/>
              </a:lnSpc>
            </a:pPr>
            <a:r>
              <a:rPr lang="en-US" altLang="zh-CN"/>
              <a:t>	{</a:t>
            </a:r>
          </a:p>
          <a:p>
            <a:pPr eaLnBrk="1" hangingPunct="1">
              <a:lnSpc>
                <a:spcPct val="130000"/>
              </a:lnSpc>
            </a:pPr>
            <a:r>
              <a:rPr lang="en-US" altLang="zh-CN"/>
              <a:t>		SocketChannel channel = null;</a:t>
            </a:r>
          </a:p>
          <a:p>
            <a:pPr eaLnBrk="1" hangingPunct="1">
              <a:lnSpc>
                <a:spcPct val="130000"/>
              </a:lnSpc>
            </a:pPr>
            <a:r>
              <a:rPr lang="en-US" altLang="zh-CN"/>
              <a:t>		String host = "www.xjtu.edu.cn";</a:t>
            </a:r>
          </a:p>
          <a:p>
            <a:pPr eaLnBrk="1" hangingPunct="1">
              <a:lnSpc>
                <a:spcPct val="130000"/>
              </a:lnSpc>
            </a:pPr>
            <a:r>
              <a:rPr lang="en-US" altLang="zh-CN"/>
              <a:t>		try </a:t>
            </a:r>
          </a:p>
          <a:p>
            <a:pPr eaLnBrk="1" hangingPunct="1">
              <a:lnSpc>
                <a:spcPct val="130000"/>
              </a:lnSpc>
            </a:pPr>
            <a:r>
              <a:rPr lang="en-US" altLang="zh-CN"/>
              <a:t>		{</a:t>
            </a:r>
          </a:p>
          <a:p>
            <a:pPr eaLnBrk="1" hangingPunct="1">
              <a:lnSpc>
                <a:spcPct val="130000"/>
              </a:lnSpc>
            </a:pPr>
            <a:r>
              <a:rPr lang="en-US" altLang="zh-CN"/>
              <a:t>			//</a:t>
            </a:r>
            <a:r>
              <a:rPr lang="zh-CN" altLang="en-US"/>
              <a:t>建立连接</a:t>
            </a:r>
          </a:p>
          <a:p>
            <a:pPr eaLnBrk="1" hangingPunct="1">
              <a:lnSpc>
                <a:spcPct val="130000"/>
              </a:lnSpc>
            </a:pPr>
            <a:r>
              <a:rPr lang="zh-CN" altLang="en-US"/>
              <a:t>			</a:t>
            </a:r>
            <a:r>
              <a:rPr lang="en-US" altLang="zh-CN"/>
              <a:t>InetSocketAddress socketAddress = new InetSocketAddress(host, 80);</a:t>
            </a:r>
          </a:p>
        </p:txBody>
      </p:sp>
    </p:spTree>
  </p:cSld>
  <p:clrMapOvr>
    <a:masterClrMapping/>
  </p:clrMapOvr>
  <p:transition>
    <p:zoom dir="in"/>
  </p:transition>
</p:sld>
</file>

<file path=ppt/slides/slide8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9858" name="Text Box 2"/>
          <p:cNvSpPr txBox="1">
            <a:spLocks noChangeArrowheads="1"/>
          </p:cNvSpPr>
          <p:nvPr/>
        </p:nvSpPr>
        <p:spPr bwMode="auto">
          <a:xfrm>
            <a:off x="533400" y="495300"/>
            <a:ext cx="8005763" cy="598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pPr>
            <a:r>
              <a:rPr lang="en-US" altLang="zh-CN" sz="2000"/>
              <a:t>		Charset charset = Charset.forName("ISO-8859-1");</a:t>
            </a:r>
          </a:p>
          <a:p>
            <a:pPr eaLnBrk="1" hangingPunct="1">
              <a:lnSpc>
                <a:spcPct val="138000"/>
              </a:lnSpc>
            </a:pPr>
            <a:r>
              <a:rPr lang="en-US" altLang="zh-CN" sz="2000"/>
              <a:t>		CharsetDecoder decoder = charset.newDecoder();</a:t>
            </a:r>
          </a:p>
          <a:p>
            <a:pPr eaLnBrk="1" hangingPunct="1">
              <a:lnSpc>
                <a:spcPct val="138000"/>
              </a:lnSpc>
            </a:pPr>
            <a:r>
              <a:rPr lang="en-US" altLang="zh-CN" sz="2000"/>
              <a:t>		CharsetEncoder encoder = charset.newEncoder();</a:t>
            </a:r>
          </a:p>
          <a:p>
            <a:pPr eaLnBrk="1" hangingPunct="1">
              <a:lnSpc>
                <a:spcPct val="138000"/>
              </a:lnSpc>
            </a:pPr>
            <a:r>
              <a:rPr lang="en-US" altLang="zh-CN" sz="2000"/>
              <a:t>		//</a:t>
            </a:r>
            <a:r>
              <a:rPr lang="zh-CN" altLang="en-US" sz="2000"/>
              <a:t>分配缓冲</a:t>
            </a:r>
          </a:p>
          <a:p>
            <a:pPr eaLnBrk="1" hangingPunct="1">
              <a:lnSpc>
                <a:spcPct val="138000"/>
              </a:lnSpc>
            </a:pPr>
            <a:r>
              <a:rPr lang="zh-CN" altLang="en-US" sz="2000"/>
              <a:t>		</a:t>
            </a:r>
            <a:r>
              <a:rPr lang="en-US" altLang="zh-CN" sz="2000"/>
              <a:t>ByteBuffer buffer = ByteBuffer.allocateDirect(1024);</a:t>
            </a:r>
          </a:p>
          <a:p>
            <a:pPr eaLnBrk="1" hangingPunct="1">
              <a:lnSpc>
                <a:spcPct val="138000"/>
              </a:lnSpc>
            </a:pPr>
            <a:r>
              <a:rPr lang="en-US" altLang="zh-CN" sz="2000"/>
              <a:t>		CharBuffer charBuffer = CharBuffer.allocate(1024);</a:t>
            </a:r>
          </a:p>
          <a:p>
            <a:pPr eaLnBrk="1" hangingPunct="1">
              <a:lnSpc>
                <a:spcPct val="138000"/>
              </a:lnSpc>
            </a:pPr>
            <a:r>
              <a:rPr lang="en-US" altLang="zh-CN" sz="2000"/>
              <a:t>		//</a:t>
            </a:r>
            <a:r>
              <a:rPr lang="zh-CN" altLang="en-US" sz="2000"/>
              <a:t>连接</a:t>
            </a:r>
          </a:p>
          <a:p>
            <a:pPr eaLnBrk="1" hangingPunct="1">
              <a:lnSpc>
                <a:spcPct val="138000"/>
              </a:lnSpc>
            </a:pPr>
            <a:r>
              <a:rPr lang="zh-CN" altLang="en-US" sz="2000"/>
              <a:t>		</a:t>
            </a:r>
            <a:r>
              <a:rPr lang="en-US" altLang="zh-CN" sz="2000"/>
              <a:t>channel = SocketChannel.open();</a:t>
            </a:r>
          </a:p>
          <a:p>
            <a:pPr eaLnBrk="1" hangingPunct="1">
              <a:lnSpc>
                <a:spcPct val="138000"/>
              </a:lnSpc>
            </a:pPr>
            <a:r>
              <a:rPr lang="en-US" altLang="zh-CN" sz="2000"/>
              <a:t>		channel.connect(socketAddress);</a:t>
            </a:r>
          </a:p>
          <a:p>
            <a:pPr eaLnBrk="1" hangingPunct="1">
              <a:lnSpc>
                <a:spcPct val="138000"/>
              </a:lnSpc>
            </a:pPr>
            <a:r>
              <a:rPr lang="en-US" altLang="zh-CN" sz="2000"/>
              <a:t>		//</a:t>
            </a:r>
            <a:r>
              <a:rPr lang="zh-CN" altLang="en-US" sz="2000"/>
              <a:t>发送请求</a:t>
            </a:r>
          </a:p>
          <a:p>
            <a:pPr eaLnBrk="1" hangingPunct="1">
              <a:lnSpc>
                <a:spcPct val="138000"/>
              </a:lnSpc>
            </a:pPr>
            <a:r>
              <a:rPr lang="zh-CN" altLang="en-US" sz="2000"/>
              <a:t>		</a:t>
            </a:r>
            <a:r>
              <a:rPr lang="en-US" altLang="zh-CN" sz="2000"/>
              <a:t>String request = "GET / HTTP/1.0\r\n\r\n";</a:t>
            </a:r>
          </a:p>
          <a:p>
            <a:pPr eaLnBrk="1" hangingPunct="1">
              <a:lnSpc>
                <a:spcPct val="138000"/>
              </a:lnSpc>
            </a:pPr>
            <a:r>
              <a:rPr lang="en-US" altLang="zh-CN" sz="2000"/>
              <a:t>		channel.write(encoder.encode(CharBuffer.wrap(request)));</a:t>
            </a:r>
          </a:p>
          <a:p>
            <a:pPr eaLnBrk="1" hangingPunct="1">
              <a:lnSpc>
                <a:spcPct val="138000"/>
              </a:lnSpc>
            </a:pPr>
            <a:r>
              <a:rPr lang="en-US" altLang="zh-CN" sz="2000"/>
              <a:t>		while ((channel.read(buffer)) != -1) </a:t>
            </a:r>
          </a:p>
          <a:p>
            <a:pPr eaLnBrk="1" hangingPunct="1">
              <a:lnSpc>
                <a:spcPct val="138000"/>
              </a:lnSpc>
            </a:pPr>
            <a:r>
              <a:rPr lang="en-US" altLang="zh-CN" sz="2000"/>
              <a:t>		{</a:t>
            </a:r>
          </a:p>
        </p:txBody>
      </p:sp>
    </p:spTree>
  </p:cSld>
  <p:clrMapOvr>
    <a:masterClrMapping/>
  </p:clrMapOvr>
  <p:transition>
    <p:zoom dir="in"/>
  </p:transition>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4738" name="Text Box 2"/>
          <p:cNvSpPr txBox="1">
            <a:spLocks noChangeArrowheads="1"/>
          </p:cNvSpPr>
          <p:nvPr/>
        </p:nvSpPr>
        <p:spPr bwMode="auto">
          <a:xfrm>
            <a:off x="228600" y="779463"/>
            <a:ext cx="8686800" cy="478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8000"/>
              </a:lnSpc>
              <a:spcBef>
                <a:spcPct val="50000"/>
              </a:spcBef>
            </a:pPr>
            <a:r>
              <a:rPr lang="en-US" altLang="zh-CN" b="1"/>
              <a:t>2.3.6  </a:t>
            </a:r>
            <a:r>
              <a:rPr lang="zh-CN" altLang="en-US" b="1"/>
              <a:t>其它操作符及其表达式</a:t>
            </a:r>
          </a:p>
          <a:p>
            <a:pPr eaLnBrk="1" hangingPunct="1">
              <a:lnSpc>
                <a:spcPct val="148000"/>
              </a:lnSpc>
              <a:spcBef>
                <a:spcPct val="50000"/>
              </a:spcBef>
            </a:pPr>
            <a:r>
              <a:rPr lang="zh-CN" altLang="en-US"/>
              <a:t>        三目运算符</a:t>
            </a:r>
            <a:r>
              <a:rPr lang="en-US" altLang="zh-CN"/>
              <a:t>(?:)</a:t>
            </a:r>
            <a:r>
              <a:rPr lang="zh-CN" altLang="en-US"/>
              <a:t>相当于条件判断，表达式</a:t>
            </a:r>
            <a:r>
              <a:rPr lang="en-US" altLang="zh-CN"/>
              <a:t>x?y:z</a:t>
            </a:r>
            <a:r>
              <a:rPr lang="zh-CN" altLang="en-US"/>
              <a:t>用于判断</a:t>
            </a:r>
            <a:r>
              <a:rPr lang="en-US" altLang="zh-CN"/>
              <a:t>x</a:t>
            </a:r>
            <a:r>
              <a:rPr lang="zh-CN" altLang="en-US"/>
              <a:t>是否为真，如果为真，表达式的值为</a:t>
            </a:r>
            <a:r>
              <a:rPr lang="en-US" altLang="zh-CN"/>
              <a:t>y</a:t>
            </a:r>
            <a:r>
              <a:rPr lang="zh-CN" altLang="en-US"/>
              <a:t>，否则表达式的值为</a:t>
            </a:r>
            <a:r>
              <a:rPr lang="en-US" altLang="zh-CN"/>
              <a:t>z</a:t>
            </a:r>
            <a:r>
              <a:rPr lang="zh-CN" altLang="en-US"/>
              <a:t>。</a:t>
            </a:r>
          </a:p>
          <a:p>
            <a:pPr lvl="2" eaLnBrk="1" hangingPunct="1">
              <a:lnSpc>
                <a:spcPct val="148000"/>
              </a:lnSpc>
              <a:spcBef>
                <a:spcPct val="50000"/>
              </a:spcBef>
            </a:pPr>
            <a:r>
              <a:rPr lang="zh-CN" altLang="en-US"/>
              <a:t>例如：</a:t>
            </a:r>
          </a:p>
          <a:p>
            <a:pPr lvl="2" eaLnBrk="1" hangingPunct="1">
              <a:lnSpc>
                <a:spcPct val="148000"/>
              </a:lnSpc>
              <a:spcBef>
                <a:spcPct val="50000"/>
              </a:spcBef>
            </a:pPr>
            <a:r>
              <a:rPr lang="en-US" altLang="zh-CN"/>
              <a:t>int x = 5;</a:t>
            </a:r>
          </a:p>
          <a:p>
            <a:pPr lvl="2" eaLnBrk="1" hangingPunct="1">
              <a:lnSpc>
                <a:spcPct val="148000"/>
              </a:lnSpc>
              <a:spcBef>
                <a:spcPct val="50000"/>
              </a:spcBef>
            </a:pPr>
            <a:r>
              <a:rPr lang="en-US" altLang="zh-CN"/>
              <a:t>int a = (x&gt;3)?5:3;</a:t>
            </a:r>
          </a:p>
          <a:p>
            <a:pPr eaLnBrk="1" hangingPunct="1">
              <a:lnSpc>
                <a:spcPct val="148000"/>
              </a:lnSpc>
              <a:spcBef>
                <a:spcPct val="50000"/>
              </a:spcBef>
            </a:pPr>
            <a:r>
              <a:rPr lang="zh-CN" altLang="en-US"/>
              <a:t>则</a:t>
            </a:r>
            <a:r>
              <a:rPr lang="en-US" altLang="zh-CN"/>
              <a:t>a</a:t>
            </a:r>
            <a:r>
              <a:rPr lang="zh-CN" altLang="en-US"/>
              <a:t>的值为</a:t>
            </a:r>
            <a:r>
              <a:rPr lang="en-US" altLang="zh-CN"/>
              <a:t>5</a:t>
            </a:r>
            <a:r>
              <a:rPr lang="zh-CN" altLang="en-US"/>
              <a:t>。如果</a:t>
            </a:r>
            <a:r>
              <a:rPr lang="en-US" altLang="zh-CN"/>
              <a:t>x = 2</a:t>
            </a:r>
            <a:r>
              <a:rPr lang="zh-CN" altLang="en-US"/>
              <a:t>，则</a:t>
            </a:r>
            <a:r>
              <a:rPr lang="en-US" altLang="zh-CN"/>
              <a:t>a</a:t>
            </a:r>
            <a:r>
              <a:rPr lang="zh-CN" altLang="en-US"/>
              <a:t>的值为</a:t>
            </a:r>
            <a:r>
              <a:rPr lang="en-US" altLang="zh-CN"/>
              <a:t>3</a:t>
            </a:r>
            <a:r>
              <a:rPr lang="zh-CN" altLang="en-US"/>
              <a:t>。</a:t>
            </a:r>
          </a:p>
        </p:txBody>
      </p:sp>
    </p:spTree>
  </p:cSld>
  <p:clrMapOvr>
    <a:masterClrMapping/>
  </p:clrMapOvr>
  <p:transition>
    <p:zoom dir="in"/>
  </p:transition>
</p:sld>
</file>

<file path=ppt/slides/slide8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882" name="Text Box 2"/>
          <p:cNvSpPr txBox="1">
            <a:spLocks noChangeArrowheads="1"/>
          </p:cNvSpPr>
          <p:nvPr/>
        </p:nvSpPr>
        <p:spPr bwMode="auto">
          <a:xfrm>
            <a:off x="898525" y="460375"/>
            <a:ext cx="7145338"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a:t> 		buffer.flip();</a:t>
            </a:r>
          </a:p>
          <a:p>
            <a:pPr eaLnBrk="1" hangingPunct="1">
              <a:lnSpc>
                <a:spcPct val="120000"/>
              </a:lnSpc>
            </a:pPr>
            <a:r>
              <a:rPr lang="en-US" altLang="zh-CN"/>
              <a:t>		//</a:t>
            </a:r>
            <a:r>
              <a:rPr lang="zh-CN" altLang="en-US"/>
              <a:t>解码</a:t>
            </a:r>
          </a:p>
          <a:p>
            <a:pPr eaLnBrk="1" hangingPunct="1">
              <a:lnSpc>
                <a:spcPct val="120000"/>
              </a:lnSpc>
            </a:pPr>
            <a:r>
              <a:rPr lang="zh-CN" altLang="en-US"/>
              <a:t>		</a:t>
            </a:r>
            <a:r>
              <a:rPr lang="en-US" altLang="zh-CN"/>
              <a:t>decoder.decode(buffer, charBuffer, false);</a:t>
            </a:r>
          </a:p>
          <a:p>
            <a:pPr eaLnBrk="1" hangingPunct="1">
              <a:lnSpc>
                <a:spcPct val="120000"/>
              </a:lnSpc>
            </a:pPr>
            <a:r>
              <a:rPr lang="en-US" altLang="zh-CN"/>
              <a:t>		//</a:t>
            </a:r>
            <a:r>
              <a:rPr lang="zh-CN" altLang="en-US"/>
              <a:t>输出</a:t>
            </a:r>
          </a:p>
          <a:p>
            <a:pPr eaLnBrk="1" hangingPunct="1">
              <a:lnSpc>
                <a:spcPct val="120000"/>
              </a:lnSpc>
            </a:pPr>
            <a:r>
              <a:rPr lang="zh-CN" altLang="en-US"/>
              <a:t>		</a:t>
            </a:r>
            <a:r>
              <a:rPr lang="en-US" altLang="zh-CN"/>
              <a:t>charBuffer.flip();</a:t>
            </a:r>
          </a:p>
          <a:p>
            <a:pPr eaLnBrk="1" hangingPunct="1">
              <a:lnSpc>
                <a:spcPct val="120000"/>
              </a:lnSpc>
            </a:pPr>
            <a:r>
              <a:rPr lang="en-US" altLang="zh-CN"/>
              <a:t>		System.out.println(charBuffer);</a:t>
            </a:r>
          </a:p>
          <a:p>
            <a:pPr eaLnBrk="1" hangingPunct="1">
              <a:lnSpc>
                <a:spcPct val="120000"/>
              </a:lnSpc>
            </a:pPr>
            <a:r>
              <a:rPr lang="en-US" altLang="zh-CN"/>
              <a:t>		buffer.clear();</a:t>
            </a:r>
          </a:p>
          <a:p>
            <a:pPr eaLnBrk="1" hangingPunct="1">
              <a:lnSpc>
                <a:spcPct val="120000"/>
              </a:lnSpc>
            </a:pPr>
            <a:r>
              <a:rPr lang="en-US" altLang="zh-CN"/>
              <a:t>		charBuffer.clear();</a:t>
            </a:r>
          </a:p>
          <a:p>
            <a:pPr eaLnBrk="1" hangingPunct="1">
              <a:lnSpc>
                <a:spcPct val="120000"/>
              </a:lnSpc>
            </a:pPr>
            <a:r>
              <a:rPr lang="en-US" altLang="zh-CN"/>
              <a:t>	         }</a:t>
            </a:r>
          </a:p>
          <a:p>
            <a:pPr eaLnBrk="1" hangingPunct="1">
              <a:lnSpc>
                <a:spcPct val="120000"/>
              </a:lnSpc>
            </a:pPr>
            <a:r>
              <a:rPr lang="en-US" altLang="zh-CN"/>
              <a:t>	} catch (UnknownHostException e) {</a:t>
            </a:r>
          </a:p>
          <a:p>
            <a:pPr eaLnBrk="1" hangingPunct="1">
              <a:lnSpc>
                <a:spcPct val="120000"/>
              </a:lnSpc>
            </a:pPr>
            <a:r>
              <a:rPr lang="en-US" altLang="zh-CN"/>
              <a:t>	        System.err.println(e);</a:t>
            </a:r>
          </a:p>
          <a:p>
            <a:pPr eaLnBrk="1" hangingPunct="1">
              <a:lnSpc>
                <a:spcPct val="120000"/>
              </a:lnSpc>
            </a:pPr>
            <a:r>
              <a:rPr lang="en-US" altLang="zh-CN"/>
              <a:t>	} catch (IOException e) {</a:t>
            </a:r>
          </a:p>
          <a:p>
            <a:pPr eaLnBrk="1" hangingPunct="1">
              <a:lnSpc>
                <a:spcPct val="120000"/>
              </a:lnSpc>
            </a:pPr>
            <a:r>
              <a:rPr lang="en-US" altLang="zh-CN"/>
              <a:t>	        System.err.println(e);</a:t>
            </a:r>
          </a:p>
        </p:txBody>
      </p:sp>
    </p:spTree>
  </p:cSld>
  <p:clrMapOvr>
    <a:masterClrMapping/>
  </p:clrMapOvr>
  <p:transition>
    <p:zoom dir="in"/>
  </p:transition>
</p:sld>
</file>

<file path=ppt/slides/slide8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1906" name="Text Box 2"/>
          <p:cNvSpPr txBox="1">
            <a:spLocks noChangeArrowheads="1"/>
          </p:cNvSpPr>
          <p:nvPr/>
        </p:nvSpPr>
        <p:spPr bwMode="auto">
          <a:xfrm>
            <a:off x="1279525" y="579438"/>
            <a:ext cx="5794375"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	} finally {</a:t>
            </a:r>
          </a:p>
          <a:p>
            <a:pPr eaLnBrk="1" hangingPunct="1">
              <a:lnSpc>
                <a:spcPct val="150000"/>
              </a:lnSpc>
            </a:pPr>
            <a:r>
              <a:rPr lang="en-US" altLang="zh-CN"/>
              <a:t>		if (channel != null) {</a:t>
            </a:r>
          </a:p>
          <a:p>
            <a:pPr eaLnBrk="1" hangingPunct="1">
              <a:lnSpc>
                <a:spcPct val="150000"/>
              </a:lnSpc>
            </a:pPr>
            <a:r>
              <a:rPr lang="en-US" altLang="zh-CN"/>
              <a:t>		try {</a:t>
            </a:r>
          </a:p>
          <a:p>
            <a:pPr eaLnBrk="1" hangingPunct="1">
              <a:lnSpc>
                <a:spcPct val="150000"/>
              </a:lnSpc>
            </a:pPr>
            <a:r>
              <a:rPr lang="en-US" altLang="zh-CN"/>
              <a:t>			channel.close();</a:t>
            </a:r>
          </a:p>
          <a:p>
            <a:pPr eaLnBrk="1" hangingPunct="1">
              <a:lnSpc>
                <a:spcPct val="150000"/>
              </a:lnSpc>
            </a:pPr>
            <a:r>
              <a:rPr lang="en-US" altLang="zh-CN"/>
              <a:t>		} catch (IOException ignored) </a:t>
            </a:r>
          </a:p>
          <a:p>
            <a:pPr eaLnBrk="1" hangingPunct="1">
              <a:lnSpc>
                <a:spcPct val="150000"/>
              </a:lnSpc>
            </a:pPr>
            <a:r>
              <a:rPr lang="en-US" altLang="zh-CN"/>
              <a:t>		{}</a:t>
            </a:r>
          </a:p>
          <a:p>
            <a:pPr eaLnBrk="1" hangingPunct="1">
              <a:lnSpc>
                <a:spcPct val="150000"/>
              </a:lnSpc>
            </a:pPr>
            <a:r>
              <a:rPr lang="en-US" altLang="zh-CN"/>
              <a:t>		}</a:t>
            </a:r>
          </a:p>
          <a:p>
            <a:pPr eaLnBrk="1" hangingPunct="1">
              <a:lnSpc>
                <a:spcPct val="150000"/>
              </a:lnSpc>
            </a:pPr>
            <a:r>
              <a:rPr lang="en-US" altLang="zh-CN"/>
              <a:t>	}</a:t>
            </a:r>
          </a:p>
          <a:p>
            <a:pPr eaLnBrk="1" hangingPunct="1">
              <a:lnSpc>
                <a:spcPct val="150000"/>
              </a:lnSpc>
            </a:pPr>
            <a:r>
              <a:rPr lang="en-US" altLang="zh-CN"/>
              <a:t> }</a:t>
            </a:r>
          </a:p>
          <a:p>
            <a:pPr eaLnBrk="1" hangingPunct="1">
              <a:lnSpc>
                <a:spcPct val="150000"/>
              </a:lnSpc>
            </a:pPr>
            <a:r>
              <a:rPr lang="en-US" altLang="zh-CN"/>
              <a:t>}</a:t>
            </a:r>
          </a:p>
        </p:txBody>
      </p:sp>
    </p:spTree>
  </p:cSld>
  <p:clrMapOvr>
    <a:masterClrMapping/>
  </p:clrMapOvr>
  <p:transition>
    <p:zoom dir="in"/>
  </p:transition>
</p:sld>
</file>

<file path=ppt/slides/slide8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2930" name="Text Box 2"/>
          <p:cNvSpPr txBox="1">
            <a:spLocks noChangeArrowheads="1"/>
          </p:cNvSpPr>
          <p:nvPr/>
        </p:nvSpPr>
        <p:spPr bwMode="auto">
          <a:xfrm>
            <a:off x="304800" y="533400"/>
            <a:ext cx="8610600"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12.6.6  </a:t>
            </a:r>
            <a:r>
              <a:rPr lang="zh-CN" altLang="en-US" b="1"/>
              <a:t>非阻塞模式</a:t>
            </a:r>
          </a:p>
          <a:p>
            <a:pPr eaLnBrk="1" hangingPunct="1">
              <a:spcBef>
                <a:spcPct val="50000"/>
              </a:spcBef>
            </a:pPr>
            <a:r>
              <a:rPr lang="zh-CN" altLang="en-US" b="1"/>
              <a:t>        </a:t>
            </a:r>
            <a:r>
              <a:rPr lang="en-US" altLang="zh-CN" b="1"/>
              <a:t>1. </a:t>
            </a:r>
            <a:r>
              <a:rPr lang="zh-CN" altLang="en-US" b="1"/>
              <a:t>非阻塞客户端</a:t>
            </a:r>
          </a:p>
          <a:p>
            <a:pPr eaLnBrk="1" hangingPunct="1">
              <a:spcBef>
                <a:spcPct val="50000"/>
              </a:spcBef>
            </a:pPr>
            <a:r>
              <a:rPr lang="zh-CN" altLang="en-US"/>
              <a:t>       </a:t>
            </a:r>
            <a:r>
              <a:rPr lang="en-US" altLang="zh-CN"/>
              <a:t>(1) </a:t>
            </a:r>
            <a:r>
              <a:rPr lang="zh-CN" altLang="en-US"/>
              <a:t>创建可选择通道，配置成非阻塞模式并进行连接。</a:t>
            </a:r>
          </a:p>
          <a:p>
            <a:pPr eaLnBrk="1" hangingPunct="1">
              <a:spcBef>
                <a:spcPct val="50000"/>
              </a:spcBef>
            </a:pPr>
            <a:r>
              <a:rPr lang="zh-CN" altLang="en-US"/>
              <a:t>        </a:t>
            </a:r>
            <a:r>
              <a:rPr lang="en-US" altLang="zh-CN"/>
              <a:t>String host = "192.100.100.43";</a:t>
            </a:r>
          </a:p>
          <a:p>
            <a:pPr eaLnBrk="1" hangingPunct="1">
              <a:spcBef>
                <a:spcPct val="50000"/>
              </a:spcBef>
            </a:pPr>
            <a:r>
              <a:rPr lang="en-US" altLang="zh-CN"/>
              <a:t>        InetSocketAddress socketAddress = new InetSocketAddress(host, 80);</a:t>
            </a:r>
          </a:p>
          <a:p>
            <a:pPr lvl="1" eaLnBrk="1" hangingPunct="1">
              <a:spcBef>
                <a:spcPct val="50000"/>
              </a:spcBef>
            </a:pPr>
            <a:r>
              <a:rPr lang="en-US" altLang="zh-CN"/>
              <a:t> channel = SocketChannel.open();</a:t>
            </a:r>
          </a:p>
          <a:p>
            <a:pPr lvl="1" eaLnBrk="1" hangingPunct="1">
              <a:spcBef>
                <a:spcPct val="50000"/>
              </a:spcBef>
            </a:pPr>
            <a:r>
              <a:rPr lang="en-US" altLang="zh-CN"/>
              <a:t> channel.configureBlocking(false);</a:t>
            </a:r>
          </a:p>
          <a:p>
            <a:pPr lvl="1" eaLnBrk="1" hangingPunct="1">
              <a:spcBef>
                <a:spcPct val="50000"/>
              </a:spcBef>
            </a:pPr>
            <a:r>
              <a:rPr lang="en-US" altLang="zh-CN"/>
              <a:t> channel.connect(socketAddress);</a:t>
            </a:r>
          </a:p>
          <a:p>
            <a:pPr eaLnBrk="1" hangingPunct="1">
              <a:spcBef>
                <a:spcPct val="50000"/>
              </a:spcBef>
            </a:pPr>
            <a:r>
              <a:rPr lang="en-US" altLang="zh-CN"/>
              <a:t>    </a:t>
            </a:r>
            <a:r>
              <a:rPr lang="zh-CN" altLang="en-US"/>
              <a:t>这时得到的通道</a:t>
            </a:r>
            <a:r>
              <a:rPr lang="en-US" altLang="zh-CN"/>
              <a:t>channel</a:t>
            </a:r>
            <a:r>
              <a:rPr lang="zh-CN" altLang="en-US"/>
              <a:t>是一个可选择通道</a:t>
            </a:r>
            <a:r>
              <a:rPr lang="en-US" altLang="zh-CN"/>
              <a:t>(SelectableChannel)</a:t>
            </a:r>
            <a:r>
              <a:rPr lang="zh-CN" altLang="en-US"/>
              <a:t>，通过一个</a:t>
            </a:r>
            <a:r>
              <a:rPr lang="en-US" altLang="zh-CN"/>
              <a:t>Selector</a:t>
            </a:r>
            <a:r>
              <a:rPr lang="zh-CN" altLang="en-US"/>
              <a:t>来工作。将通道注册到一个</a:t>
            </a:r>
            <a:r>
              <a:rPr lang="en-US" altLang="zh-CN"/>
              <a:t>Selector</a:t>
            </a:r>
            <a:r>
              <a:rPr lang="zh-CN" altLang="en-US"/>
              <a:t>，同时声明一些事件，当事件发生时通道会通过回调执行。</a:t>
            </a:r>
          </a:p>
        </p:txBody>
      </p:sp>
    </p:spTree>
  </p:cSld>
  <p:clrMapOvr>
    <a:masterClrMapping/>
  </p:clrMapOvr>
  <p:transition>
    <p:zoom dir="in"/>
  </p:transition>
</p:sld>
</file>

<file path=ppt/slides/slide8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3954" name="Text Box 2"/>
          <p:cNvSpPr txBox="1">
            <a:spLocks noChangeArrowheads="1"/>
          </p:cNvSpPr>
          <p:nvPr/>
        </p:nvSpPr>
        <p:spPr bwMode="auto">
          <a:xfrm>
            <a:off x="457200" y="685800"/>
            <a:ext cx="84582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(2) </a:t>
            </a:r>
            <a:r>
              <a:rPr lang="zh-CN" altLang="en-US"/>
              <a:t>创建</a:t>
            </a:r>
            <a:r>
              <a:rPr lang="en-US" altLang="zh-CN"/>
              <a:t>Selector</a:t>
            </a:r>
            <a:r>
              <a:rPr lang="zh-CN" altLang="en-US"/>
              <a:t>实例。</a:t>
            </a:r>
          </a:p>
          <a:p>
            <a:pPr eaLnBrk="1" hangingPunct="1">
              <a:lnSpc>
                <a:spcPct val="150000"/>
              </a:lnSpc>
              <a:spcBef>
                <a:spcPct val="50000"/>
              </a:spcBef>
            </a:pPr>
            <a:r>
              <a:rPr lang="zh-CN" altLang="en-US"/>
              <a:t>        </a:t>
            </a:r>
            <a:r>
              <a:rPr lang="en-US" altLang="zh-CN"/>
              <a:t>Selector selector = Selector.open();</a:t>
            </a:r>
          </a:p>
          <a:p>
            <a:pPr eaLnBrk="1" hangingPunct="1">
              <a:lnSpc>
                <a:spcPct val="150000"/>
              </a:lnSpc>
              <a:spcBef>
                <a:spcPct val="50000"/>
              </a:spcBef>
            </a:pPr>
            <a:r>
              <a:rPr lang="en-US" altLang="zh-CN"/>
              <a:t>        (3) </a:t>
            </a:r>
            <a:r>
              <a:rPr lang="zh-CN" altLang="en-US"/>
              <a:t>通道向选择器的注册。对于</a:t>
            </a:r>
            <a:r>
              <a:rPr lang="en-US" altLang="zh-CN"/>
              <a:t>SocketChannel</a:t>
            </a:r>
            <a:r>
              <a:rPr lang="zh-CN" altLang="en-US"/>
              <a:t>类来说，有效的操作事件是</a:t>
            </a:r>
            <a:r>
              <a:rPr lang="en-US" altLang="zh-CN"/>
              <a:t>OP_CONNECT</a:t>
            </a:r>
            <a:r>
              <a:rPr lang="zh-CN" altLang="en-US"/>
              <a:t>、</a:t>
            </a:r>
            <a:r>
              <a:rPr lang="en-US" altLang="zh-CN"/>
              <a:t>OP_READ </a:t>
            </a:r>
            <a:r>
              <a:rPr lang="zh-CN" altLang="en-US"/>
              <a:t>和 </a:t>
            </a:r>
            <a:r>
              <a:rPr lang="en-US" altLang="zh-CN"/>
              <a:t>OP_WRITE</a:t>
            </a:r>
            <a:r>
              <a:rPr lang="zh-CN" altLang="en-US"/>
              <a:t>，因此可以进行如下注册： </a:t>
            </a:r>
          </a:p>
          <a:p>
            <a:pPr eaLnBrk="1" hangingPunct="1">
              <a:lnSpc>
                <a:spcPct val="150000"/>
              </a:lnSpc>
              <a:spcBef>
                <a:spcPct val="50000"/>
              </a:spcBef>
            </a:pPr>
            <a:r>
              <a:rPr lang="zh-CN" altLang="en-US"/>
              <a:t>         </a:t>
            </a:r>
            <a:r>
              <a:rPr lang="en-US" altLang="zh-CN"/>
              <a:t>channel.register(selector, SelectionKey.OP_CONNECT | SelectionKey.OP_READ);</a:t>
            </a:r>
          </a:p>
        </p:txBody>
      </p:sp>
    </p:spTree>
  </p:cSld>
  <p:clrMapOvr>
    <a:masterClrMapping/>
  </p:clrMapOvr>
  <p:transition>
    <p:zoom dir="in"/>
  </p:transition>
</p:sld>
</file>

<file path=ppt/slides/slide8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4978" name="Text Box 2"/>
          <p:cNvSpPr txBox="1">
            <a:spLocks noChangeArrowheads="1"/>
          </p:cNvSpPr>
          <p:nvPr/>
        </p:nvSpPr>
        <p:spPr bwMode="auto">
          <a:xfrm>
            <a:off x="457200" y="762000"/>
            <a:ext cx="83820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(4) </a:t>
            </a:r>
            <a:r>
              <a:rPr lang="zh-CN" altLang="en-US"/>
              <a:t>处理通道事件。当有事件在通道上发生时，</a:t>
            </a:r>
            <a:r>
              <a:rPr lang="en-US" altLang="zh-CN"/>
              <a:t>Selector</a:t>
            </a:r>
            <a:r>
              <a:rPr lang="zh-CN" altLang="en-US"/>
              <a:t>进行通知，然后使用一个</a:t>
            </a:r>
            <a:r>
              <a:rPr lang="en-US" altLang="zh-CN"/>
              <a:t>while (selector.select() &gt; 0)</a:t>
            </a:r>
            <a:r>
              <a:rPr lang="zh-CN" altLang="en-US"/>
              <a:t>循环进行处理。发出请求后得到响应的代码都放入这一段，当作读写事件进行处理。</a:t>
            </a:r>
          </a:p>
          <a:p>
            <a:pPr eaLnBrk="1" hangingPunct="1">
              <a:lnSpc>
                <a:spcPct val="150000"/>
              </a:lnSpc>
              <a:spcBef>
                <a:spcPct val="50000"/>
              </a:spcBef>
            </a:pPr>
            <a:r>
              <a:rPr lang="zh-CN" altLang="en-US"/>
              <a:t>         </a:t>
            </a:r>
            <a:r>
              <a:rPr lang="en-US" altLang="zh-CN"/>
              <a:t>(5) </a:t>
            </a:r>
            <a:r>
              <a:rPr lang="zh-CN" altLang="en-US"/>
              <a:t>加入异常处理代码。加入必要的</a:t>
            </a:r>
            <a:r>
              <a:rPr lang="en-US" altLang="zh-CN"/>
              <a:t>try{...}catch(Exception e){...}</a:t>
            </a:r>
            <a:r>
              <a:rPr lang="zh-CN" altLang="en-US"/>
              <a:t>语句，并在</a:t>
            </a:r>
            <a:r>
              <a:rPr lang="en-US" altLang="zh-CN"/>
              <a:t>finally</a:t>
            </a:r>
            <a:r>
              <a:rPr lang="zh-CN" altLang="en-US"/>
              <a:t>代码段中加入关闭通道的代码。</a:t>
            </a:r>
          </a:p>
        </p:txBody>
      </p:sp>
    </p:spTree>
  </p:cSld>
  <p:clrMapOvr>
    <a:masterClrMapping/>
  </p:clrMapOvr>
  <p:transition>
    <p:zoom dir="in"/>
  </p:transition>
</p:sld>
</file>

<file path=ppt/slides/slide8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6002" name="Text Box 2"/>
          <p:cNvSpPr txBox="1">
            <a:spLocks noChangeArrowheads="1"/>
          </p:cNvSpPr>
          <p:nvPr/>
        </p:nvSpPr>
        <p:spPr bwMode="auto">
          <a:xfrm>
            <a:off x="381000" y="685800"/>
            <a:ext cx="8458200"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zh-CN" altLang="en-US"/>
              <a:t>例</a:t>
            </a:r>
            <a:r>
              <a:rPr lang="en-US" altLang="zh-CN"/>
              <a:t>12.7】</a:t>
            </a:r>
            <a:r>
              <a:rPr lang="zh-CN" altLang="en-US"/>
              <a:t>下面是完整的例子程序，结果是得到本机</a:t>
            </a:r>
            <a:r>
              <a:rPr lang="en-US" altLang="zh-CN"/>
              <a:t>tomcat</a:t>
            </a:r>
            <a:r>
              <a:rPr lang="zh-CN" altLang="en-US"/>
              <a:t>主页并显示在标准输出上。用户也可以将它输出到文件中，以方便与原网页进行比较。源程序代码如下：</a:t>
            </a:r>
          </a:p>
          <a:p>
            <a:pPr lvl="2" eaLnBrk="1" hangingPunct="1">
              <a:spcBef>
                <a:spcPct val="50000"/>
              </a:spcBef>
            </a:pPr>
            <a:r>
              <a:rPr lang="en-US" altLang="zh-CN"/>
              <a:t>//</a:t>
            </a:r>
            <a:r>
              <a:rPr lang="zh-CN" altLang="en-US"/>
              <a:t>程序文件名为</a:t>
            </a:r>
            <a:r>
              <a:rPr lang="en-US" altLang="zh-CN"/>
              <a:t>NBReadURL.java</a:t>
            </a:r>
          </a:p>
          <a:p>
            <a:pPr lvl="2" eaLnBrk="1" hangingPunct="1">
              <a:spcBef>
                <a:spcPct val="50000"/>
              </a:spcBef>
            </a:pPr>
            <a:r>
              <a:rPr lang="en-US" altLang="zh-CN"/>
              <a:t>import java.io.*;</a:t>
            </a:r>
          </a:p>
          <a:p>
            <a:pPr lvl="2" eaLnBrk="1" hangingPunct="1">
              <a:spcBef>
                <a:spcPct val="50000"/>
              </a:spcBef>
            </a:pPr>
            <a:r>
              <a:rPr lang="en-US" altLang="zh-CN"/>
              <a:t>import java.net.*;</a:t>
            </a:r>
          </a:p>
          <a:p>
            <a:pPr lvl="2" eaLnBrk="1" hangingPunct="1">
              <a:spcBef>
                <a:spcPct val="50000"/>
              </a:spcBef>
            </a:pPr>
            <a:r>
              <a:rPr lang="en-US" altLang="zh-CN"/>
              <a:t>import java.nio.*;</a:t>
            </a:r>
          </a:p>
          <a:p>
            <a:pPr lvl="2" eaLnBrk="1" hangingPunct="1">
              <a:spcBef>
                <a:spcPct val="50000"/>
              </a:spcBef>
            </a:pPr>
            <a:r>
              <a:rPr lang="en-US" altLang="zh-CN"/>
              <a:t>import java.util.*;</a:t>
            </a:r>
          </a:p>
          <a:p>
            <a:pPr lvl="2" eaLnBrk="1" hangingPunct="1">
              <a:spcBef>
                <a:spcPct val="50000"/>
              </a:spcBef>
            </a:pPr>
            <a:r>
              <a:rPr lang="en-US" altLang="zh-CN"/>
              <a:t>import java.nio.channels.*;</a:t>
            </a:r>
          </a:p>
          <a:p>
            <a:pPr lvl="2" eaLnBrk="1" hangingPunct="1">
              <a:spcBef>
                <a:spcPct val="50000"/>
              </a:spcBef>
            </a:pPr>
            <a:r>
              <a:rPr lang="en-US" altLang="zh-CN"/>
              <a:t>import java.nio.charset.*;</a:t>
            </a:r>
          </a:p>
        </p:txBody>
      </p:sp>
    </p:spTree>
  </p:cSld>
  <p:clrMapOvr>
    <a:masterClrMapping/>
  </p:clrMapOvr>
  <p:transition>
    <p:zoom dir="in"/>
  </p:transition>
</p:sld>
</file>

<file path=ppt/slides/slide8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7026" name="Text Box 2"/>
          <p:cNvSpPr txBox="1">
            <a:spLocks noChangeArrowheads="1"/>
          </p:cNvSpPr>
          <p:nvPr/>
        </p:nvSpPr>
        <p:spPr bwMode="auto">
          <a:xfrm>
            <a:off x="1336675" y="579438"/>
            <a:ext cx="5902325"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public class NBReadURL</a:t>
            </a:r>
          </a:p>
          <a:p>
            <a:pPr eaLnBrk="1" hangingPunct="1">
              <a:lnSpc>
                <a:spcPct val="150000"/>
              </a:lnSpc>
            </a:pPr>
            <a:r>
              <a:rPr lang="en-US" altLang="zh-CN"/>
              <a:t>{</a:t>
            </a:r>
          </a:p>
          <a:p>
            <a:pPr eaLnBrk="1" hangingPunct="1">
              <a:lnSpc>
                <a:spcPct val="150000"/>
              </a:lnSpc>
            </a:pPr>
            <a:r>
              <a:rPr lang="en-US" altLang="zh-CN"/>
              <a:t>	static Selector sele;</a:t>
            </a:r>
          </a:p>
          <a:p>
            <a:pPr eaLnBrk="1" hangingPunct="1">
              <a:lnSpc>
                <a:spcPct val="150000"/>
              </a:lnSpc>
            </a:pPr>
            <a:r>
              <a:rPr lang="en-US" altLang="zh-CN"/>
              <a:t>	</a:t>
            </a:r>
          </a:p>
          <a:p>
            <a:pPr eaLnBrk="1" hangingPunct="1">
              <a:lnSpc>
                <a:spcPct val="150000"/>
              </a:lnSpc>
            </a:pPr>
            <a:r>
              <a:rPr lang="en-US" altLang="zh-CN"/>
              <a:t>	public static void main(String args[])</a:t>
            </a:r>
          </a:p>
          <a:p>
            <a:pPr eaLnBrk="1" hangingPunct="1">
              <a:lnSpc>
                <a:spcPct val="150000"/>
              </a:lnSpc>
            </a:pPr>
            <a:r>
              <a:rPr lang="en-US" altLang="zh-CN"/>
              <a:t>	{</a:t>
            </a:r>
          </a:p>
          <a:p>
            <a:pPr eaLnBrk="1" hangingPunct="1">
              <a:lnSpc>
                <a:spcPct val="150000"/>
              </a:lnSpc>
            </a:pPr>
            <a:r>
              <a:rPr lang="en-US" altLang="zh-CN"/>
              <a:t>		String host = "192.100.100.43";</a:t>
            </a:r>
          </a:p>
          <a:p>
            <a:pPr eaLnBrk="1" hangingPunct="1">
              <a:lnSpc>
                <a:spcPct val="150000"/>
              </a:lnSpc>
            </a:pPr>
            <a:r>
              <a:rPr lang="en-US" altLang="zh-CN"/>
              <a:t>		SocketChannel channel = null;</a:t>
            </a:r>
          </a:p>
          <a:p>
            <a:pPr eaLnBrk="1" hangingPunct="1">
              <a:lnSpc>
                <a:spcPct val="150000"/>
              </a:lnSpc>
            </a:pPr>
            <a:r>
              <a:rPr lang="en-US" altLang="zh-CN"/>
              <a:t>		try</a:t>
            </a:r>
          </a:p>
          <a:p>
            <a:pPr eaLnBrk="1" hangingPunct="1">
              <a:lnSpc>
                <a:spcPct val="150000"/>
              </a:lnSpc>
            </a:pPr>
            <a:r>
              <a:rPr lang="en-US" altLang="zh-CN"/>
              <a:t>		{</a:t>
            </a:r>
          </a:p>
        </p:txBody>
      </p:sp>
    </p:spTree>
  </p:cSld>
  <p:clrMapOvr>
    <a:masterClrMapping/>
  </p:clrMapOvr>
  <p:transition>
    <p:zoom dir="in"/>
  </p:transition>
</p:sld>
</file>

<file path=ppt/slides/slide8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8050" name="Text Box 2"/>
          <p:cNvSpPr txBox="1">
            <a:spLocks noChangeArrowheads="1"/>
          </p:cNvSpPr>
          <p:nvPr/>
        </p:nvSpPr>
        <p:spPr bwMode="auto">
          <a:xfrm>
            <a:off x="533400" y="612775"/>
            <a:ext cx="851535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a:t>//</a:t>
            </a:r>
            <a:r>
              <a:rPr lang="zh-CN" altLang="en-US"/>
              <a:t>初始化</a:t>
            </a:r>
          </a:p>
          <a:p>
            <a:pPr eaLnBrk="1" hangingPunct="1">
              <a:lnSpc>
                <a:spcPct val="130000"/>
              </a:lnSpc>
            </a:pPr>
            <a:r>
              <a:rPr lang="en-US" altLang="zh-CN"/>
              <a:t>InetSocketAddress sockAddr = new InetSocketAddress(host, 8080);</a:t>
            </a:r>
          </a:p>
          <a:p>
            <a:pPr eaLnBrk="1" hangingPunct="1">
              <a:lnSpc>
                <a:spcPct val="130000"/>
              </a:lnSpc>
            </a:pPr>
            <a:r>
              <a:rPr lang="en-US" altLang="zh-CN"/>
              <a:t>Charset charset = Charset.forName("ISO-8859-1");</a:t>
            </a:r>
          </a:p>
          <a:p>
            <a:pPr eaLnBrk="1" hangingPunct="1">
              <a:lnSpc>
                <a:spcPct val="130000"/>
              </a:lnSpc>
            </a:pPr>
            <a:r>
              <a:rPr lang="en-US" altLang="zh-CN"/>
              <a:t>CharsetDecoder decoder = charset.newDecoder();</a:t>
            </a:r>
          </a:p>
          <a:p>
            <a:pPr eaLnBrk="1" hangingPunct="1">
              <a:lnSpc>
                <a:spcPct val="130000"/>
              </a:lnSpc>
            </a:pPr>
            <a:r>
              <a:rPr lang="en-US" altLang="zh-CN"/>
              <a:t>CharsetEncoder encoder = charset.newEncoder();</a:t>
            </a:r>
          </a:p>
          <a:p>
            <a:pPr eaLnBrk="1" hangingPunct="1">
              <a:lnSpc>
                <a:spcPct val="130000"/>
              </a:lnSpc>
            </a:pPr>
            <a:r>
              <a:rPr lang="en-US" altLang="zh-CN"/>
              <a:t>//</a:t>
            </a:r>
            <a:r>
              <a:rPr lang="zh-CN" altLang="en-US"/>
              <a:t>分配缓冲</a:t>
            </a:r>
          </a:p>
          <a:p>
            <a:pPr eaLnBrk="1" hangingPunct="1">
              <a:lnSpc>
                <a:spcPct val="130000"/>
              </a:lnSpc>
            </a:pPr>
            <a:r>
              <a:rPr lang="en-US" altLang="zh-CN"/>
              <a:t>ByteBuffer buf = ByteBuffer.allocateDirect(1024);</a:t>
            </a:r>
          </a:p>
          <a:p>
            <a:pPr eaLnBrk="1" hangingPunct="1">
              <a:lnSpc>
                <a:spcPct val="130000"/>
              </a:lnSpc>
            </a:pPr>
            <a:r>
              <a:rPr lang="en-US" altLang="zh-CN"/>
              <a:t>CharBuffer cbuf = CharBuffer.allocate(1024);</a:t>
            </a:r>
          </a:p>
          <a:p>
            <a:pPr eaLnBrk="1" hangingPunct="1">
              <a:lnSpc>
                <a:spcPct val="130000"/>
              </a:lnSpc>
            </a:pPr>
            <a:r>
              <a:rPr lang="en-US" altLang="zh-CN"/>
              <a:t>//</a:t>
            </a:r>
            <a:r>
              <a:rPr lang="zh-CN" altLang="en-US"/>
              <a:t>连接</a:t>
            </a:r>
          </a:p>
          <a:p>
            <a:pPr eaLnBrk="1" hangingPunct="1">
              <a:lnSpc>
                <a:spcPct val="130000"/>
              </a:lnSpc>
            </a:pPr>
            <a:r>
              <a:rPr lang="en-US" altLang="zh-CN"/>
              <a:t>channel = SocketChannel.open();</a:t>
            </a:r>
          </a:p>
          <a:p>
            <a:pPr eaLnBrk="1" hangingPunct="1">
              <a:lnSpc>
                <a:spcPct val="130000"/>
              </a:lnSpc>
            </a:pPr>
            <a:r>
              <a:rPr lang="en-US" altLang="zh-CN"/>
              <a:t>channel.configureBlocking(false);</a:t>
            </a:r>
          </a:p>
          <a:p>
            <a:pPr eaLnBrk="1" hangingPunct="1">
              <a:lnSpc>
                <a:spcPct val="130000"/>
              </a:lnSpc>
            </a:pPr>
            <a:r>
              <a:rPr lang="en-US" altLang="zh-CN"/>
              <a:t>channel.connect(sockAddr);</a:t>
            </a:r>
          </a:p>
        </p:txBody>
      </p:sp>
    </p:spTree>
  </p:cSld>
  <p:clrMapOvr>
    <a:masterClrMapping/>
  </p:clrMapOvr>
  <p:transition>
    <p:zoom dir="in"/>
  </p:transition>
</p:sld>
</file>

<file path=ppt/slides/slide8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9074" name="Text Box 2"/>
          <p:cNvSpPr txBox="1">
            <a:spLocks noChangeArrowheads="1"/>
          </p:cNvSpPr>
          <p:nvPr/>
        </p:nvSpPr>
        <p:spPr bwMode="auto">
          <a:xfrm>
            <a:off x="381000" y="603250"/>
            <a:ext cx="8763000"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lnSpc>
                <a:spcPct val="150000"/>
              </a:lnSpc>
            </a:pPr>
            <a:r>
              <a:rPr lang="en-US" altLang="zh-CN"/>
              <a:t>//</a:t>
            </a:r>
            <a:r>
              <a:rPr lang="zh-CN" altLang="en-US"/>
              <a:t>打开选择器</a:t>
            </a:r>
          </a:p>
          <a:p>
            <a:pPr lvl="1" eaLnBrk="1" hangingPunct="1">
              <a:lnSpc>
                <a:spcPct val="150000"/>
              </a:lnSpc>
            </a:pPr>
            <a:r>
              <a:rPr lang="en-US" altLang="zh-CN"/>
              <a:t>sele = Selector.open();</a:t>
            </a:r>
          </a:p>
          <a:p>
            <a:pPr eaLnBrk="1" hangingPunct="1">
              <a:lnSpc>
                <a:spcPct val="150000"/>
              </a:lnSpc>
            </a:pPr>
            <a:r>
              <a:rPr lang="en-US" altLang="zh-CN"/>
              <a:t>      channel.register(sele, SelectionKey.OP_CONNECT|SelectionKey.OP_READ);</a:t>
            </a:r>
          </a:p>
          <a:p>
            <a:pPr eaLnBrk="1" hangingPunct="1">
              <a:lnSpc>
                <a:spcPct val="150000"/>
              </a:lnSpc>
            </a:pPr>
            <a:r>
              <a:rPr lang="en-US" altLang="zh-CN"/>
              <a:t>      //Wait for something of interest to happen</a:t>
            </a:r>
          </a:p>
          <a:p>
            <a:pPr eaLnBrk="1" hangingPunct="1">
              <a:lnSpc>
                <a:spcPct val="150000"/>
              </a:lnSpc>
            </a:pPr>
            <a:r>
              <a:rPr lang="en-US" altLang="zh-CN"/>
              <a:t>      while(sele.select(500)&gt;0)</a:t>
            </a:r>
          </a:p>
          <a:p>
            <a:pPr eaLnBrk="1" hangingPunct="1">
              <a:lnSpc>
                <a:spcPct val="150000"/>
              </a:lnSpc>
            </a:pPr>
            <a:r>
              <a:rPr lang="en-US" altLang="zh-CN"/>
              <a:t>       {</a:t>
            </a:r>
          </a:p>
          <a:p>
            <a:pPr eaLnBrk="1" hangingPunct="1">
              <a:lnSpc>
                <a:spcPct val="150000"/>
              </a:lnSpc>
            </a:pPr>
            <a:r>
              <a:rPr lang="en-US" altLang="zh-CN"/>
              <a:t>	//</a:t>
            </a:r>
            <a:r>
              <a:rPr lang="zh-CN" altLang="en-US"/>
              <a:t>得到对象</a:t>
            </a:r>
          </a:p>
          <a:p>
            <a:pPr eaLnBrk="1" hangingPunct="1">
              <a:lnSpc>
                <a:spcPct val="150000"/>
              </a:lnSpc>
            </a:pPr>
            <a:r>
              <a:rPr lang="zh-CN" altLang="en-US"/>
              <a:t>	</a:t>
            </a:r>
            <a:r>
              <a:rPr lang="en-US" altLang="zh-CN"/>
              <a:t>Set readyKeys = sele.selectedKeys();</a:t>
            </a:r>
          </a:p>
          <a:p>
            <a:pPr eaLnBrk="1" hangingPunct="1">
              <a:lnSpc>
                <a:spcPct val="150000"/>
              </a:lnSpc>
            </a:pPr>
            <a:r>
              <a:rPr lang="en-US" altLang="zh-CN"/>
              <a:t>	Iterator readyItor = readyKeys.iterator();</a:t>
            </a:r>
          </a:p>
        </p:txBody>
      </p:sp>
    </p:spTree>
  </p:cSld>
  <p:clrMapOvr>
    <a:masterClrMapping/>
  </p:clrMapOvr>
  <p:transition>
    <p:zoom dir="in"/>
  </p:transition>
</p:sld>
</file>

<file path=ppt/slides/slide8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0098" name="Text Box 2"/>
          <p:cNvSpPr txBox="1">
            <a:spLocks noChangeArrowheads="1"/>
          </p:cNvSpPr>
          <p:nvPr/>
        </p:nvSpPr>
        <p:spPr bwMode="auto">
          <a:xfrm>
            <a:off x="-76200" y="533400"/>
            <a:ext cx="92186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a:t>	//</a:t>
            </a:r>
            <a:r>
              <a:rPr lang="zh-CN" altLang="en-US"/>
              <a:t>遍历对象集</a:t>
            </a:r>
          </a:p>
          <a:p>
            <a:pPr eaLnBrk="1" hangingPunct="1">
              <a:lnSpc>
                <a:spcPct val="140000"/>
              </a:lnSpc>
            </a:pPr>
            <a:r>
              <a:rPr lang="zh-CN" altLang="en-US"/>
              <a:t>	</a:t>
            </a:r>
            <a:r>
              <a:rPr lang="en-US" altLang="zh-CN"/>
              <a:t>while(readyItor.hasNext())</a:t>
            </a:r>
          </a:p>
          <a:p>
            <a:pPr eaLnBrk="1" hangingPunct="1">
              <a:lnSpc>
                <a:spcPct val="140000"/>
              </a:lnSpc>
            </a:pPr>
            <a:r>
              <a:rPr lang="en-US" altLang="zh-CN"/>
              <a:t>	{</a:t>
            </a:r>
          </a:p>
          <a:p>
            <a:pPr eaLnBrk="1" hangingPunct="1">
              <a:lnSpc>
                <a:spcPct val="140000"/>
              </a:lnSpc>
            </a:pPr>
            <a:r>
              <a:rPr lang="en-US" altLang="zh-CN"/>
              <a:t>		//</a:t>
            </a:r>
            <a:r>
              <a:rPr lang="zh-CN" altLang="en-US"/>
              <a:t>得到键</a:t>
            </a:r>
          </a:p>
          <a:p>
            <a:pPr eaLnBrk="1" hangingPunct="1">
              <a:lnSpc>
                <a:spcPct val="140000"/>
              </a:lnSpc>
            </a:pPr>
            <a:r>
              <a:rPr lang="zh-CN" altLang="en-US"/>
              <a:t>		</a:t>
            </a:r>
            <a:r>
              <a:rPr lang="en-US" altLang="zh-CN"/>
              <a:t>SelectionKey k = (SelectionKey)readyItor.next();</a:t>
            </a:r>
          </a:p>
          <a:p>
            <a:pPr eaLnBrk="1" hangingPunct="1">
              <a:lnSpc>
                <a:spcPct val="140000"/>
              </a:lnSpc>
            </a:pPr>
            <a:r>
              <a:rPr lang="en-US" altLang="zh-CN"/>
              <a:t>		//Remove current entry</a:t>
            </a:r>
          </a:p>
          <a:p>
            <a:pPr eaLnBrk="1" hangingPunct="1">
              <a:lnSpc>
                <a:spcPct val="140000"/>
              </a:lnSpc>
            </a:pPr>
            <a:r>
              <a:rPr lang="en-US" altLang="zh-CN"/>
              <a:t>		readyItor.remove();</a:t>
            </a:r>
          </a:p>
          <a:p>
            <a:pPr eaLnBrk="1" hangingPunct="1">
              <a:lnSpc>
                <a:spcPct val="140000"/>
              </a:lnSpc>
            </a:pPr>
            <a:r>
              <a:rPr lang="en-US" altLang="zh-CN"/>
              <a:t>		//</a:t>
            </a:r>
            <a:r>
              <a:rPr lang="zh-CN" altLang="en-US"/>
              <a:t>得到通道</a:t>
            </a:r>
          </a:p>
          <a:p>
            <a:pPr eaLnBrk="1" hangingPunct="1">
              <a:lnSpc>
                <a:spcPct val="140000"/>
              </a:lnSpc>
            </a:pPr>
            <a:r>
              <a:rPr lang="zh-CN" altLang="en-US"/>
              <a:t>		</a:t>
            </a:r>
            <a:r>
              <a:rPr lang="en-US" altLang="zh-CN"/>
              <a:t>SocketChannel keyChannel = (SocketChannel)k.channel();</a:t>
            </a:r>
          </a:p>
          <a:p>
            <a:pPr eaLnBrk="1" hangingPunct="1">
              <a:lnSpc>
                <a:spcPct val="140000"/>
              </a:lnSpc>
            </a:pPr>
            <a:r>
              <a:rPr lang="en-US" altLang="zh-CN"/>
              <a:t>		if(k.isConnectable())</a:t>
            </a:r>
          </a:p>
          <a:p>
            <a:pPr eaLnBrk="1" hangingPunct="1">
              <a:lnSpc>
                <a:spcPct val="140000"/>
              </a:lnSpc>
            </a:pPr>
            <a:r>
              <a:rPr lang="en-US" altLang="zh-CN"/>
              <a:t>		{</a:t>
            </a:r>
          </a:p>
        </p:txBody>
      </p:sp>
    </p:spTree>
  </p:cSld>
  <p:clrMapOvr>
    <a:masterClrMapping/>
  </p:clrMapOvr>
  <p:transition>
    <p:zoom dir="in"/>
  </p:transition>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62" name="Text Box 2"/>
          <p:cNvSpPr txBox="1">
            <a:spLocks noChangeArrowheads="1"/>
          </p:cNvSpPr>
          <p:nvPr/>
        </p:nvSpPr>
        <p:spPr bwMode="auto">
          <a:xfrm>
            <a:off x="381000" y="798513"/>
            <a:ext cx="8458200" cy="392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对象运算符</a:t>
            </a:r>
            <a:r>
              <a:rPr lang="en-US" altLang="zh-CN"/>
              <a:t>(instanceof)</a:t>
            </a:r>
            <a:r>
              <a:rPr lang="zh-CN" altLang="en-US"/>
              <a:t>用来判断一个对象是否属于某个指定的类或其子类的实例，如果是，返回真</a:t>
            </a:r>
            <a:r>
              <a:rPr lang="en-US" altLang="zh-CN"/>
              <a:t>(true)</a:t>
            </a:r>
            <a:r>
              <a:rPr lang="zh-CN" altLang="en-US"/>
              <a:t>，否则返回假</a:t>
            </a:r>
            <a:r>
              <a:rPr lang="en-US" altLang="zh-CN"/>
              <a:t>(false)</a:t>
            </a:r>
            <a:r>
              <a:rPr lang="zh-CN" altLang="en-US"/>
              <a:t>。</a:t>
            </a:r>
          </a:p>
          <a:p>
            <a:pPr lvl="1" eaLnBrk="1" hangingPunct="1">
              <a:lnSpc>
                <a:spcPct val="150000"/>
              </a:lnSpc>
              <a:spcBef>
                <a:spcPct val="50000"/>
              </a:spcBef>
            </a:pPr>
            <a:r>
              <a:rPr lang="zh-CN" altLang="en-US"/>
              <a:t>  例如：</a:t>
            </a:r>
          </a:p>
          <a:p>
            <a:pPr lvl="1" eaLnBrk="1" hangingPunct="1">
              <a:lnSpc>
                <a:spcPct val="150000"/>
              </a:lnSpc>
              <a:spcBef>
                <a:spcPct val="50000"/>
              </a:spcBef>
            </a:pPr>
            <a:r>
              <a:rPr lang="zh-CN" altLang="en-US"/>
              <a:t>  </a:t>
            </a:r>
            <a:r>
              <a:rPr lang="en-US" altLang="zh-CN"/>
              <a:t>boolean b = userObject instanceof Applet</a:t>
            </a:r>
          </a:p>
          <a:p>
            <a:pPr eaLnBrk="1" hangingPunct="1">
              <a:lnSpc>
                <a:spcPct val="150000"/>
              </a:lnSpc>
              <a:spcBef>
                <a:spcPct val="50000"/>
              </a:spcBef>
            </a:pPr>
            <a:r>
              <a:rPr lang="zh-CN" altLang="en-US"/>
              <a:t>用来判断</a:t>
            </a:r>
            <a:r>
              <a:rPr lang="en-US" altLang="zh-CN"/>
              <a:t>userObject</a:t>
            </a:r>
            <a:r>
              <a:rPr lang="zh-CN" altLang="en-US"/>
              <a:t>类是否是</a:t>
            </a:r>
            <a:r>
              <a:rPr lang="en-US" altLang="zh-CN"/>
              <a:t>Applet</a:t>
            </a:r>
            <a:r>
              <a:rPr lang="zh-CN" altLang="en-US"/>
              <a:t>类的实例。</a:t>
            </a:r>
          </a:p>
        </p:txBody>
      </p:sp>
    </p:spTree>
  </p:cSld>
  <p:clrMapOvr>
    <a:masterClrMapping/>
  </p:clrMapOvr>
  <p:transition>
    <p:zoom dir="in"/>
  </p:transition>
</p:sld>
</file>

<file path=ppt/slides/slide8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1122" name="Text Box 2"/>
          <p:cNvSpPr txBox="1">
            <a:spLocks noChangeArrowheads="1"/>
          </p:cNvSpPr>
          <p:nvPr/>
        </p:nvSpPr>
        <p:spPr bwMode="auto">
          <a:xfrm>
            <a:off x="-533400" y="381000"/>
            <a:ext cx="9717088" cy="611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		//</a:t>
            </a:r>
            <a:r>
              <a:rPr lang="zh-CN" altLang="en-US"/>
              <a:t>完成连接</a:t>
            </a:r>
          </a:p>
          <a:p>
            <a:pPr eaLnBrk="1" hangingPunct="1">
              <a:lnSpc>
                <a:spcPct val="150000"/>
              </a:lnSpc>
            </a:pPr>
            <a:r>
              <a:rPr lang="zh-CN" altLang="en-US"/>
              <a:t>		</a:t>
            </a:r>
            <a:r>
              <a:rPr lang="en-US" altLang="zh-CN"/>
              <a:t>if(keyChannel.isConnectionPending())</a:t>
            </a:r>
          </a:p>
          <a:p>
            <a:pPr eaLnBrk="1" hangingPunct="1">
              <a:lnSpc>
                <a:spcPct val="150000"/>
              </a:lnSpc>
            </a:pPr>
            <a:r>
              <a:rPr lang="en-US" altLang="zh-CN"/>
              <a:t>		{</a:t>
            </a:r>
          </a:p>
          <a:p>
            <a:pPr eaLnBrk="1" hangingPunct="1">
              <a:lnSpc>
                <a:spcPct val="150000"/>
              </a:lnSpc>
            </a:pPr>
            <a:r>
              <a:rPr lang="en-US" altLang="zh-CN"/>
              <a:t>		      keyChannel.finishConnect();</a:t>
            </a:r>
          </a:p>
          <a:p>
            <a:pPr eaLnBrk="1" hangingPunct="1">
              <a:lnSpc>
                <a:spcPct val="150000"/>
              </a:lnSpc>
            </a:pPr>
            <a:r>
              <a:rPr lang="en-US" altLang="zh-CN"/>
              <a:t>		}</a:t>
            </a:r>
          </a:p>
          <a:p>
            <a:pPr eaLnBrk="1" hangingPunct="1">
              <a:lnSpc>
                <a:spcPct val="150000"/>
              </a:lnSpc>
            </a:pPr>
            <a:r>
              <a:rPr lang="en-US" altLang="zh-CN"/>
              <a:t>		//</a:t>
            </a:r>
            <a:r>
              <a:rPr lang="zh-CN" altLang="en-US"/>
              <a:t>发送请求</a:t>
            </a:r>
          </a:p>
          <a:p>
            <a:pPr eaLnBrk="1" hangingPunct="1">
              <a:lnSpc>
                <a:spcPct val="150000"/>
              </a:lnSpc>
            </a:pPr>
            <a:r>
              <a:rPr lang="zh-CN" altLang="en-US"/>
              <a:t>		</a:t>
            </a:r>
            <a:r>
              <a:rPr lang="en-US" altLang="zh-CN"/>
              <a:t>String request = "GET /index.html \r\n\r\n";</a:t>
            </a:r>
          </a:p>
          <a:p>
            <a:pPr eaLnBrk="1" hangingPunct="1">
              <a:lnSpc>
                <a:spcPct val="150000"/>
              </a:lnSpc>
            </a:pPr>
            <a:r>
              <a:rPr lang="en-US" altLang="zh-CN"/>
              <a:t>		keyChannel.write(encoder.encode(CharBuffer.wrap(request)));</a:t>
            </a:r>
          </a:p>
          <a:p>
            <a:pPr eaLnBrk="1" hangingPunct="1">
              <a:lnSpc>
                <a:spcPct val="150000"/>
              </a:lnSpc>
            </a:pPr>
            <a:r>
              <a:rPr lang="en-US" altLang="zh-CN"/>
              <a:t>	}</a:t>
            </a:r>
          </a:p>
          <a:p>
            <a:pPr eaLnBrk="1" hangingPunct="1">
              <a:lnSpc>
                <a:spcPct val="150000"/>
              </a:lnSpc>
            </a:pPr>
            <a:r>
              <a:rPr lang="en-US" altLang="zh-CN"/>
              <a:t>	else if(k.isReadable())</a:t>
            </a:r>
          </a:p>
          <a:p>
            <a:pPr eaLnBrk="1" hangingPunct="1">
              <a:lnSpc>
                <a:spcPct val="150000"/>
              </a:lnSpc>
            </a:pPr>
            <a:r>
              <a:rPr lang="en-US" altLang="zh-CN"/>
              <a:t>	{</a:t>
            </a:r>
          </a:p>
        </p:txBody>
      </p:sp>
    </p:spTree>
  </p:cSld>
  <p:clrMapOvr>
    <a:masterClrMapping/>
  </p:clrMapOvr>
  <p:transition>
    <p:zoom dir="in"/>
  </p:transition>
</p:sld>
</file>

<file path=ppt/slides/slide8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2146" name="Text Box 2"/>
          <p:cNvSpPr txBox="1">
            <a:spLocks noChangeArrowheads="1"/>
          </p:cNvSpPr>
          <p:nvPr/>
        </p:nvSpPr>
        <p:spPr bwMode="auto">
          <a:xfrm>
            <a:off x="822325" y="544513"/>
            <a:ext cx="602932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a:t>		//</a:t>
            </a:r>
            <a:r>
              <a:rPr lang="zh-CN" altLang="en-US"/>
              <a:t>读取数据</a:t>
            </a:r>
          </a:p>
          <a:p>
            <a:pPr eaLnBrk="1" hangingPunct="1">
              <a:lnSpc>
                <a:spcPct val="110000"/>
              </a:lnSpc>
            </a:pPr>
            <a:r>
              <a:rPr lang="zh-CN" altLang="en-US"/>
              <a:t>		</a:t>
            </a:r>
            <a:r>
              <a:rPr lang="en-US" altLang="zh-CN"/>
              <a:t>keyChannel.read(buf);</a:t>
            </a:r>
          </a:p>
          <a:p>
            <a:pPr eaLnBrk="1" hangingPunct="1">
              <a:lnSpc>
                <a:spcPct val="110000"/>
              </a:lnSpc>
            </a:pPr>
            <a:r>
              <a:rPr lang="en-US" altLang="zh-CN"/>
              <a:t>		buf.flip();</a:t>
            </a:r>
          </a:p>
          <a:p>
            <a:pPr eaLnBrk="1" hangingPunct="1">
              <a:lnSpc>
                <a:spcPct val="110000"/>
              </a:lnSpc>
            </a:pPr>
            <a:r>
              <a:rPr lang="en-US" altLang="zh-CN"/>
              <a:t>		//</a:t>
            </a:r>
            <a:r>
              <a:rPr lang="zh-CN" altLang="en-US"/>
              <a:t>解码</a:t>
            </a:r>
          </a:p>
          <a:p>
            <a:pPr eaLnBrk="1" hangingPunct="1">
              <a:lnSpc>
                <a:spcPct val="110000"/>
              </a:lnSpc>
            </a:pPr>
            <a:r>
              <a:rPr lang="zh-CN" altLang="en-US"/>
              <a:t>		</a:t>
            </a:r>
            <a:r>
              <a:rPr lang="en-US" altLang="zh-CN"/>
              <a:t>decoder.decode(buf, cbuf, false);</a:t>
            </a:r>
          </a:p>
          <a:p>
            <a:pPr eaLnBrk="1" hangingPunct="1">
              <a:lnSpc>
                <a:spcPct val="110000"/>
              </a:lnSpc>
            </a:pPr>
            <a:r>
              <a:rPr lang="en-US" altLang="zh-CN"/>
              <a:t>		//</a:t>
            </a:r>
            <a:r>
              <a:rPr lang="zh-CN" altLang="en-US"/>
              <a:t>显示</a:t>
            </a:r>
          </a:p>
          <a:p>
            <a:pPr eaLnBrk="1" hangingPunct="1">
              <a:lnSpc>
                <a:spcPct val="110000"/>
              </a:lnSpc>
            </a:pPr>
            <a:r>
              <a:rPr lang="zh-CN" altLang="en-US"/>
              <a:t>		</a:t>
            </a:r>
            <a:r>
              <a:rPr lang="en-US" altLang="zh-CN"/>
              <a:t>cbuf.flip();</a:t>
            </a:r>
          </a:p>
          <a:p>
            <a:pPr eaLnBrk="1" hangingPunct="1">
              <a:lnSpc>
                <a:spcPct val="110000"/>
              </a:lnSpc>
            </a:pPr>
            <a:r>
              <a:rPr lang="en-US" altLang="zh-CN"/>
              <a:t>		System.out.print(cbuf);</a:t>
            </a:r>
          </a:p>
          <a:p>
            <a:pPr eaLnBrk="1" hangingPunct="1">
              <a:lnSpc>
                <a:spcPct val="110000"/>
              </a:lnSpc>
            </a:pPr>
            <a:r>
              <a:rPr lang="en-US" altLang="zh-CN"/>
              <a:t>		//</a:t>
            </a:r>
            <a:r>
              <a:rPr lang="zh-CN" altLang="en-US"/>
              <a:t>清除缓冲</a:t>
            </a:r>
          </a:p>
          <a:p>
            <a:pPr eaLnBrk="1" hangingPunct="1">
              <a:lnSpc>
                <a:spcPct val="110000"/>
              </a:lnSpc>
            </a:pPr>
            <a:r>
              <a:rPr lang="zh-CN" altLang="en-US"/>
              <a:t>		</a:t>
            </a:r>
            <a:r>
              <a:rPr lang="en-US" altLang="zh-CN"/>
              <a:t>buf.clear();</a:t>
            </a:r>
          </a:p>
          <a:p>
            <a:pPr eaLnBrk="1" hangingPunct="1">
              <a:lnSpc>
                <a:spcPct val="110000"/>
              </a:lnSpc>
            </a:pPr>
            <a:r>
              <a:rPr lang="en-US" altLang="zh-CN"/>
              <a:t>		cbuf.clear();</a:t>
            </a:r>
          </a:p>
          <a:p>
            <a:pPr eaLnBrk="1" hangingPunct="1">
              <a:lnSpc>
                <a:spcPct val="110000"/>
              </a:lnSpc>
            </a:pPr>
            <a:r>
              <a:rPr lang="en-US" altLang="zh-CN"/>
              <a:t>		}</a:t>
            </a:r>
          </a:p>
          <a:p>
            <a:pPr eaLnBrk="1" hangingPunct="1">
              <a:lnSpc>
                <a:spcPct val="110000"/>
              </a:lnSpc>
            </a:pPr>
            <a:r>
              <a:rPr lang="en-US" altLang="zh-CN"/>
              <a:t>	else</a:t>
            </a:r>
          </a:p>
          <a:p>
            <a:pPr eaLnBrk="1" hangingPunct="1">
              <a:lnSpc>
                <a:spcPct val="110000"/>
              </a:lnSpc>
            </a:pPr>
            <a:r>
              <a:rPr lang="en-US" altLang="zh-CN"/>
              <a:t>	{</a:t>
            </a:r>
          </a:p>
        </p:txBody>
      </p:sp>
    </p:spTree>
  </p:cSld>
  <p:clrMapOvr>
    <a:masterClrMapping/>
  </p:clrMapOvr>
  <p:transition>
    <p:zoom dir="in"/>
  </p:transition>
</p:sld>
</file>

<file path=ppt/slides/slide8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3170" name="Text Box 2"/>
          <p:cNvSpPr txBox="1">
            <a:spLocks noChangeArrowheads="1"/>
          </p:cNvSpPr>
          <p:nvPr/>
        </p:nvSpPr>
        <p:spPr bwMode="auto">
          <a:xfrm>
            <a:off x="381000" y="762000"/>
            <a:ext cx="8286750"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lang="en-US" altLang="zh-CN"/>
              <a:t>					System.err.println("Ooops");</a:t>
            </a:r>
          </a:p>
          <a:p>
            <a:pPr eaLnBrk="1" hangingPunct="1">
              <a:lnSpc>
                <a:spcPct val="90000"/>
              </a:lnSpc>
            </a:pPr>
            <a:r>
              <a:rPr lang="en-US" altLang="zh-CN"/>
              <a:t>				}</a:t>
            </a:r>
          </a:p>
          <a:p>
            <a:pPr eaLnBrk="1" hangingPunct="1">
              <a:lnSpc>
                <a:spcPct val="90000"/>
              </a:lnSpc>
            </a:pPr>
            <a:r>
              <a:rPr lang="en-US" altLang="zh-CN"/>
              <a:t>			}</a:t>
            </a:r>
          </a:p>
          <a:p>
            <a:pPr eaLnBrk="1" hangingPunct="1">
              <a:lnSpc>
                <a:spcPct val="90000"/>
              </a:lnSpc>
            </a:pPr>
            <a:r>
              <a:rPr lang="en-US" altLang="zh-CN"/>
              <a:t>		}</a:t>
            </a:r>
          </a:p>
          <a:p>
            <a:pPr eaLnBrk="1" hangingPunct="1">
              <a:lnSpc>
                <a:spcPct val="90000"/>
              </a:lnSpc>
            </a:pPr>
            <a:r>
              <a:rPr lang="en-US" altLang="zh-CN"/>
              <a:t>	}</a:t>
            </a:r>
          </a:p>
          <a:p>
            <a:pPr eaLnBrk="1" hangingPunct="1">
              <a:lnSpc>
                <a:spcPct val="90000"/>
              </a:lnSpc>
            </a:pPr>
            <a:r>
              <a:rPr lang="en-US" altLang="zh-CN"/>
              <a:t>	catch(UnknownHostException e)</a:t>
            </a:r>
          </a:p>
          <a:p>
            <a:pPr eaLnBrk="1" hangingPunct="1">
              <a:lnSpc>
                <a:spcPct val="90000"/>
              </a:lnSpc>
            </a:pPr>
            <a:r>
              <a:rPr lang="en-US" altLang="zh-CN"/>
              <a:t>	{</a:t>
            </a:r>
          </a:p>
          <a:p>
            <a:pPr eaLnBrk="1" hangingPunct="1">
              <a:lnSpc>
                <a:spcPct val="90000"/>
              </a:lnSpc>
            </a:pPr>
            <a:r>
              <a:rPr lang="en-US" altLang="zh-CN"/>
              <a:t>		System.err.println(e);</a:t>
            </a:r>
          </a:p>
          <a:p>
            <a:pPr eaLnBrk="1" hangingPunct="1">
              <a:lnSpc>
                <a:spcPct val="90000"/>
              </a:lnSpc>
            </a:pPr>
            <a:r>
              <a:rPr lang="en-US" altLang="zh-CN"/>
              <a:t>	}</a:t>
            </a:r>
          </a:p>
          <a:p>
            <a:pPr eaLnBrk="1" hangingPunct="1">
              <a:lnSpc>
                <a:spcPct val="90000"/>
              </a:lnSpc>
            </a:pPr>
            <a:r>
              <a:rPr lang="en-US" altLang="zh-CN"/>
              <a:t>	catch(IOException e)</a:t>
            </a:r>
          </a:p>
          <a:p>
            <a:pPr eaLnBrk="1" hangingPunct="1">
              <a:lnSpc>
                <a:spcPct val="90000"/>
              </a:lnSpc>
            </a:pPr>
            <a:r>
              <a:rPr lang="en-US" altLang="zh-CN"/>
              <a:t>	{</a:t>
            </a:r>
          </a:p>
          <a:p>
            <a:pPr eaLnBrk="1" hangingPunct="1">
              <a:lnSpc>
                <a:spcPct val="90000"/>
              </a:lnSpc>
            </a:pPr>
            <a:r>
              <a:rPr lang="en-US" altLang="zh-CN"/>
              <a:t>		System.err.println(e);</a:t>
            </a:r>
          </a:p>
          <a:p>
            <a:pPr eaLnBrk="1" hangingPunct="1">
              <a:lnSpc>
                <a:spcPct val="90000"/>
              </a:lnSpc>
            </a:pPr>
            <a:r>
              <a:rPr lang="en-US" altLang="zh-CN"/>
              <a:t>	}</a:t>
            </a:r>
          </a:p>
          <a:p>
            <a:pPr eaLnBrk="1" hangingPunct="1">
              <a:lnSpc>
                <a:spcPct val="90000"/>
              </a:lnSpc>
            </a:pPr>
            <a:r>
              <a:rPr lang="en-US" altLang="zh-CN"/>
              <a:t>	finally</a:t>
            </a:r>
          </a:p>
          <a:p>
            <a:pPr eaLnBrk="1" hangingPunct="1">
              <a:lnSpc>
                <a:spcPct val="90000"/>
              </a:lnSpc>
            </a:pPr>
            <a:r>
              <a:rPr lang="en-US" altLang="zh-CN"/>
              <a:t>	{</a:t>
            </a:r>
          </a:p>
          <a:p>
            <a:pPr eaLnBrk="1" hangingPunct="1">
              <a:lnSpc>
                <a:spcPct val="90000"/>
              </a:lnSpc>
            </a:pPr>
            <a:r>
              <a:rPr lang="en-US" altLang="zh-CN"/>
              <a:t>		if(channel != null)</a:t>
            </a:r>
          </a:p>
        </p:txBody>
      </p:sp>
    </p:spTree>
  </p:cSld>
  <p:clrMapOvr>
    <a:masterClrMapping/>
  </p:clrMapOvr>
  <p:transition>
    <p:zoom dir="in"/>
  </p:transition>
</p:sld>
</file>

<file path=ppt/slides/slide8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4194" name="Text Box 2"/>
          <p:cNvSpPr txBox="1">
            <a:spLocks noChangeArrowheads="1"/>
          </p:cNvSpPr>
          <p:nvPr/>
        </p:nvSpPr>
        <p:spPr bwMode="auto">
          <a:xfrm>
            <a:off x="822325" y="533400"/>
            <a:ext cx="7248525"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a:t>			{</a:t>
            </a:r>
          </a:p>
          <a:p>
            <a:pPr eaLnBrk="1" hangingPunct="1">
              <a:lnSpc>
                <a:spcPct val="120000"/>
              </a:lnSpc>
            </a:pPr>
            <a:r>
              <a:rPr lang="en-US" altLang="zh-CN"/>
              <a:t>				try</a:t>
            </a:r>
          </a:p>
          <a:p>
            <a:pPr eaLnBrk="1" hangingPunct="1">
              <a:lnSpc>
                <a:spcPct val="120000"/>
              </a:lnSpc>
            </a:pPr>
            <a:r>
              <a:rPr lang="en-US" altLang="zh-CN"/>
              <a:t>				{</a:t>
            </a:r>
          </a:p>
          <a:p>
            <a:pPr eaLnBrk="1" hangingPunct="1">
              <a:lnSpc>
                <a:spcPct val="120000"/>
              </a:lnSpc>
            </a:pPr>
            <a:r>
              <a:rPr lang="en-US" altLang="zh-CN"/>
              <a:t>					channel.close();</a:t>
            </a:r>
          </a:p>
          <a:p>
            <a:pPr eaLnBrk="1" hangingPunct="1">
              <a:lnSpc>
                <a:spcPct val="120000"/>
              </a:lnSpc>
            </a:pPr>
            <a:r>
              <a:rPr lang="en-US" altLang="zh-CN"/>
              <a:t>				}</a:t>
            </a:r>
          </a:p>
          <a:p>
            <a:pPr eaLnBrk="1" hangingPunct="1">
              <a:lnSpc>
                <a:spcPct val="120000"/>
              </a:lnSpc>
            </a:pPr>
            <a:r>
              <a:rPr lang="en-US" altLang="zh-CN"/>
              <a:t>				catch(IOException ignored)</a:t>
            </a:r>
          </a:p>
          <a:p>
            <a:pPr eaLnBrk="1" hangingPunct="1">
              <a:lnSpc>
                <a:spcPct val="120000"/>
              </a:lnSpc>
            </a:pPr>
            <a:r>
              <a:rPr lang="en-US" altLang="zh-CN"/>
              <a:t>				{</a:t>
            </a:r>
          </a:p>
          <a:p>
            <a:pPr eaLnBrk="1" hangingPunct="1">
              <a:lnSpc>
                <a:spcPct val="120000"/>
              </a:lnSpc>
            </a:pPr>
            <a:r>
              <a:rPr lang="en-US" altLang="zh-CN"/>
              <a:t>				}</a:t>
            </a:r>
          </a:p>
          <a:p>
            <a:pPr eaLnBrk="1" hangingPunct="1">
              <a:lnSpc>
                <a:spcPct val="120000"/>
              </a:lnSpc>
            </a:pPr>
            <a:r>
              <a:rPr lang="en-US" altLang="zh-CN"/>
              <a:t>			}</a:t>
            </a:r>
          </a:p>
          <a:p>
            <a:pPr eaLnBrk="1" hangingPunct="1">
              <a:lnSpc>
                <a:spcPct val="120000"/>
              </a:lnSpc>
            </a:pPr>
            <a:r>
              <a:rPr lang="en-US" altLang="zh-CN"/>
              <a:t>		}</a:t>
            </a:r>
          </a:p>
          <a:p>
            <a:pPr eaLnBrk="1" hangingPunct="1">
              <a:lnSpc>
                <a:spcPct val="120000"/>
              </a:lnSpc>
            </a:pPr>
            <a:r>
              <a:rPr lang="en-US" altLang="zh-CN"/>
              <a:t>		System.out.println();</a:t>
            </a:r>
          </a:p>
          <a:p>
            <a:pPr eaLnBrk="1" hangingPunct="1">
              <a:lnSpc>
                <a:spcPct val="120000"/>
              </a:lnSpc>
            </a:pPr>
            <a:r>
              <a:rPr lang="en-US" altLang="zh-CN"/>
              <a:t>	}</a:t>
            </a:r>
          </a:p>
          <a:p>
            <a:pPr eaLnBrk="1" hangingPunct="1">
              <a:lnSpc>
                <a:spcPct val="120000"/>
              </a:lnSpc>
            </a:pPr>
            <a:r>
              <a:rPr lang="en-US" altLang="zh-CN"/>
              <a:t>}</a:t>
            </a:r>
          </a:p>
        </p:txBody>
      </p:sp>
    </p:spTree>
  </p:cSld>
  <p:clrMapOvr>
    <a:masterClrMapping/>
  </p:clrMapOvr>
  <p:transition>
    <p:zoom dir="in"/>
  </p:transition>
</p:sld>
</file>

<file path=ppt/slides/slide8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5218" name="Text Box 2"/>
          <p:cNvSpPr txBox="1">
            <a:spLocks noChangeArrowheads="1"/>
          </p:cNvSpPr>
          <p:nvPr/>
        </p:nvSpPr>
        <p:spPr bwMode="auto">
          <a:xfrm>
            <a:off x="381000" y="776288"/>
            <a:ext cx="8534400" cy="516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        2. </a:t>
            </a:r>
            <a:r>
              <a:rPr lang="zh-CN" altLang="en-US" b="1"/>
              <a:t>非阻塞服务器</a:t>
            </a:r>
          </a:p>
          <a:p>
            <a:pPr eaLnBrk="1" hangingPunct="1">
              <a:lnSpc>
                <a:spcPct val="130000"/>
              </a:lnSpc>
              <a:spcBef>
                <a:spcPct val="50000"/>
              </a:spcBef>
            </a:pPr>
            <a:r>
              <a:rPr lang="zh-CN" altLang="en-US"/>
              <a:t>       使用新</a:t>
            </a:r>
            <a:r>
              <a:rPr lang="en-US" altLang="zh-CN"/>
              <a:t>I/O</a:t>
            </a:r>
            <a:r>
              <a:rPr lang="zh-CN" altLang="en-US"/>
              <a:t>包实现的非阻塞</a:t>
            </a:r>
            <a:r>
              <a:rPr lang="en-US" altLang="zh-CN"/>
              <a:t>Web</a:t>
            </a:r>
            <a:r>
              <a:rPr lang="zh-CN" altLang="en-US"/>
              <a:t>服务器，不必为每个连接都提供一个线程就可以实现</a:t>
            </a:r>
            <a:r>
              <a:rPr lang="en-US" altLang="zh-CN"/>
              <a:t>Web</a:t>
            </a:r>
            <a:r>
              <a:rPr lang="zh-CN" altLang="en-US"/>
              <a:t>服务器的功能。非阻塞服务器程序编写的步骤如下：</a:t>
            </a:r>
          </a:p>
          <a:p>
            <a:pPr eaLnBrk="1" hangingPunct="1">
              <a:spcBef>
                <a:spcPct val="50000"/>
              </a:spcBef>
            </a:pPr>
            <a:r>
              <a:rPr lang="zh-CN" altLang="en-US"/>
              <a:t>        </a:t>
            </a:r>
            <a:r>
              <a:rPr lang="en-US" altLang="zh-CN"/>
              <a:t>(1) </a:t>
            </a:r>
            <a:r>
              <a:rPr lang="zh-CN" altLang="en-US"/>
              <a:t>创建接收通道，配置非阻塞模式并绑定到</a:t>
            </a:r>
            <a:r>
              <a:rPr lang="en-US" altLang="zh-CN"/>
              <a:t>InetSocketAddress</a:t>
            </a:r>
            <a:r>
              <a:rPr lang="zh-CN" altLang="en-US"/>
              <a:t>对象。</a:t>
            </a:r>
          </a:p>
          <a:p>
            <a:pPr lvl="1" eaLnBrk="1" hangingPunct="1">
              <a:spcBef>
                <a:spcPct val="50000"/>
              </a:spcBef>
            </a:pPr>
            <a:r>
              <a:rPr lang="en-US" altLang="zh-CN"/>
              <a:t>ServerSocketChannel channel = ServerSocketChannel.open();</a:t>
            </a:r>
          </a:p>
          <a:p>
            <a:pPr lvl="1" eaLnBrk="1" hangingPunct="1">
              <a:spcBef>
                <a:spcPct val="50000"/>
              </a:spcBef>
            </a:pPr>
            <a:r>
              <a:rPr lang="en-US" altLang="zh-CN"/>
              <a:t>channel.configureBlocking(false);</a:t>
            </a:r>
          </a:p>
          <a:p>
            <a:pPr lvl="1" eaLnBrk="1" hangingPunct="1">
              <a:spcBef>
                <a:spcPct val="50000"/>
              </a:spcBef>
            </a:pPr>
            <a:r>
              <a:rPr lang="en-US" altLang="zh-CN"/>
              <a:t>InetSocketAddress isa = new InetSocketAddress(port);</a:t>
            </a:r>
          </a:p>
          <a:p>
            <a:pPr lvl="1" eaLnBrk="1" hangingPunct="1">
              <a:spcBef>
                <a:spcPct val="50000"/>
              </a:spcBef>
            </a:pPr>
            <a:r>
              <a:rPr lang="en-US" altLang="zh-CN"/>
              <a:t>channel.socket().bind(isa); </a:t>
            </a:r>
          </a:p>
        </p:txBody>
      </p:sp>
    </p:spTree>
  </p:cSld>
  <p:clrMapOvr>
    <a:masterClrMapping/>
  </p:clrMapOvr>
  <p:transition>
    <p:zoom dir="in"/>
  </p:transition>
</p:sld>
</file>

<file path=ppt/slides/slide8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6242" name="Text Box 2"/>
          <p:cNvSpPr txBox="1">
            <a:spLocks noChangeArrowheads="1"/>
          </p:cNvSpPr>
          <p:nvPr/>
        </p:nvSpPr>
        <p:spPr bwMode="auto">
          <a:xfrm>
            <a:off x="381000" y="739775"/>
            <a:ext cx="85344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(2) </a:t>
            </a:r>
            <a:r>
              <a:rPr lang="zh-CN" altLang="en-US"/>
              <a:t>创建</a:t>
            </a:r>
            <a:r>
              <a:rPr lang="en-US" altLang="zh-CN"/>
              <a:t>Selector</a:t>
            </a:r>
            <a:r>
              <a:rPr lang="zh-CN" altLang="en-US"/>
              <a:t>实例。 </a:t>
            </a:r>
          </a:p>
          <a:p>
            <a:pPr eaLnBrk="1" hangingPunct="1">
              <a:lnSpc>
                <a:spcPct val="150000"/>
              </a:lnSpc>
              <a:spcBef>
                <a:spcPct val="50000"/>
              </a:spcBef>
            </a:pPr>
            <a:r>
              <a:rPr lang="zh-CN" altLang="en-US"/>
              <a:t>        </a:t>
            </a:r>
            <a:r>
              <a:rPr lang="en-US" altLang="zh-CN"/>
              <a:t>Selector selector = Selector.open();</a:t>
            </a:r>
          </a:p>
          <a:p>
            <a:pPr eaLnBrk="1" hangingPunct="1">
              <a:lnSpc>
                <a:spcPct val="150000"/>
              </a:lnSpc>
              <a:spcBef>
                <a:spcPct val="50000"/>
              </a:spcBef>
            </a:pPr>
            <a:r>
              <a:rPr lang="en-US" altLang="zh-CN"/>
              <a:t>        (3) </a:t>
            </a:r>
            <a:r>
              <a:rPr lang="zh-CN" altLang="en-US"/>
              <a:t>注册事件。服务器端需要注册的是</a:t>
            </a:r>
            <a:r>
              <a:rPr lang="en-US" altLang="zh-CN"/>
              <a:t>OP_ACCEPT</a:t>
            </a:r>
            <a:r>
              <a:rPr lang="zh-CN" altLang="en-US"/>
              <a:t>键值：</a:t>
            </a:r>
          </a:p>
          <a:p>
            <a:pPr eaLnBrk="1" hangingPunct="1">
              <a:lnSpc>
                <a:spcPct val="150000"/>
              </a:lnSpc>
              <a:spcBef>
                <a:spcPct val="50000"/>
              </a:spcBef>
            </a:pPr>
            <a:r>
              <a:rPr lang="zh-CN" altLang="en-US"/>
              <a:t>         </a:t>
            </a:r>
            <a:r>
              <a:rPr lang="en-US" altLang="zh-CN"/>
              <a:t>channel.register(selector, SelectionKey.OP_ACCEPT);</a:t>
            </a:r>
          </a:p>
          <a:p>
            <a:pPr eaLnBrk="1" hangingPunct="1">
              <a:lnSpc>
                <a:spcPct val="150000"/>
              </a:lnSpc>
              <a:spcBef>
                <a:spcPct val="50000"/>
              </a:spcBef>
            </a:pPr>
            <a:r>
              <a:rPr lang="en-US" altLang="zh-CN"/>
              <a:t>        (4) </a:t>
            </a:r>
            <a:r>
              <a:rPr lang="zh-CN" altLang="en-US"/>
              <a:t>处理通道事件。当有事件在通道上发生时，</a:t>
            </a:r>
            <a:r>
              <a:rPr lang="en-US" altLang="zh-CN"/>
              <a:t>Selector</a:t>
            </a:r>
            <a:r>
              <a:rPr lang="zh-CN" altLang="en-US"/>
              <a:t>进行通知，然后使用一个</a:t>
            </a:r>
            <a:r>
              <a:rPr lang="en-US" altLang="zh-CN"/>
              <a:t>while (selector.select() &gt; 0)</a:t>
            </a:r>
            <a:r>
              <a:rPr lang="zh-CN" altLang="en-US"/>
              <a:t>循环进行处理。发出请求得到响应的代码都放入这一段，当作读写事件进行处理。</a:t>
            </a:r>
          </a:p>
        </p:txBody>
      </p:sp>
    </p:spTree>
  </p:cSld>
  <p:clrMapOvr>
    <a:masterClrMapping/>
  </p:clrMapOvr>
  <p:transition>
    <p:zoom dir="in"/>
  </p:transition>
</p:sld>
</file>

<file path=ppt/slides/slide8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7266" name="Text Box 2"/>
          <p:cNvSpPr txBox="1">
            <a:spLocks noChangeArrowheads="1"/>
          </p:cNvSpPr>
          <p:nvPr/>
        </p:nvSpPr>
        <p:spPr bwMode="auto">
          <a:xfrm>
            <a:off x="457200" y="762000"/>
            <a:ext cx="8458200" cy="261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60000"/>
              </a:lnSpc>
              <a:spcBef>
                <a:spcPct val="50000"/>
              </a:spcBef>
            </a:pPr>
            <a:r>
              <a:rPr lang="en-US" altLang="zh-CN"/>
              <a:t>        (5) </a:t>
            </a:r>
            <a:r>
              <a:rPr lang="zh-CN" altLang="en-US"/>
              <a:t>添加异常处理代码。加入必要的</a:t>
            </a:r>
            <a:r>
              <a:rPr lang="en-US" altLang="zh-CN"/>
              <a:t>try{...}catch(Exception e){...}</a:t>
            </a:r>
            <a:r>
              <a:rPr lang="zh-CN" altLang="en-US"/>
              <a:t>语句，并在</a:t>
            </a:r>
            <a:r>
              <a:rPr lang="en-US" altLang="zh-CN"/>
              <a:t>finally</a:t>
            </a:r>
            <a:r>
              <a:rPr lang="zh-CN" altLang="en-US"/>
              <a:t>代码段中加入关闭通道的代码。</a:t>
            </a:r>
          </a:p>
          <a:p>
            <a:pPr eaLnBrk="1" hangingPunct="1">
              <a:lnSpc>
                <a:spcPct val="160000"/>
              </a:lnSpc>
              <a:spcBef>
                <a:spcPct val="50000"/>
              </a:spcBef>
            </a:pPr>
            <a:r>
              <a:rPr lang="zh-CN" altLang="en-US"/>
              <a:t>        可以看出非阻塞模式下服务器和客户端编程的步骤都是一致的，只是有些步骤下编写的代码有所不同。</a:t>
            </a:r>
          </a:p>
        </p:txBody>
      </p:sp>
    </p:spTree>
  </p:cSld>
  <p:clrMapOvr>
    <a:masterClrMapping/>
  </p:clrMapOvr>
  <p:transition>
    <p:zoom dir="in"/>
  </p:transition>
</p:sld>
</file>

<file path=ppt/slides/slide8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8290" name="Text Box 2"/>
          <p:cNvSpPr txBox="1">
            <a:spLocks noChangeArrowheads="1"/>
          </p:cNvSpPr>
          <p:nvPr/>
        </p:nvSpPr>
        <p:spPr bwMode="auto">
          <a:xfrm>
            <a:off x="381000" y="609600"/>
            <a:ext cx="8534400" cy="57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a:t>
            </a:r>
            <a:r>
              <a:rPr lang="zh-CN" altLang="en-US"/>
              <a:t>例</a:t>
            </a:r>
            <a:r>
              <a:rPr lang="en-US" altLang="zh-CN"/>
              <a:t>12.8】</a:t>
            </a:r>
            <a:r>
              <a:rPr lang="zh-CN" altLang="en-US"/>
              <a:t>给出一个基本的单线程的服务器，对每一个响应都发回一段文字信息来表示时间。源程序代码如下：</a:t>
            </a:r>
          </a:p>
          <a:p>
            <a:pPr lvl="1" eaLnBrk="1" hangingPunct="1">
              <a:spcBef>
                <a:spcPct val="50000"/>
              </a:spcBef>
            </a:pPr>
            <a:r>
              <a:rPr lang="en-US" altLang="zh-CN"/>
              <a:t>//</a:t>
            </a:r>
            <a:r>
              <a:rPr lang="zh-CN" altLang="en-US"/>
              <a:t>程序文件名为</a:t>
            </a:r>
            <a:r>
              <a:rPr lang="en-US" altLang="zh-CN"/>
              <a:t>Server.java</a:t>
            </a:r>
          </a:p>
          <a:p>
            <a:pPr lvl="1" eaLnBrk="1" hangingPunct="1">
              <a:spcBef>
                <a:spcPct val="50000"/>
              </a:spcBef>
            </a:pPr>
            <a:r>
              <a:rPr lang="en-US" altLang="zh-CN"/>
              <a:t>import java.io.*;</a:t>
            </a:r>
          </a:p>
          <a:p>
            <a:pPr lvl="1" eaLnBrk="1" hangingPunct="1">
              <a:spcBef>
                <a:spcPct val="50000"/>
              </a:spcBef>
            </a:pPr>
            <a:r>
              <a:rPr lang="en-US" altLang="zh-CN"/>
              <a:t>import java.net.*;</a:t>
            </a:r>
          </a:p>
          <a:p>
            <a:pPr lvl="1" eaLnBrk="1" hangingPunct="1">
              <a:spcBef>
                <a:spcPct val="50000"/>
              </a:spcBef>
            </a:pPr>
            <a:r>
              <a:rPr lang="en-US" altLang="zh-CN"/>
              <a:t>import java.nio.*;</a:t>
            </a:r>
          </a:p>
          <a:p>
            <a:pPr lvl="1" eaLnBrk="1" hangingPunct="1">
              <a:spcBef>
                <a:spcPct val="50000"/>
              </a:spcBef>
            </a:pPr>
            <a:r>
              <a:rPr lang="en-US" altLang="zh-CN"/>
              <a:t>import java.nio.channels.*;</a:t>
            </a:r>
          </a:p>
          <a:p>
            <a:pPr lvl="1" eaLnBrk="1" hangingPunct="1">
              <a:spcBef>
                <a:spcPct val="50000"/>
              </a:spcBef>
            </a:pPr>
            <a:r>
              <a:rPr lang="en-US" altLang="zh-CN"/>
              <a:t>import java.util.*;</a:t>
            </a:r>
          </a:p>
          <a:p>
            <a:pPr lvl="1" eaLnBrk="1" hangingPunct="1">
              <a:spcBef>
                <a:spcPct val="50000"/>
              </a:spcBef>
            </a:pPr>
            <a:endParaRPr lang="en-US" altLang="zh-CN"/>
          </a:p>
          <a:p>
            <a:pPr lvl="1" eaLnBrk="1" hangingPunct="1">
              <a:spcBef>
                <a:spcPct val="50000"/>
              </a:spcBef>
            </a:pPr>
            <a:r>
              <a:rPr lang="en-US" altLang="zh-CN"/>
              <a:t>public class Server </a:t>
            </a:r>
          </a:p>
          <a:p>
            <a:pPr lvl="1" eaLnBrk="1" hangingPunct="1">
              <a:spcBef>
                <a:spcPct val="50000"/>
              </a:spcBef>
            </a:pPr>
            <a:r>
              <a:rPr lang="en-US" altLang="zh-CN"/>
              <a:t>{</a:t>
            </a:r>
          </a:p>
        </p:txBody>
      </p:sp>
    </p:spTree>
  </p:cSld>
  <p:clrMapOvr>
    <a:masterClrMapping/>
  </p:clrMapOvr>
  <p:transition>
    <p:zoom dir="in"/>
  </p:transition>
</p:sld>
</file>

<file path=ppt/slides/slide8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9314" name="Text Box 2"/>
          <p:cNvSpPr txBox="1">
            <a:spLocks noChangeArrowheads="1"/>
          </p:cNvSpPr>
          <p:nvPr/>
        </p:nvSpPr>
        <p:spPr bwMode="auto">
          <a:xfrm>
            <a:off x="152400" y="533400"/>
            <a:ext cx="8967788" cy="563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pPr>
            <a:r>
              <a:rPr lang="en-US" altLang="zh-CN" sz="2200"/>
              <a:t>	private static int port = 4321;</a:t>
            </a:r>
          </a:p>
          <a:p>
            <a:pPr eaLnBrk="1" hangingPunct="1">
              <a:lnSpc>
                <a:spcPct val="138000"/>
              </a:lnSpc>
            </a:pPr>
            <a:r>
              <a:rPr lang="en-US" altLang="zh-CN" sz="2200"/>
              <a:t>	public static void main(String args[]) throws Exception </a:t>
            </a:r>
          </a:p>
          <a:p>
            <a:pPr eaLnBrk="1" hangingPunct="1">
              <a:lnSpc>
                <a:spcPct val="138000"/>
              </a:lnSpc>
            </a:pPr>
            <a:r>
              <a:rPr lang="en-US" altLang="zh-CN" sz="2200"/>
              <a:t>	{</a:t>
            </a:r>
          </a:p>
          <a:p>
            <a:pPr eaLnBrk="1" hangingPunct="1">
              <a:lnSpc>
                <a:spcPct val="138000"/>
              </a:lnSpc>
            </a:pPr>
            <a:r>
              <a:rPr lang="en-US" altLang="zh-CN" sz="2200"/>
              <a:t>		Selector selector = Selector.open();</a:t>
            </a:r>
          </a:p>
          <a:p>
            <a:pPr eaLnBrk="1" hangingPunct="1">
              <a:lnSpc>
                <a:spcPct val="138000"/>
              </a:lnSpc>
            </a:pPr>
            <a:r>
              <a:rPr lang="en-US" altLang="zh-CN" sz="2200"/>
              <a:t>		ServerSocketChannel channel = ServerSocketChannel.open();</a:t>
            </a:r>
          </a:p>
          <a:p>
            <a:pPr eaLnBrk="1" hangingPunct="1">
              <a:lnSpc>
                <a:spcPct val="138000"/>
              </a:lnSpc>
            </a:pPr>
            <a:r>
              <a:rPr lang="en-US" altLang="zh-CN" sz="2200"/>
              <a:t>		channel.configureBlocking(false);</a:t>
            </a:r>
          </a:p>
          <a:p>
            <a:pPr eaLnBrk="1" hangingPunct="1">
              <a:lnSpc>
                <a:spcPct val="138000"/>
              </a:lnSpc>
            </a:pPr>
            <a:r>
              <a:rPr lang="en-US" altLang="zh-CN" sz="2200"/>
              <a:t>		InetSocketAddress isa = new InetSocketAddress(port);</a:t>
            </a:r>
          </a:p>
          <a:p>
            <a:pPr eaLnBrk="1" hangingPunct="1">
              <a:lnSpc>
                <a:spcPct val="138000"/>
              </a:lnSpc>
            </a:pPr>
            <a:r>
              <a:rPr lang="en-US" altLang="zh-CN" sz="2200"/>
              <a:t>		channel.socket().bind(isa);</a:t>
            </a:r>
          </a:p>
          <a:p>
            <a:pPr eaLnBrk="1" hangingPunct="1">
              <a:lnSpc>
                <a:spcPct val="138000"/>
              </a:lnSpc>
            </a:pPr>
            <a:r>
              <a:rPr lang="en-US" altLang="zh-CN" sz="2200"/>
              <a:t>		//</a:t>
            </a:r>
            <a:r>
              <a:rPr lang="zh-CN" altLang="en-US" sz="2200"/>
              <a:t>注册</a:t>
            </a:r>
          </a:p>
          <a:p>
            <a:pPr eaLnBrk="1" hangingPunct="1">
              <a:lnSpc>
                <a:spcPct val="138000"/>
              </a:lnSpc>
            </a:pPr>
            <a:r>
              <a:rPr lang="zh-CN" altLang="en-US" sz="2200"/>
              <a:t>		</a:t>
            </a:r>
            <a:r>
              <a:rPr lang="en-US" altLang="zh-CN" sz="2200"/>
              <a:t>channel.register(selector, SelectionKey.OP_ACCEPT);</a:t>
            </a:r>
          </a:p>
          <a:p>
            <a:pPr eaLnBrk="1" hangingPunct="1">
              <a:lnSpc>
                <a:spcPct val="138000"/>
              </a:lnSpc>
            </a:pPr>
            <a:r>
              <a:rPr lang="en-US" altLang="zh-CN" sz="2200"/>
              <a:t>		while (selector.select() &gt; 0) </a:t>
            </a:r>
          </a:p>
          <a:p>
            <a:pPr eaLnBrk="1" hangingPunct="1">
              <a:lnSpc>
                <a:spcPct val="138000"/>
              </a:lnSpc>
            </a:pPr>
            <a:r>
              <a:rPr lang="en-US" altLang="zh-CN" sz="2200"/>
              <a:t>		{</a:t>
            </a:r>
          </a:p>
        </p:txBody>
      </p:sp>
    </p:spTree>
  </p:cSld>
  <p:clrMapOvr>
    <a:masterClrMapping/>
  </p:clrMapOvr>
  <p:transition>
    <p:zoom dir="in"/>
  </p:transition>
</p:sld>
</file>

<file path=ppt/slides/slide8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0338" name="Text Box 2"/>
          <p:cNvSpPr txBox="1">
            <a:spLocks noChangeArrowheads="1"/>
          </p:cNvSpPr>
          <p:nvPr/>
        </p:nvSpPr>
        <p:spPr bwMode="auto">
          <a:xfrm>
            <a:off x="593725" y="674688"/>
            <a:ext cx="8550275"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sz="2200"/>
              <a:t>	Set readyKeys = selector.selectedKeys();</a:t>
            </a:r>
          </a:p>
          <a:p>
            <a:pPr eaLnBrk="1" hangingPunct="1">
              <a:lnSpc>
                <a:spcPct val="140000"/>
              </a:lnSpc>
            </a:pPr>
            <a:r>
              <a:rPr lang="en-US" altLang="zh-CN" sz="2200"/>
              <a:t>	Iterator readyItor = readyKeys.iterator();</a:t>
            </a:r>
          </a:p>
          <a:p>
            <a:pPr eaLnBrk="1" hangingPunct="1">
              <a:lnSpc>
                <a:spcPct val="140000"/>
              </a:lnSpc>
            </a:pPr>
            <a:r>
              <a:rPr lang="en-US" altLang="zh-CN" sz="2200"/>
              <a:t>	while (readyItor.hasNext()) </a:t>
            </a:r>
          </a:p>
          <a:p>
            <a:pPr eaLnBrk="1" hangingPunct="1">
              <a:lnSpc>
                <a:spcPct val="140000"/>
              </a:lnSpc>
            </a:pPr>
            <a:r>
              <a:rPr lang="en-US" altLang="zh-CN" sz="2200"/>
              <a:t>	{</a:t>
            </a:r>
          </a:p>
          <a:p>
            <a:pPr eaLnBrk="1" hangingPunct="1">
              <a:lnSpc>
                <a:spcPct val="140000"/>
              </a:lnSpc>
            </a:pPr>
            <a:r>
              <a:rPr lang="en-US" altLang="zh-CN" sz="2200"/>
              <a:t>		SelectionKey key = (SelectionKey)readyItor.next();</a:t>
            </a:r>
          </a:p>
          <a:p>
            <a:pPr eaLnBrk="1" hangingPunct="1">
              <a:lnSpc>
                <a:spcPct val="140000"/>
              </a:lnSpc>
            </a:pPr>
            <a:r>
              <a:rPr lang="en-US" altLang="zh-CN" sz="2200"/>
              <a:t>		readyItor.remove();</a:t>
            </a:r>
          </a:p>
          <a:p>
            <a:pPr eaLnBrk="1" hangingPunct="1">
              <a:lnSpc>
                <a:spcPct val="140000"/>
              </a:lnSpc>
            </a:pPr>
            <a:r>
              <a:rPr lang="en-US" altLang="zh-CN" sz="2200"/>
              <a:t>		ServerSocketChannel keyChannel = (ServerSocketChannel)key.channel();</a:t>
            </a:r>
          </a:p>
          <a:p>
            <a:pPr eaLnBrk="1" hangingPunct="1">
              <a:lnSpc>
                <a:spcPct val="140000"/>
              </a:lnSpc>
            </a:pPr>
            <a:r>
              <a:rPr lang="en-US" altLang="zh-CN" sz="2200"/>
              <a:t>		ServerSocket serverSocket = keyChannel.socket();</a:t>
            </a:r>
          </a:p>
          <a:p>
            <a:pPr eaLnBrk="1" hangingPunct="1">
              <a:lnSpc>
                <a:spcPct val="140000"/>
              </a:lnSpc>
            </a:pPr>
            <a:r>
              <a:rPr lang="en-US" altLang="zh-CN" sz="2200"/>
              <a:t>		Socket socket = serverSocket.accept();</a:t>
            </a:r>
          </a:p>
          <a:p>
            <a:pPr eaLnBrk="1" hangingPunct="1">
              <a:lnSpc>
                <a:spcPct val="140000"/>
              </a:lnSpc>
            </a:pPr>
            <a:r>
              <a:rPr lang="en-US" altLang="zh-CN" sz="2200"/>
              <a:t>		//</a:t>
            </a:r>
            <a:r>
              <a:rPr lang="zh-CN" altLang="en-US" sz="2200"/>
              <a:t>返回时间</a:t>
            </a:r>
          </a:p>
        </p:txBody>
      </p:sp>
    </p:spTree>
  </p:cSld>
  <p:clrMapOvr>
    <a:masterClrMapping/>
  </p:clrMapOvr>
  <p:transition>
    <p:zoom dir="in"/>
  </p:transition>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5" name="Text Box 2"/>
          <p:cNvSpPr txBox="1">
            <a:spLocks noChangeArrowheads="1"/>
          </p:cNvSpPr>
          <p:nvPr/>
        </p:nvSpPr>
        <p:spPr bwMode="auto">
          <a:xfrm>
            <a:off x="381000" y="609600"/>
            <a:ext cx="1870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2.3.7  </a:t>
            </a:r>
            <a:r>
              <a:rPr lang="zh-CN" altLang="en-US" b="1"/>
              <a:t>优先级</a:t>
            </a:r>
          </a:p>
        </p:txBody>
      </p:sp>
      <p:sp>
        <p:nvSpPr>
          <p:cNvPr id="23556" name="Rectangle 3"/>
          <p:cNvSpPr>
            <a:spLocks noChangeArrowheads="1"/>
          </p:cNvSpPr>
          <p:nvPr/>
        </p:nvSpPr>
        <p:spPr bwMode="auto">
          <a:xfrm>
            <a:off x="3146425" y="1066800"/>
            <a:ext cx="2873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表</a:t>
            </a:r>
            <a:r>
              <a:rPr lang="en-US" altLang="zh-CN" b="1"/>
              <a:t>2.5  </a:t>
            </a:r>
            <a:r>
              <a:rPr lang="zh-CN" altLang="en-US" b="1"/>
              <a:t>运算符优先级</a:t>
            </a:r>
          </a:p>
        </p:txBody>
      </p:sp>
      <p:graphicFrame>
        <p:nvGraphicFramePr>
          <p:cNvPr id="23554" name="Object 4"/>
          <p:cNvGraphicFramePr>
            <a:graphicFrameLocks noChangeAspect="1"/>
          </p:cNvGraphicFramePr>
          <p:nvPr/>
        </p:nvGraphicFramePr>
        <p:xfrm>
          <a:off x="152400" y="1800225"/>
          <a:ext cx="8839200" cy="5667375"/>
        </p:xfrm>
        <a:graphic>
          <a:graphicData uri="http://schemas.openxmlformats.org/presentationml/2006/ole">
            <mc:AlternateContent xmlns:mc="http://schemas.openxmlformats.org/markup-compatibility/2006">
              <mc:Choice xmlns:v="urn:schemas-microsoft-com:vml" Requires="v">
                <p:oleObj spid="_x0000_s23558" name="Document" r:id="rId3" imgW="5419800" imgH="3475440" progId="Word.Document.8">
                  <p:embed/>
                </p:oleObj>
              </mc:Choice>
              <mc:Fallback>
                <p:oleObj name="Document" r:id="rId3" imgW="5419800" imgH="3475440"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800225"/>
                        <a:ext cx="8839200" cy="566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7" name="AutoShape 5">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8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1362" name="Text Box 2"/>
          <p:cNvSpPr txBox="1">
            <a:spLocks noChangeArrowheads="1"/>
          </p:cNvSpPr>
          <p:nvPr/>
        </p:nvSpPr>
        <p:spPr bwMode="auto">
          <a:xfrm>
            <a:off x="593725" y="674688"/>
            <a:ext cx="8397875" cy="522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3" eaLnBrk="1" hangingPunct="1">
              <a:lnSpc>
                <a:spcPct val="170000"/>
              </a:lnSpc>
            </a:pPr>
            <a:r>
              <a:rPr lang="en-US" altLang="zh-CN" sz="2200"/>
              <a:t>       PrintWriter out = new PrintWriter(socket.getOutputStream(), true);</a:t>
            </a:r>
          </a:p>
          <a:p>
            <a:pPr lvl="3" eaLnBrk="1" hangingPunct="1">
              <a:lnSpc>
                <a:spcPct val="170000"/>
              </a:lnSpc>
            </a:pPr>
            <a:r>
              <a:rPr lang="en-US" altLang="zh-CN" sz="2200"/>
              <a:t>       Date now = new Date();</a:t>
            </a:r>
          </a:p>
          <a:p>
            <a:pPr eaLnBrk="1" hangingPunct="1">
              <a:lnSpc>
                <a:spcPct val="170000"/>
              </a:lnSpc>
            </a:pPr>
            <a:r>
              <a:rPr lang="en-US" altLang="zh-CN" sz="2200"/>
              <a:t>		out.println("Hello, now time is: " + now);</a:t>
            </a:r>
          </a:p>
          <a:p>
            <a:pPr eaLnBrk="1" hangingPunct="1">
              <a:lnSpc>
                <a:spcPct val="170000"/>
              </a:lnSpc>
            </a:pPr>
            <a:r>
              <a:rPr lang="en-US" altLang="zh-CN" sz="2200"/>
              <a:t>		out.close();</a:t>
            </a:r>
          </a:p>
          <a:p>
            <a:pPr eaLnBrk="1" hangingPunct="1">
              <a:lnSpc>
                <a:spcPct val="170000"/>
              </a:lnSpc>
            </a:pPr>
            <a:r>
              <a:rPr lang="en-US" altLang="zh-CN" sz="2200"/>
              <a:t>	      }//End of While</a:t>
            </a:r>
          </a:p>
          <a:p>
            <a:pPr eaLnBrk="1" hangingPunct="1">
              <a:lnSpc>
                <a:spcPct val="170000"/>
              </a:lnSpc>
            </a:pPr>
            <a:r>
              <a:rPr lang="en-US" altLang="zh-CN" sz="2200"/>
              <a:t>	}//End of While</a:t>
            </a:r>
          </a:p>
          <a:p>
            <a:pPr eaLnBrk="1" hangingPunct="1">
              <a:lnSpc>
                <a:spcPct val="170000"/>
              </a:lnSpc>
            </a:pPr>
            <a:r>
              <a:rPr lang="en-US" altLang="zh-CN" sz="2200"/>
              <a:t>     }//End of main</a:t>
            </a:r>
          </a:p>
          <a:p>
            <a:pPr eaLnBrk="1" hangingPunct="1">
              <a:lnSpc>
                <a:spcPct val="170000"/>
              </a:lnSpc>
            </a:pPr>
            <a:r>
              <a:rPr lang="en-US" altLang="zh-CN" sz="2200"/>
              <a:t>}</a:t>
            </a:r>
          </a:p>
        </p:txBody>
      </p:sp>
    </p:spTree>
  </p:cSld>
  <p:clrMapOvr>
    <a:masterClrMapping/>
  </p:clrMapOvr>
  <p:transition>
    <p:zoom dir="in"/>
  </p:transition>
</p:sld>
</file>

<file path=ppt/slides/slide8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2386" name="Text Box 2"/>
          <p:cNvSpPr txBox="1">
            <a:spLocks noChangeArrowheads="1"/>
          </p:cNvSpPr>
          <p:nvPr/>
        </p:nvSpPr>
        <p:spPr bwMode="auto">
          <a:xfrm>
            <a:off x="381000" y="609600"/>
            <a:ext cx="8534400" cy="57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a:t>
            </a:r>
            <a:r>
              <a:rPr lang="zh-CN" altLang="en-US"/>
              <a:t>为了服务器与客户端能够进行通信，对例</a:t>
            </a:r>
            <a:r>
              <a:rPr lang="en-US" altLang="zh-CN"/>
              <a:t>12.7</a:t>
            </a:r>
            <a:r>
              <a:rPr lang="zh-CN" altLang="en-US"/>
              <a:t>的客户端程序进行修改，将</a:t>
            </a:r>
            <a:r>
              <a:rPr lang="en-US" altLang="zh-CN"/>
              <a:t>InetSocketAddress</a:t>
            </a:r>
            <a:r>
              <a:rPr lang="zh-CN" altLang="en-US"/>
              <a:t>对象</a:t>
            </a:r>
            <a:r>
              <a:rPr lang="en-US" altLang="zh-CN"/>
              <a:t>sockAddr</a:t>
            </a:r>
            <a:r>
              <a:rPr lang="zh-CN" altLang="en-US"/>
              <a:t>中的端口号改成</a:t>
            </a:r>
            <a:r>
              <a:rPr lang="en-US" altLang="zh-CN"/>
              <a:t>4321</a:t>
            </a:r>
            <a:r>
              <a:rPr lang="zh-CN" altLang="en-US"/>
              <a:t>，使得客户端请求的端口号与此服务器监听的端口号一致，即将</a:t>
            </a:r>
          </a:p>
          <a:p>
            <a:pPr eaLnBrk="1" hangingPunct="1">
              <a:spcBef>
                <a:spcPct val="50000"/>
              </a:spcBef>
            </a:pPr>
            <a:r>
              <a:rPr lang="en-US" altLang="zh-CN"/>
              <a:t>InetSocketAddress sockAddr = new InetSocketAddress(host, 8080);</a:t>
            </a:r>
          </a:p>
          <a:p>
            <a:pPr eaLnBrk="1" hangingPunct="1">
              <a:spcBef>
                <a:spcPct val="50000"/>
              </a:spcBef>
            </a:pPr>
            <a:r>
              <a:rPr lang="zh-CN" altLang="en-US"/>
              <a:t>改为</a:t>
            </a:r>
          </a:p>
          <a:p>
            <a:pPr eaLnBrk="1" hangingPunct="1">
              <a:spcBef>
                <a:spcPct val="50000"/>
              </a:spcBef>
            </a:pPr>
            <a:r>
              <a:rPr lang="en-US" altLang="zh-CN"/>
              <a:t>InetSocketAddress sockAddr = new InetSocketAddress(host, 4321);</a:t>
            </a:r>
          </a:p>
          <a:p>
            <a:pPr eaLnBrk="1" hangingPunct="1">
              <a:spcBef>
                <a:spcPct val="50000"/>
              </a:spcBef>
            </a:pPr>
            <a:r>
              <a:rPr lang="zh-CN" altLang="en-US"/>
              <a:t>然后重新编译，生成类文件。</a:t>
            </a:r>
          </a:p>
          <a:p>
            <a:pPr eaLnBrk="1" hangingPunct="1">
              <a:spcBef>
                <a:spcPct val="50000"/>
              </a:spcBef>
            </a:pPr>
            <a:r>
              <a:rPr lang="zh-CN" altLang="en-US"/>
              <a:t>        启动两个命令提示符，其中一个为运行命令“</a:t>
            </a:r>
            <a:r>
              <a:rPr lang="en-US" altLang="zh-CN"/>
              <a:t>java Server”</a:t>
            </a:r>
            <a:r>
              <a:rPr lang="zh-CN" altLang="en-US"/>
              <a:t>，另一个为键入命令“</a:t>
            </a:r>
            <a:r>
              <a:rPr lang="en-US" altLang="zh-CN"/>
              <a:t>java NBReadURL”</a:t>
            </a:r>
            <a:r>
              <a:rPr lang="zh-CN" altLang="en-US"/>
              <a:t>，可以看见如图</a:t>
            </a:r>
            <a:r>
              <a:rPr lang="en-US" altLang="zh-CN"/>
              <a:t>12.6</a:t>
            </a:r>
            <a:r>
              <a:rPr lang="zh-CN" altLang="en-US"/>
              <a:t>的通信结果。客户端显示服务器发送的一段时间信息。如果希望在服务器端显示内容，还需修改服务器程序，注册服务器通道的读、写事件。</a:t>
            </a:r>
          </a:p>
        </p:txBody>
      </p:sp>
    </p:spTree>
  </p:cSld>
  <p:clrMapOvr>
    <a:masterClrMapping/>
  </p:clrMapOvr>
  <p:transition>
    <p:zoom dir="in"/>
  </p:transition>
</p:sld>
</file>

<file path=ppt/slides/slide8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1555" name="Rectangle 2"/>
          <p:cNvSpPr>
            <a:spLocks noChangeArrowheads="1"/>
          </p:cNvSpPr>
          <p:nvPr/>
        </p:nvSpPr>
        <p:spPr bwMode="auto">
          <a:xfrm>
            <a:off x="2308225" y="5486400"/>
            <a:ext cx="4527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12.6  </a:t>
            </a:r>
            <a:r>
              <a:rPr lang="zh-CN" altLang="en-US"/>
              <a:t>非阻塞模式下的通信输出</a:t>
            </a:r>
          </a:p>
        </p:txBody>
      </p:sp>
      <p:graphicFrame>
        <p:nvGraphicFramePr>
          <p:cNvPr id="151554" name="Object 3"/>
          <p:cNvGraphicFramePr>
            <a:graphicFrameLocks noChangeAspect="1"/>
          </p:cNvGraphicFramePr>
          <p:nvPr/>
        </p:nvGraphicFramePr>
        <p:xfrm>
          <a:off x="1181100" y="1219200"/>
          <a:ext cx="6781800" cy="3929063"/>
        </p:xfrm>
        <a:graphic>
          <a:graphicData uri="http://schemas.openxmlformats.org/presentationml/2006/ole">
            <mc:AlternateContent xmlns:mc="http://schemas.openxmlformats.org/markup-compatibility/2006">
              <mc:Choice xmlns:v="urn:schemas-microsoft-com:vml" Requires="v">
                <p:oleObj spid="_x0000_s151557" name="Bitmap Image" r:id="rId3" imgW="3924640" imgH="2270957" progId="Paint.Picture">
                  <p:embed/>
                </p:oleObj>
              </mc:Choice>
              <mc:Fallback>
                <p:oleObj name="Bitmap Image" r:id="rId3" imgW="3924640" imgH="2270957"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1100" y="1219200"/>
                        <a:ext cx="6781800" cy="392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1556" name="AutoShape 4">
            <a:hlinkClick r:id="" action="ppaction://hlinkshowjump?jump=firstslide" highlightClick="1"/>
          </p:cNvPr>
          <p:cNvSpPr>
            <a:spLocks noChangeArrowheads="1"/>
          </p:cNvSpPr>
          <p:nvPr/>
        </p:nvSpPr>
        <p:spPr bwMode="auto">
          <a:xfrm>
            <a:off x="8382000" y="6400800"/>
            <a:ext cx="7620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8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3410" name="Rectangle 2"/>
          <p:cNvSpPr>
            <a:spLocks noChangeArrowheads="1"/>
          </p:cNvSpPr>
          <p:nvPr/>
        </p:nvSpPr>
        <p:spPr bwMode="auto">
          <a:xfrm>
            <a:off x="3917950" y="838200"/>
            <a:ext cx="1308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习   题</a:t>
            </a:r>
          </a:p>
        </p:txBody>
      </p:sp>
      <p:sp>
        <p:nvSpPr>
          <p:cNvPr id="913411" name="Text Box 3"/>
          <p:cNvSpPr txBox="1">
            <a:spLocks noChangeArrowheads="1"/>
          </p:cNvSpPr>
          <p:nvPr/>
        </p:nvSpPr>
        <p:spPr bwMode="auto">
          <a:xfrm>
            <a:off x="533400" y="1535113"/>
            <a:ext cx="821372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a:t>1. </a:t>
            </a:r>
            <a:r>
              <a:rPr lang="zh-CN" altLang="en-US"/>
              <a:t>给出字符串，熟悉</a:t>
            </a:r>
            <a:r>
              <a:rPr lang="en-US" altLang="zh-CN"/>
              <a:t>URLEncoder</a:t>
            </a:r>
            <a:r>
              <a:rPr lang="zh-CN" altLang="en-US"/>
              <a:t>和</a:t>
            </a:r>
            <a:r>
              <a:rPr lang="en-US" altLang="zh-CN"/>
              <a:t>URLDecoder</a:t>
            </a:r>
            <a:r>
              <a:rPr lang="zh-CN" altLang="en-US"/>
              <a:t>类的规范。</a:t>
            </a:r>
          </a:p>
          <a:p>
            <a:pPr eaLnBrk="1" hangingPunct="1">
              <a:lnSpc>
                <a:spcPct val="200000"/>
              </a:lnSpc>
            </a:pPr>
            <a:r>
              <a:rPr lang="en-US" altLang="zh-CN"/>
              <a:t>2. </a:t>
            </a:r>
            <a:r>
              <a:rPr lang="zh-CN" altLang="en-US"/>
              <a:t>从天网主页</a:t>
            </a:r>
            <a:r>
              <a:rPr lang="en-US" altLang="zh-CN"/>
              <a:t>http://e.pku.edu.cn</a:t>
            </a:r>
            <a:r>
              <a:rPr lang="zh-CN" altLang="en-US"/>
              <a:t>检索包含“网络”一词的文件。</a:t>
            </a:r>
          </a:p>
          <a:p>
            <a:pPr eaLnBrk="1" hangingPunct="1">
              <a:lnSpc>
                <a:spcPct val="200000"/>
              </a:lnSpc>
            </a:pPr>
            <a:r>
              <a:rPr lang="en-US" altLang="zh-CN"/>
              <a:t>3. </a:t>
            </a:r>
            <a:r>
              <a:rPr lang="zh-CN" altLang="en-US"/>
              <a:t>使用</a:t>
            </a:r>
            <a:r>
              <a:rPr lang="en-US" altLang="zh-CN"/>
              <a:t>HttpURLConnection</a:t>
            </a:r>
            <a:r>
              <a:rPr lang="zh-CN" altLang="en-US"/>
              <a:t>对象打开网页并输出到文件中。</a:t>
            </a:r>
          </a:p>
          <a:p>
            <a:pPr eaLnBrk="1" hangingPunct="1">
              <a:lnSpc>
                <a:spcPct val="200000"/>
              </a:lnSpc>
            </a:pPr>
            <a:r>
              <a:rPr lang="en-US" altLang="zh-CN"/>
              <a:t>4. </a:t>
            </a:r>
            <a:r>
              <a:rPr lang="zh-CN" altLang="en-US"/>
              <a:t>使用文件通道将例</a:t>
            </a:r>
            <a:r>
              <a:rPr lang="en-US" altLang="zh-CN"/>
              <a:t>12.6</a:t>
            </a:r>
            <a:r>
              <a:rPr lang="zh-CN" altLang="en-US"/>
              <a:t>的程序输出改成输出到文件中。</a:t>
            </a:r>
          </a:p>
          <a:p>
            <a:pPr eaLnBrk="1" hangingPunct="1">
              <a:lnSpc>
                <a:spcPct val="200000"/>
              </a:lnSpc>
            </a:pPr>
            <a:r>
              <a:rPr lang="en-US" altLang="zh-CN"/>
              <a:t>5. </a:t>
            </a:r>
            <a:r>
              <a:rPr lang="zh-CN" altLang="en-US"/>
              <a:t>编写非阻塞模式下的</a:t>
            </a:r>
            <a:r>
              <a:rPr lang="en-US" altLang="zh-CN"/>
              <a:t>Socket</a:t>
            </a:r>
            <a:r>
              <a:rPr lang="zh-CN" altLang="en-US"/>
              <a:t>通信。</a:t>
            </a:r>
          </a:p>
        </p:txBody>
      </p:sp>
      <p:sp>
        <p:nvSpPr>
          <p:cNvPr id="913412" name="AutoShape 4">
            <a:hlinkClick r:id="" action="ppaction://hlinkshowjump?jump=firstslide" highlightClick="1"/>
          </p:cNvPr>
          <p:cNvSpPr>
            <a:spLocks noChangeArrowheads="1"/>
          </p:cNvSpPr>
          <p:nvPr/>
        </p:nvSpPr>
        <p:spPr bwMode="auto">
          <a:xfrm>
            <a:off x="8382000" y="6400800"/>
            <a:ext cx="7620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dir="in"/>
  </p:transition>
</p:sld>
</file>

<file path=ppt/slides/slide8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4434" name="Text Box 2"/>
          <p:cNvSpPr txBox="1">
            <a:spLocks noChangeArrowheads="1"/>
          </p:cNvSpPr>
          <p:nvPr/>
        </p:nvSpPr>
        <p:spPr bwMode="auto">
          <a:xfrm>
            <a:off x="2590800" y="990600"/>
            <a:ext cx="4038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4000">
                <a:latin typeface="华文行楷" pitchFamily="2" charset="-122"/>
                <a:ea typeface="华文行楷" pitchFamily="2" charset="-122"/>
              </a:rPr>
              <a:t>第</a:t>
            </a:r>
            <a:r>
              <a:rPr lang="en-US" altLang="zh-CN" sz="4000">
                <a:latin typeface="华文行楷" pitchFamily="2" charset="-122"/>
                <a:ea typeface="华文行楷" pitchFamily="2" charset="-122"/>
              </a:rPr>
              <a:t>13</a:t>
            </a:r>
            <a:r>
              <a:rPr lang="zh-CN" altLang="en-US" sz="4000">
                <a:latin typeface="华文行楷" pitchFamily="2" charset="-122"/>
                <a:ea typeface="华文行楷" pitchFamily="2" charset="-122"/>
              </a:rPr>
              <a:t>章 </a:t>
            </a:r>
            <a:r>
              <a:rPr lang="en-US" altLang="zh-CN" sz="4000">
                <a:latin typeface="华文行楷" pitchFamily="2" charset="-122"/>
                <a:ea typeface="华文行楷" pitchFamily="2" charset="-122"/>
              </a:rPr>
              <a:t>Servlet</a:t>
            </a:r>
            <a:r>
              <a:rPr lang="zh-CN" altLang="en-US" sz="4000">
                <a:latin typeface="华文行楷" pitchFamily="2" charset="-122"/>
                <a:ea typeface="华文行楷" pitchFamily="2" charset="-122"/>
              </a:rPr>
              <a:t>技术 </a:t>
            </a:r>
          </a:p>
        </p:txBody>
      </p:sp>
      <p:sp>
        <p:nvSpPr>
          <p:cNvPr id="914435" name="Text Box 3"/>
          <p:cNvSpPr txBox="1">
            <a:spLocks noChangeArrowheads="1"/>
          </p:cNvSpPr>
          <p:nvPr/>
        </p:nvSpPr>
        <p:spPr bwMode="auto">
          <a:xfrm>
            <a:off x="2889250" y="1828800"/>
            <a:ext cx="358775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b="1">
                <a:hlinkClick r:id="rId2" action="ppaction://hlinksldjump"/>
              </a:rPr>
              <a:t>13.1  Servlet</a:t>
            </a:r>
            <a:r>
              <a:rPr lang="zh-CN" altLang="en-US" b="1">
                <a:hlinkClick r:id="rId2" action="ppaction://hlinksldjump"/>
              </a:rPr>
              <a:t>概述</a:t>
            </a:r>
            <a:endParaRPr lang="zh-CN" altLang="en-US" b="1"/>
          </a:p>
          <a:p>
            <a:pPr eaLnBrk="1" hangingPunct="1">
              <a:lnSpc>
                <a:spcPct val="200000"/>
              </a:lnSpc>
            </a:pPr>
            <a:r>
              <a:rPr lang="en-US" altLang="zh-CN" b="1">
                <a:hlinkClick r:id="rId3" action="ppaction://hlinksldjump"/>
              </a:rPr>
              <a:t>13.2  Servlet</a:t>
            </a:r>
            <a:r>
              <a:rPr lang="zh-CN" altLang="en-US" b="1">
                <a:hlinkClick r:id="rId3" action="ppaction://hlinksldjump"/>
              </a:rPr>
              <a:t>生命周期</a:t>
            </a:r>
            <a:endParaRPr lang="zh-CN" altLang="en-US" b="1"/>
          </a:p>
          <a:p>
            <a:pPr eaLnBrk="1" hangingPunct="1">
              <a:lnSpc>
                <a:spcPct val="200000"/>
              </a:lnSpc>
            </a:pPr>
            <a:r>
              <a:rPr lang="en-US" altLang="zh-CN" b="1">
                <a:hlinkClick r:id="rId4" action="ppaction://hlinksldjump"/>
              </a:rPr>
              <a:t>13.3  </a:t>
            </a:r>
            <a:r>
              <a:rPr lang="zh-CN" altLang="en-US" b="1">
                <a:hlinkClick r:id="rId4" action="ppaction://hlinksldjump"/>
              </a:rPr>
              <a:t>使用</a:t>
            </a:r>
            <a:r>
              <a:rPr lang="en-US" altLang="zh-CN" b="1">
                <a:hlinkClick r:id="rId4" action="ppaction://hlinksldjump"/>
              </a:rPr>
              <a:t>Servlet </a:t>
            </a:r>
            <a:endParaRPr lang="en-US" altLang="zh-CN" b="1"/>
          </a:p>
          <a:p>
            <a:pPr eaLnBrk="1" hangingPunct="1">
              <a:lnSpc>
                <a:spcPct val="200000"/>
              </a:lnSpc>
            </a:pPr>
            <a:r>
              <a:rPr lang="en-US" altLang="zh-CN" b="1">
                <a:hlinkClick r:id="rId5" action="ppaction://hlinksldjump"/>
              </a:rPr>
              <a:t>13.4  Applet</a:t>
            </a:r>
            <a:r>
              <a:rPr lang="zh-CN" altLang="en-US" b="1">
                <a:hlinkClick r:id="rId5" action="ppaction://hlinksldjump"/>
              </a:rPr>
              <a:t>与</a:t>
            </a:r>
            <a:r>
              <a:rPr lang="en-US" altLang="zh-CN" b="1">
                <a:hlinkClick r:id="rId5" action="ppaction://hlinksldjump"/>
              </a:rPr>
              <a:t>Servlet</a:t>
            </a:r>
            <a:r>
              <a:rPr lang="zh-CN" altLang="en-US" b="1">
                <a:hlinkClick r:id="rId5" action="ppaction://hlinksldjump"/>
              </a:rPr>
              <a:t>通信</a:t>
            </a:r>
            <a:endParaRPr lang="zh-CN" altLang="en-US" b="1"/>
          </a:p>
          <a:p>
            <a:pPr eaLnBrk="1" hangingPunct="1">
              <a:lnSpc>
                <a:spcPct val="200000"/>
              </a:lnSpc>
            </a:pPr>
            <a:r>
              <a:rPr lang="zh-CN" altLang="en-US" b="1">
                <a:ea typeface="黑体" panose="02010609060101010101" pitchFamily="49" charset="-122"/>
                <a:hlinkClick r:id="rId6" action="ppaction://hlinksldjump"/>
              </a:rPr>
              <a:t>习  题</a:t>
            </a:r>
            <a:r>
              <a:rPr lang="zh-CN" altLang="en-US" b="1">
                <a:hlinkClick r:id="rId6" action="ppaction://hlinksldjump"/>
              </a:rPr>
              <a:t> </a:t>
            </a:r>
            <a:endParaRPr lang="zh-CN" altLang="en-US" b="1"/>
          </a:p>
        </p:txBody>
      </p:sp>
      <p:pic>
        <p:nvPicPr>
          <p:cNvPr id="914436" name="Picture 4" descr="E:\课件素材\GIF动画插件1\GIF014.GIF">
            <a:hlinkClick r:id="rId7" action="ppaction://hlinkpres?slideindex=2&amp;slidetitle=PowerPoint 演示文稿"/>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058150" y="6286500"/>
            <a:ext cx="10858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8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5458" name="Rectangle 2"/>
          <p:cNvSpPr>
            <a:spLocks noChangeArrowheads="1"/>
          </p:cNvSpPr>
          <p:nvPr/>
        </p:nvSpPr>
        <p:spPr bwMode="auto">
          <a:xfrm>
            <a:off x="2901950" y="914400"/>
            <a:ext cx="334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13.1  Servlet </a:t>
            </a:r>
            <a:r>
              <a:rPr lang="zh-CN" altLang="en-US" sz="3200" b="1"/>
              <a:t>概 述</a:t>
            </a:r>
          </a:p>
        </p:txBody>
      </p:sp>
      <p:sp>
        <p:nvSpPr>
          <p:cNvPr id="915459" name="Text Box 3"/>
          <p:cNvSpPr txBox="1">
            <a:spLocks noChangeArrowheads="1"/>
          </p:cNvSpPr>
          <p:nvPr/>
        </p:nvSpPr>
        <p:spPr bwMode="auto">
          <a:xfrm>
            <a:off x="304800" y="1676400"/>
            <a:ext cx="8610600" cy="422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spcBef>
                <a:spcPct val="50000"/>
              </a:spcBef>
            </a:pPr>
            <a:r>
              <a:rPr lang="en-US" altLang="zh-CN"/>
              <a:t>        Servlet</a:t>
            </a:r>
            <a:r>
              <a:rPr lang="zh-CN" altLang="en-US"/>
              <a:t>是用</a:t>
            </a:r>
            <a:r>
              <a:rPr lang="en-US" altLang="zh-CN"/>
              <a:t>Java</a:t>
            </a:r>
            <a:r>
              <a:rPr lang="zh-CN" altLang="en-US"/>
              <a:t>编写的且协议和平台都独立的服务器端的组件。与客户端组件</a:t>
            </a:r>
            <a:r>
              <a:rPr lang="en-US" altLang="zh-CN"/>
              <a:t>Applet</a:t>
            </a:r>
            <a:r>
              <a:rPr lang="zh-CN" altLang="en-US"/>
              <a:t>相对应。</a:t>
            </a:r>
            <a:r>
              <a:rPr lang="en-US" altLang="zh-CN"/>
              <a:t>Servlet</a:t>
            </a:r>
            <a:r>
              <a:rPr lang="zh-CN" altLang="en-US"/>
              <a:t>扩展了面向请求</a:t>
            </a:r>
            <a:r>
              <a:rPr lang="en-US" altLang="zh-CN"/>
              <a:t>/</a:t>
            </a:r>
            <a:r>
              <a:rPr lang="zh-CN" altLang="en-US"/>
              <a:t>响应的服务器的模块，使用平台专用的</a:t>
            </a:r>
            <a:r>
              <a:rPr lang="en-US" altLang="zh-CN"/>
              <a:t>API</a:t>
            </a:r>
            <a:r>
              <a:rPr lang="zh-CN" altLang="en-US"/>
              <a:t>进行服务器端的编程。</a:t>
            </a:r>
            <a:r>
              <a:rPr lang="en-US" altLang="zh-CN"/>
              <a:t>Servlet</a:t>
            </a:r>
            <a:r>
              <a:rPr lang="zh-CN" altLang="en-US"/>
              <a:t>为服务器和基于</a:t>
            </a:r>
            <a:r>
              <a:rPr lang="en-US" altLang="zh-CN"/>
              <a:t>Web</a:t>
            </a:r>
            <a:r>
              <a:rPr lang="zh-CN" altLang="en-US"/>
              <a:t>的客户之间的通信提供了一条更为简单的途径。它的特殊用途包括：</a:t>
            </a:r>
          </a:p>
          <a:p>
            <a:pPr eaLnBrk="1" hangingPunct="1">
              <a:lnSpc>
                <a:spcPct val="135000"/>
              </a:lnSpc>
              <a:spcBef>
                <a:spcPct val="50000"/>
              </a:spcBef>
            </a:pPr>
            <a:r>
              <a:rPr lang="zh-CN" altLang="en-US"/>
              <a:t>        </a:t>
            </a:r>
            <a:r>
              <a:rPr lang="en-US" altLang="zh-CN"/>
              <a:t>(1) </a:t>
            </a:r>
            <a:r>
              <a:rPr lang="zh-CN" altLang="en-US"/>
              <a:t>允许用户之间的合作。一个</a:t>
            </a:r>
            <a:r>
              <a:rPr lang="en-US" altLang="zh-CN"/>
              <a:t>Servlet</a:t>
            </a:r>
            <a:r>
              <a:rPr lang="zh-CN" altLang="en-US"/>
              <a:t>可以同时并发处理大量的请求，而且可以同步请求，因此使</a:t>
            </a:r>
            <a:r>
              <a:rPr lang="en-US" altLang="zh-CN"/>
              <a:t>Servlets</a:t>
            </a:r>
            <a:r>
              <a:rPr lang="zh-CN" altLang="en-US"/>
              <a:t>能够支持像在线会议这样的系统。</a:t>
            </a:r>
            <a:r>
              <a:rPr lang="en-US" altLang="zh-CN"/>
              <a:t>Servlets</a:t>
            </a:r>
            <a:r>
              <a:rPr lang="zh-CN" altLang="en-US"/>
              <a:t>能够并发地服务多个客户。</a:t>
            </a:r>
          </a:p>
        </p:txBody>
      </p:sp>
    </p:spTree>
  </p:cSld>
  <p:clrMapOvr>
    <a:masterClrMapping/>
  </p:clrMapOvr>
  <p:transition>
    <p:zoom/>
  </p:transition>
</p:sld>
</file>

<file path=ppt/slides/slide8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6482" name="Text Box 2"/>
          <p:cNvSpPr txBox="1">
            <a:spLocks noChangeArrowheads="1"/>
          </p:cNvSpPr>
          <p:nvPr/>
        </p:nvSpPr>
        <p:spPr bwMode="auto">
          <a:xfrm>
            <a:off x="457200" y="914400"/>
            <a:ext cx="845820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60000"/>
              </a:lnSpc>
              <a:spcBef>
                <a:spcPct val="50000"/>
              </a:spcBef>
            </a:pPr>
            <a:r>
              <a:rPr lang="en-US" altLang="zh-CN"/>
              <a:t>        (2) </a:t>
            </a:r>
            <a:r>
              <a:rPr lang="zh-CN" altLang="en-US"/>
              <a:t>转发请求。</a:t>
            </a:r>
            <a:r>
              <a:rPr lang="en-US" altLang="zh-CN"/>
              <a:t>Servlets</a:t>
            </a:r>
            <a:r>
              <a:rPr lang="zh-CN" altLang="en-US"/>
              <a:t>能够转发请求到其它的服务器和</a:t>
            </a:r>
            <a:r>
              <a:rPr lang="en-US" altLang="zh-CN"/>
              <a:t>Servlets</a:t>
            </a:r>
            <a:r>
              <a:rPr lang="zh-CN" altLang="en-US"/>
              <a:t>，因此</a:t>
            </a:r>
            <a:r>
              <a:rPr lang="en-US" altLang="zh-CN"/>
              <a:t>Servlets</a:t>
            </a:r>
            <a:r>
              <a:rPr lang="zh-CN" altLang="en-US"/>
              <a:t>能够被用来在多个镜像同一个内容的服务器之间来平衡负载，在多个服务器上根据任务类型或者组织边界分割单一的逻辑服务。</a:t>
            </a:r>
          </a:p>
        </p:txBody>
      </p:sp>
      <p:sp>
        <p:nvSpPr>
          <p:cNvPr id="916483" name="AutoShape 3">
            <a:hlinkClick r:id="" action="ppaction://hlinkshowjump?jump=firstslide" highlightClick="1"/>
          </p:cNvPr>
          <p:cNvSpPr>
            <a:spLocks noChangeArrowheads="1"/>
          </p:cNvSpPr>
          <p:nvPr/>
        </p:nvSpPr>
        <p:spPr bwMode="auto">
          <a:xfrm>
            <a:off x="8382000" y="6400800"/>
            <a:ext cx="7620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p:transition>
</p:sld>
</file>

<file path=ppt/slides/slide8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2579" name="Rectangle 2"/>
          <p:cNvSpPr>
            <a:spLocks noChangeArrowheads="1"/>
          </p:cNvSpPr>
          <p:nvPr/>
        </p:nvSpPr>
        <p:spPr bwMode="auto">
          <a:xfrm>
            <a:off x="2593975" y="838200"/>
            <a:ext cx="39560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13.2  Servlet</a:t>
            </a:r>
            <a:r>
              <a:rPr lang="zh-CN" altLang="en-US" sz="3200" b="1"/>
              <a:t>生命周期</a:t>
            </a:r>
          </a:p>
        </p:txBody>
      </p:sp>
      <p:sp>
        <p:nvSpPr>
          <p:cNvPr id="152580" name="Rectangle 3"/>
          <p:cNvSpPr>
            <a:spLocks noChangeArrowheads="1"/>
          </p:cNvSpPr>
          <p:nvPr/>
        </p:nvSpPr>
        <p:spPr bwMode="auto">
          <a:xfrm>
            <a:off x="2790825" y="5638800"/>
            <a:ext cx="3560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13.1  Servlet</a:t>
            </a:r>
            <a:r>
              <a:rPr lang="zh-CN" altLang="en-US"/>
              <a:t>的生命周期</a:t>
            </a:r>
          </a:p>
        </p:txBody>
      </p:sp>
      <p:graphicFrame>
        <p:nvGraphicFramePr>
          <p:cNvPr id="152578" name="Object 4"/>
          <p:cNvGraphicFramePr>
            <a:graphicFrameLocks noChangeAspect="1"/>
          </p:cNvGraphicFramePr>
          <p:nvPr/>
        </p:nvGraphicFramePr>
        <p:xfrm>
          <a:off x="2133600" y="1836738"/>
          <a:ext cx="4892675" cy="3649662"/>
        </p:xfrm>
        <a:graphic>
          <a:graphicData uri="http://schemas.openxmlformats.org/presentationml/2006/ole">
            <mc:AlternateContent xmlns:mc="http://schemas.openxmlformats.org/markup-compatibility/2006">
              <mc:Choice xmlns:v="urn:schemas-microsoft-com:vml" Requires="v">
                <p:oleObj spid="_x0000_s152581" r:id="rId3" imgW="2075590" imgH="1549004" progId="Visio.Drawing.4">
                  <p:embed/>
                </p:oleObj>
              </mc:Choice>
              <mc:Fallback>
                <p:oleObj r:id="rId3" imgW="2075590" imgH="1549004"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836738"/>
                        <a:ext cx="4892675" cy="3649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p:transition>
</p:sld>
</file>

<file path=ppt/slides/slide8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7506" name="Text Box 2"/>
          <p:cNvSpPr txBox="1">
            <a:spLocks noChangeArrowheads="1"/>
          </p:cNvSpPr>
          <p:nvPr/>
        </p:nvSpPr>
        <p:spPr bwMode="auto">
          <a:xfrm>
            <a:off x="457200" y="609600"/>
            <a:ext cx="8534400"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spcBef>
                <a:spcPct val="50000"/>
              </a:spcBef>
            </a:pPr>
            <a:r>
              <a:rPr lang="en-US" altLang="zh-CN"/>
              <a:t>         </a:t>
            </a:r>
            <a:r>
              <a:rPr lang="en-US" altLang="zh-CN" b="1"/>
              <a:t>1. </a:t>
            </a:r>
            <a:r>
              <a:rPr lang="zh-CN" altLang="en-US" b="1"/>
              <a:t>初始化</a:t>
            </a:r>
            <a:r>
              <a:rPr lang="en-US" altLang="zh-CN" b="1"/>
              <a:t>Servlet</a:t>
            </a:r>
          </a:p>
          <a:p>
            <a:pPr eaLnBrk="1" hangingPunct="1">
              <a:lnSpc>
                <a:spcPct val="200000"/>
              </a:lnSpc>
              <a:spcBef>
                <a:spcPct val="50000"/>
              </a:spcBef>
            </a:pPr>
            <a:r>
              <a:rPr lang="en-US" altLang="zh-CN"/>
              <a:t>        </a:t>
            </a:r>
            <a:r>
              <a:rPr lang="zh-CN" altLang="en-US"/>
              <a:t>当服务器载入一个</a:t>
            </a:r>
            <a:r>
              <a:rPr lang="en-US" altLang="zh-CN"/>
              <a:t>Servlet</a:t>
            </a:r>
            <a:r>
              <a:rPr lang="zh-CN" altLang="en-US"/>
              <a:t>时，服务器运行</a:t>
            </a:r>
            <a:r>
              <a:rPr lang="en-US" altLang="zh-CN"/>
              <a:t>Servlet</a:t>
            </a:r>
            <a:r>
              <a:rPr lang="zh-CN" altLang="en-US"/>
              <a:t>的</a:t>
            </a:r>
            <a:r>
              <a:rPr lang="en-US" altLang="zh-CN"/>
              <a:t>init</a:t>
            </a:r>
            <a:r>
              <a:rPr lang="zh-CN" altLang="en-US"/>
              <a:t>方法。初始化在客户请求被处理和</a:t>
            </a:r>
            <a:r>
              <a:rPr lang="en-US" altLang="zh-CN"/>
              <a:t>Servlet</a:t>
            </a:r>
            <a:r>
              <a:rPr lang="zh-CN" altLang="en-US"/>
              <a:t>被销毁之前完成。</a:t>
            </a:r>
          </a:p>
        </p:txBody>
      </p:sp>
    </p:spTree>
  </p:cSld>
  <p:clrMapOvr>
    <a:masterClrMapping/>
  </p:clrMapOvr>
  <p:transition>
    <p:zoom/>
  </p:transition>
</p:sld>
</file>

<file path=ppt/slides/slide8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8530" name="Text Box 2"/>
          <p:cNvSpPr txBox="1">
            <a:spLocks noChangeArrowheads="1"/>
          </p:cNvSpPr>
          <p:nvPr/>
        </p:nvSpPr>
        <p:spPr bwMode="auto">
          <a:xfrm>
            <a:off x="304800" y="539750"/>
            <a:ext cx="8610600" cy="58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en-US" altLang="zh-CN" b="1"/>
              <a:t>2.  Servlet_Client</a:t>
            </a:r>
            <a:r>
              <a:rPr lang="zh-CN" altLang="en-US" b="1"/>
              <a:t>交互</a:t>
            </a:r>
          </a:p>
          <a:p>
            <a:pPr eaLnBrk="1" hangingPunct="1">
              <a:lnSpc>
                <a:spcPct val="130000"/>
              </a:lnSpc>
              <a:spcBef>
                <a:spcPct val="50000"/>
              </a:spcBef>
            </a:pPr>
            <a:r>
              <a:rPr lang="zh-CN" altLang="en-US"/>
              <a:t>        初始化成功后，</a:t>
            </a:r>
            <a:r>
              <a:rPr lang="en-US" altLang="zh-CN"/>
              <a:t>HTTP Servlet</a:t>
            </a:r>
            <a:r>
              <a:rPr lang="zh-CN" altLang="en-US"/>
              <a:t>调用</a:t>
            </a:r>
            <a:r>
              <a:rPr lang="en-US" altLang="zh-CN"/>
              <a:t>Service</a:t>
            </a:r>
            <a:r>
              <a:rPr lang="zh-CN" altLang="en-US"/>
              <a:t>方法处理客户请求，</a:t>
            </a:r>
            <a:r>
              <a:rPr lang="en-US" altLang="zh-CN"/>
              <a:t>Service</a:t>
            </a:r>
            <a:r>
              <a:rPr lang="zh-CN" altLang="en-US"/>
              <a:t>方法将每个请求分配到处理这个请求的方法，从而支持标准的</a:t>
            </a:r>
            <a:r>
              <a:rPr lang="en-US" altLang="zh-CN"/>
              <a:t>HTTP</a:t>
            </a:r>
            <a:r>
              <a:rPr lang="zh-CN" altLang="en-US"/>
              <a:t>客户请求。</a:t>
            </a:r>
            <a:r>
              <a:rPr lang="en-US" altLang="zh-CN"/>
              <a:t>HttpServlet</a:t>
            </a:r>
            <a:r>
              <a:rPr lang="zh-CN" altLang="en-US"/>
              <a:t>类中的方法处理客户请求时使用以下两个参数：</a:t>
            </a:r>
          </a:p>
          <a:p>
            <a:pPr eaLnBrk="1" hangingPunct="1">
              <a:lnSpc>
                <a:spcPct val="130000"/>
              </a:lnSpc>
              <a:spcBef>
                <a:spcPct val="50000"/>
              </a:spcBef>
            </a:pPr>
            <a:r>
              <a:rPr lang="zh-CN" altLang="en-US"/>
              <a:t>        </a:t>
            </a:r>
            <a:r>
              <a:rPr lang="en-US" altLang="zh-CN"/>
              <a:t>(1)  HttpServletRequest</a:t>
            </a:r>
            <a:r>
              <a:rPr lang="zh-CN" altLang="en-US"/>
              <a:t>对象：封装了从客户来的数据，主要提供了访问初始请求数据的方法和字段；访问客户数据时使用</a:t>
            </a:r>
            <a:r>
              <a:rPr lang="en-US" altLang="zh-CN"/>
              <a:t>getParameter</a:t>
            </a:r>
            <a:r>
              <a:rPr lang="zh-CN" altLang="en-US"/>
              <a:t>方法得到一个已命名参数的值。</a:t>
            </a:r>
          </a:p>
          <a:p>
            <a:pPr eaLnBrk="1" hangingPunct="1">
              <a:lnSpc>
                <a:spcPct val="130000"/>
              </a:lnSpc>
              <a:spcBef>
                <a:spcPct val="50000"/>
              </a:spcBef>
            </a:pPr>
            <a:r>
              <a:rPr lang="zh-CN" altLang="en-US"/>
              <a:t>        </a:t>
            </a:r>
            <a:r>
              <a:rPr lang="en-US" altLang="zh-CN"/>
              <a:t>(2)  HttpServletResponse</a:t>
            </a:r>
            <a:r>
              <a:rPr lang="zh-CN" altLang="en-US"/>
              <a:t>对象：封装了对客户的响应。使用</a:t>
            </a:r>
            <a:r>
              <a:rPr lang="en-US" altLang="zh-CN"/>
              <a:t>getWriter</a:t>
            </a:r>
            <a:r>
              <a:rPr lang="zh-CN" altLang="en-US"/>
              <a:t>方法返回文本数据给客户</a:t>
            </a:r>
            <a:r>
              <a:rPr lang="en-US" altLang="zh-CN"/>
              <a:t>(</a:t>
            </a:r>
            <a:r>
              <a:rPr lang="zh-CN" altLang="en-US"/>
              <a:t>可以以</a:t>
            </a:r>
            <a:r>
              <a:rPr lang="en-US" altLang="zh-CN"/>
              <a:t>HTML</a:t>
            </a:r>
            <a:r>
              <a:rPr lang="zh-CN" altLang="en-US"/>
              <a:t>网页的形式表现出来</a:t>
            </a:r>
            <a:r>
              <a:rPr lang="en-US" altLang="zh-CN"/>
              <a:t>)</a:t>
            </a:r>
            <a:r>
              <a:rPr lang="zh-CN" altLang="en-US"/>
              <a:t>。</a:t>
            </a:r>
          </a:p>
        </p:txBody>
      </p:sp>
    </p:spTree>
  </p:cSld>
  <p:clrMapOvr>
    <a:masterClrMapping/>
  </p:clrMapOvr>
  <p:transition>
    <p:zoom/>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6" name="Rectangle 2"/>
          <p:cNvSpPr>
            <a:spLocks noChangeArrowheads="1"/>
          </p:cNvSpPr>
          <p:nvPr/>
        </p:nvSpPr>
        <p:spPr bwMode="auto">
          <a:xfrm>
            <a:off x="3155950" y="762000"/>
            <a:ext cx="28305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2.4  </a:t>
            </a:r>
            <a:r>
              <a:rPr lang="zh-CN" altLang="en-US" sz="3200" b="1"/>
              <a:t>流 程 控 制</a:t>
            </a:r>
          </a:p>
        </p:txBody>
      </p:sp>
      <p:sp>
        <p:nvSpPr>
          <p:cNvPr id="246787" name="Text Box 3"/>
          <p:cNvSpPr txBox="1">
            <a:spLocks noChangeArrowheads="1"/>
          </p:cNvSpPr>
          <p:nvPr/>
        </p:nvSpPr>
        <p:spPr bwMode="auto">
          <a:xfrm>
            <a:off x="228600" y="1712913"/>
            <a:ext cx="8686800" cy="392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流程控制分为三种基本结构：顺序结构、分支结构和循环结构。顺序结构是指命令行顺序执行，这是最常见的一个格式；分支结构是一种选择结构，根据条件的值选择不同的执行流程，可以得到不同的结果。分支结构包括单分支语句</a:t>
            </a:r>
            <a:r>
              <a:rPr lang="en-US" altLang="zh-CN"/>
              <a:t>(if-else</a:t>
            </a:r>
            <a:r>
              <a:rPr lang="zh-CN" altLang="en-US"/>
              <a:t>语句</a:t>
            </a:r>
            <a:r>
              <a:rPr lang="en-US" altLang="zh-CN"/>
              <a:t>)</a:t>
            </a:r>
            <a:r>
              <a:rPr lang="zh-CN" altLang="en-US"/>
              <a:t>和多分支语句</a:t>
            </a:r>
            <a:r>
              <a:rPr lang="en-US" altLang="zh-CN"/>
              <a:t>(switch</a:t>
            </a:r>
            <a:r>
              <a:rPr lang="zh-CN" altLang="en-US"/>
              <a:t>语句</a:t>
            </a:r>
            <a:r>
              <a:rPr lang="en-US" altLang="zh-CN"/>
              <a:t>)</a:t>
            </a:r>
            <a:r>
              <a:rPr lang="zh-CN" altLang="en-US"/>
              <a:t>；循环结构是指对于一些重复执行的语句，用户指定条件或次数，由机器自动识别执行。循环结构包括次数循环语句</a:t>
            </a:r>
            <a:r>
              <a:rPr lang="en-US" altLang="zh-CN"/>
              <a:t>(for</a:t>
            </a:r>
            <a:r>
              <a:rPr lang="zh-CN" altLang="en-US"/>
              <a:t>语句</a:t>
            </a:r>
            <a:r>
              <a:rPr lang="en-US" altLang="zh-CN"/>
              <a:t>)</a:t>
            </a:r>
            <a:r>
              <a:rPr lang="zh-CN" altLang="en-US"/>
              <a:t>和条件循环语句</a:t>
            </a:r>
            <a:r>
              <a:rPr lang="en-US" altLang="zh-CN"/>
              <a:t>(while</a:t>
            </a:r>
            <a:r>
              <a:rPr lang="zh-CN" altLang="en-US"/>
              <a:t>语句</a:t>
            </a:r>
            <a:r>
              <a:rPr lang="en-US" altLang="zh-CN"/>
              <a:t>)</a:t>
            </a:r>
            <a:r>
              <a:rPr lang="zh-CN" altLang="en-US"/>
              <a:t>。</a:t>
            </a:r>
          </a:p>
        </p:txBody>
      </p:sp>
    </p:spTree>
  </p:cSld>
  <p:clrMapOvr>
    <a:masterClrMapping/>
  </p:clrMapOvr>
  <p:transition>
    <p:zoom dir="in"/>
  </p:transition>
</p:sld>
</file>

<file path=ppt/slides/slide8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03" name="Text Box 2"/>
          <p:cNvSpPr txBox="1">
            <a:spLocks noChangeArrowheads="1"/>
          </p:cNvSpPr>
          <p:nvPr/>
        </p:nvSpPr>
        <p:spPr bwMode="auto">
          <a:xfrm>
            <a:off x="838200" y="838200"/>
            <a:ext cx="6049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Service</a:t>
            </a:r>
            <a:r>
              <a:rPr lang="zh-CN" altLang="en-US"/>
              <a:t>方法支配的</a:t>
            </a:r>
            <a:r>
              <a:rPr lang="en-US" altLang="zh-CN"/>
              <a:t>HTTP</a:t>
            </a:r>
            <a:r>
              <a:rPr lang="zh-CN" altLang="en-US"/>
              <a:t>请求如表</a:t>
            </a:r>
            <a:r>
              <a:rPr lang="en-US" altLang="zh-CN"/>
              <a:t>13.1</a:t>
            </a:r>
            <a:r>
              <a:rPr lang="zh-CN" altLang="en-US"/>
              <a:t>所示。</a:t>
            </a:r>
          </a:p>
        </p:txBody>
      </p:sp>
      <p:sp>
        <p:nvSpPr>
          <p:cNvPr id="153604" name="Rectangle 3"/>
          <p:cNvSpPr>
            <a:spLocks noChangeArrowheads="1"/>
          </p:cNvSpPr>
          <p:nvPr/>
        </p:nvSpPr>
        <p:spPr bwMode="auto">
          <a:xfrm>
            <a:off x="2017713" y="1905000"/>
            <a:ext cx="5108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表</a:t>
            </a:r>
            <a:r>
              <a:rPr lang="en-US" altLang="zh-CN" b="1"/>
              <a:t>13.1  Service</a:t>
            </a:r>
            <a:r>
              <a:rPr lang="zh-CN" altLang="en-US" b="1"/>
              <a:t>方法支配的</a:t>
            </a:r>
            <a:r>
              <a:rPr lang="en-US" altLang="zh-CN" b="1"/>
              <a:t>HTTP</a:t>
            </a:r>
            <a:r>
              <a:rPr lang="zh-CN" altLang="en-US" b="1"/>
              <a:t>请求</a:t>
            </a:r>
          </a:p>
        </p:txBody>
      </p:sp>
      <p:graphicFrame>
        <p:nvGraphicFramePr>
          <p:cNvPr id="153602" name="Object 4"/>
          <p:cNvGraphicFramePr>
            <a:graphicFrameLocks noChangeAspect="1"/>
          </p:cNvGraphicFramePr>
          <p:nvPr/>
        </p:nvGraphicFramePr>
        <p:xfrm>
          <a:off x="0" y="2895600"/>
          <a:ext cx="9144000" cy="1930400"/>
        </p:xfrm>
        <a:graphic>
          <a:graphicData uri="http://schemas.openxmlformats.org/presentationml/2006/ole">
            <mc:AlternateContent xmlns:mc="http://schemas.openxmlformats.org/markup-compatibility/2006">
              <mc:Choice xmlns:v="urn:schemas-microsoft-com:vml" Requires="v">
                <p:oleObj spid="_x0000_s153605" name="Document" r:id="rId3" imgW="5419800" imgH="1144440" progId="Word.Document.8">
                  <p:embed/>
                </p:oleObj>
              </mc:Choice>
              <mc:Fallback>
                <p:oleObj name="Document" r:id="rId3" imgW="5419800" imgH="1144440"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95600"/>
                        <a:ext cx="9144000" cy="193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zoom/>
  </p:transition>
</p:sld>
</file>

<file path=ppt/slides/slide8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9554" name="Text Box 2"/>
          <p:cNvSpPr txBox="1">
            <a:spLocks noChangeArrowheads="1"/>
          </p:cNvSpPr>
          <p:nvPr/>
        </p:nvSpPr>
        <p:spPr bwMode="auto">
          <a:xfrm>
            <a:off x="381000" y="762000"/>
            <a:ext cx="85344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通常，编写的</a:t>
            </a:r>
            <a:r>
              <a:rPr lang="en-US" altLang="zh-CN"/>
              <a:t>Servlet</a:t>
            </a:r>
            <a:r>
              <a:rPr lang="zh-CN" altLang="en-US"/>
              <a:t>应该重载处理它支持的</a:t>
            </a:r>
            <a:r>
              <a:rPr lang="en-US" altLang="zh-CN"/>
              <a:t>HTTP</a:t>
            </a:r>
            <a:r>
              <a:rPr lang="zh-CN" altLang="en-US"/>
              <a:t>交互的方法。如果出错，这些方法返回一个</a:t>
            </a:r>
            <a:r>
              <a:rPr lang="en-US" altLang="zh-CN"/>
              <a:t>BAD_REQUEST(400)</a:t>
            </a:r>
            <a:r>
              <a:rPr lang="zh-CN" altLang="en-US"/>
              <a:t>错误。当</a:t>
            </a:r>
            <a:r>
              <a:rPr lang="en-US" altLang="zh-CN"/>
              <a:t>Servlet</a:t>
            </a:r>
            <a:r>
              <a:rPr lang="zh-CN" altLang="en-US"/>
              <a:t>收到</a:t>
            </a:r>
            <a:r>
              <a:rPr lang="en-US" altLang="zh-CN"/>
              <a:t>OPTIONS</a:t>
            </a:r>
            <a:r>
              <a:rPr lang="zh-CN" altLang="en-US"/>
              <a:t>请求时，</a:t>
            </a:r>
            <a:r>
              <a:rPr lang="en-US" altLang="zh-CN"/>
              <a:t>HttpServlet</a:t>
            </a:r>
            <a:r>
              <a:rPr lang="zh-CN" altLang="en-US"/>
              <a:t>的</a:t>
            </a:r>
            <a:r>
              <a:rPr lang="en-US" altLang="zh-CN"/>
              <a:t>Service</a:t>
            </a:r>
            <a:r>
              <a:rPr lang="zh-CN" altLang="en-US"/>
              <a:t>方法调用</a:t>
            </a:r>
            <a:r>
              <a:rPr lang="en-US" altLang="zh-CN"/>
              <a:t>doOptions</a:t>
            </a:r>
            <a:r>
              <a:rPr lang="zh-CN" altLang="en-US"/>
              <a:t>方法。默认的</a:t>
            </a:r>
            <a:r>
              <a:rPr lang="en-US" altLang="zh-CN"/>
              <a:t>doOptions</a:t>
            </a:r>
            <a:r>
              <a:rPr lang="zh-CN" altLang="en-US"/>
              <a:t>的实现自动地决定了支持何种</a:t>
            </a:r>
            <a:r>
              <a:rPr lang="en-US" altLang="zh-CN"/>
              <a:t>HTTP</a:t>
            </a:r>
            <a:r>
              <a:rPr lang="zh-CN" altLang="en-US"/>
              <a:t>选项和返回信息。</a:t>
            </a:r>
            <a:r>
              <a:rPr lang="en-US" altLang="zh-CN"/>
              <a:t>HTTP Servlets</a:t>
            </a:r>
            <a:r>
              <a:rPr lang="zh-CN" altLang="en-US"/>
              <a:t>通常能够并发地服务多个客户。如果</a:t>
            </a:r>
            <a:r>
              <a:rPr lang="en-US" altLang="zh-CN"/>
              <a:t>Servlet</a:t>
            </a:r>
            <a:r>
              <a:rPr lang="zh-CN" altLang="en-US"/>
              <a:t>中的这个方法对于客户访问共享资源是可行的，那么你可以通过创建在某一时刻只能处理一个客户请求的</a:t>
            </a:r>
            <a:r>
              <a:rPr lang="en-US" altLang="zh-CN"/>
              <a:t>Servlet</a:t>
            </a:r>
            <a:r>
              <a:rPr lang="zh-CN" altLang="en-US"/>
              <a:t>来处理并发。</a:t>
            </a:r>
          </a:p>
        </p:txBody>
      </p:sp>
    </p:spTree>
  </p:cSld>
  <p:clrMapOvr>
    <a:masterClrMapping/>
  </p:clrMapOvr>
  <p:transition>
    <p:zoom/>
  </p:transition>
</p:sld>
</file>

<file path=ppt/slides/slide8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0578" name="Text Box 2"/>
          <p:cNvSpPr txBox="1">
            <a:spLocks noChangeArrowheads="1"/>
          </p:cNvSpPr>
          <p:nvPr/>
        </p:nvSpPr>
        <p:spPr bwMode="auto">
          <a:xfrm>
            <a:off x="457200" y="990600"/>
            <a:ext cx="84582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en-US" altLang="zh-CN" b="1"/>
              <a:t>3. </a:t>
            </a:r>
            <a:r>
              <a:rPr lang="zh-CN" altLang="en-US" b="1"/>
              <a:t>销毁</a:t>
            </a:r>
            <a:r>
              <a:rPr lang="en-US" altLang="zh-CN" b="1"/>
              <a:t>Servlet</a:t>
            </a:r>
          </a:p>
          <a:p>
            <a:pPr eaLnBrk="1" hangingPunct="1">
              <a:lnSpc>
                <a:spcPct val="150000"/>
              </a:lnSpc>
              <a:spcBef>
                <a:spcPct val="50000"/>
              </a:spcBef>
            </a:pPr>
            <a:r>
              <a:rPr lang="en-US" altLang="zh-CN"/>
              <a:t>        Servlet</a:t>
            </a:r>
            <a:r>
              <a:rPr lang="zh-CN" altLang="en-US"/>
              <a:t>一直运行直到服务器销毁它们，比如在系统管理员的要求下。当一个服务器销毁一个</a:t>
            </a:r>
            <a:r>
              <a:rPr lang="en-US" altLang="zh-CN"/>
              <a:t>Servlet</a:t>
            </a:r>
            <a:r>
              <a:rPr lang="zh-CN" altLang="en-US"/>
              <a:t>时，服务器运行</a:t>
            </a:r>
            <a:r>
              <a:rPr lang="en-US" altLang="zh-CN"/>
              <a:t>Servlet</a:t>
            </a:r>
            <a:r>
              <a:rPr lang="zh-CN" altLang="en-US"/>
              <a:t>的</a:t>
            </a:r>
            <a:r>
              <a:rPr lang="en-US" altLang="zh-CN"/>
              <a:t>Destroy()</a:t>
            </a:r>
            <a:r>
              <a:rPr lang="zh-CN" altLang="en-US"/>
              <a:t>方法。方法只运行一次，服务器将不再运行</a:t>
            </a:r>
            <a:r>
              <a:rPr lang="en-US" altLang="zh-CN"/>
              <a:t>Servlet</a:t>
            </a:r>
            <a:r>
              <a:rPr lang="zh-CN" altLang="en-US"/>
              <a:t>，直到服务器重新载入和重新初始化</a:t>
            </a:r>
            <a:r>
              <a:rPr lang="en-US" altLang="zh-CN"/>
              <a:t>Servlet</a:t>
            </a:r>
            <a:r>
              <a:rPr lang="zh-CN" altLang="en-US"/>
              <a:t>。</a:t>
            </a:r>
          </a:p>
        </p:txBody>
      </p:sp>
      <p:sp>
        <p:nvSpPr>
          <p:cNvPr id="920579" name="AutoShape 3">
            <a:hlinkClick r:id="" action="ppaction://hlinkshowjump?jump=firstslide" highlightClick="1"/>
          </p:cNvPr>
          <p:cNvSpPr>
            <a:spLocks noChangeArrowheads="1"/>
          </p:cNvSpPr>
          <p:nvPr/>
        </p:nvSpPr>
        <p:spPr bwMode="auto">
          <a:xfrm>
            <a:off x="8382000" y="6400800"/>
            <a:ext cx="7620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p:transition>
</p:sld>
</file>

<file path=ppt/slides/slide8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602" name="Rectangle 2"/>
          <p:cNvSpPr>
            <a:spLocks noChangeArrowheads="1"/>
          </p:cNvSpPr>
          <p:nvPr/>
        </p:nvSpPr>
        <p:spPr bwMode="auto">
          <a:xfrm>
            <a:off x="3003550" y="838200"/>
            <a:ext cx="31369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13.3  </a:t>
            </a:r>
            <a:r>
              <a:rPr lang="zh-CN" altLang="en-US" sz="3200" b="1"/>
              <a:t>使用</a:t>
            </a:r>
            <a:r>
              <a:rPr lang="en-US" altLang="zh-CN" sz="3200" b="1"/>
              <a:t>Servlet</a:t>
            </a:r>
          </a:p>
        </p:txBody>
      </p:sp>
      <p:sp>
        <p:nvSpPr>
          <p:cNvPr id="921603" name="Text Box 3"/>
          <p:cNvSpPr txBox="1">
            <a:spLocks noChangeArrowheads="1"/>
          </p:cNvSpPr>
          <p:nvPr/>
        </p:nvSpPr>
        <p:spPr bwMode="auto">
          <a:xfrm>
            <a:off x="304800" y="1600200"/>
            <a:ext cx="8610600" cy="44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b="1"/>
              <a:t>13.3.1  </a:t>
            </a:r>
            <a:r>
              <a:rPr lang="zh-CN" altLang="en-US" b="1"/>
              <a:t>编写</a:t>
            </a:r>
            <a:r>
              <a:rPr lang="en-US" altLang="zh-CN" b="1"/>
              <a:t>Servlet</a:t>
            </a:r>
          </a:p>
          <a:p>
            <a:pPr eaLnBrk="1" hangingPunct="1">
              <a:lnSpc>
                <a:spcPct val="130000"/>
              </a:lnSpc>
              <a:spcBef>
                <a:spcPct val="50000"/>
              </a:spcBef>
            </a:pPr>
            <a:r>
              <a:rPr lang="en-US" altLang="zh-CN"/>
              <a:t>      【</a:t>
            </a:r>
            <a:r>
              <a:rPr lang="zh-CN" altLang="en-US"/>
              <a:t>例</a:t>
            </a:r>
            <a:r>
              <a:rPr lang="en-US" altLang="zh-CN"/>
              <a:t>13.1】  </a:t>
            </a:r>
            <a:r>
              <a:rPr lang="zh-CN" altLang="en-US"/>
              <a:t>在客户端填写“用户注册信息”网页，并将此网页提交到后台服务器端</a:t>
            </a:r>
            <a:r>
              <a:rPr lang="en-US" altLang="zh-CN"/>
              <a:t>Servlet</a:t>
            </a:r>
            <a:r>
              <a:rPr lang="zh-CN" altLang="en-US"/>
              <a:t>，服务器端</a:t>
            </a:r>
            <a:r>
              <a:rPr lang="en-US" altLang="zh-CN"/>
              <a:t>Servlet</a:t>
            </a:r>
            <a:r>
              <a:rPr lang="zh-CN" altLang="en-US"/>
              <a:t>程序给予响应，并以网页的形式按行输出用户提交的基本信息。</a:t>
            </a:r>
          </a:p>
          <a:p>
            <a:pPr eaLnBrk="1" hangingPunct="1">
              <a:lnSpc>
                <a:spcPct val="130000"/>
              </a:lnSpc>
              <a:spcBef>
                <a:spcPct val="50000"/>
              </a:spcBef>
            </a:pPr>
            <a:r>
              <a:rPr lang="zh-CN" altLang="en-US"/>
              <a:t>        </a:t>
            </a:r>
            <a:r>
              <a:rPr lang="en-US" altLang="zh-CN" b="1"/>
              <a:t>1. </a:t>
            </a:r>
            <a:r>
              <a:rPr lang="zh-CN" altLang="en-US" b="1"/>
              <a:t>客户端</a:t>
            </a:r>
          </a:p>
          <a:p>
            <a:pPr eaLnBrk="1" hangingPunct="1">
              <a:lnSpc>
                <a:spcPct val="130000"/>
              </a:lnSpc>
              <a:spcBef>
                <a:spcPct val="50000"/>
              </a:spcBef>
            </a:pPr>
            <a:r>
              <a:rPr lang="zh-CN" altLang="en-US"/>
              <a:t>       客户端是一个“用户注册信息”的</a:t>
            </a:r>
            <a:r>
              <a:rPr lang="en-US" altLang="zh-CN"/>
              <a:t>HTML</a:t>
            </a:r>
            <a:r>
              <a:rPr lang="zh-CN" altLang="en-US"/>
              <a:t>网页，如图</a:t>
            </a:r>
            <a:r>
              <a:rPr lang="en-US" altLang="zh-CN"/>
              <a:t>13.2</a:t>
            </a:r>
            <a:r>
              <a:rPr lang="zh-CN" altLang="en-US"/>
              <a:t>所示。用户输入个人信息，点击“确定”按钮，将表单数据提交到服务器，然后等待服务器的响应。</a:t>
            </a:r>
            <a:r>
              <a:rPr lang="en-US" altLang="zh-CN"/>
              <a:t>Index.html</a:t>
            </a:r>
            <a:r>
              <a:rPr lang="zh-CN" altLang="en-US"/>
              <a:t>源文件代码如下：</a:t>
            </a:r>
          </a:p>
        </p:txBody>
      </p:sp>
    </p:spTree>
  </p:cSld>
  <p:clrMapOvr>
    <a:masterClrMapping/>
  </p:clrMapOvr>
  <p:transition>
    <p:zoom/>
  </p:transition>
</p:sld>
</file>

<file path=ppt/slides/slide8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2626" name="Text Box 2"/>
          <p:cNvSpPr txBox="1">
            <a:spLocks noChangeArrowheads="1"/>
          </p:cNvSpPr>
          <p:nvPr/>
        </p:nvSpPr>
        <p:spPr bwMode="auto">
          <a:xfrm>
            <a:off x="1295400" y="534988"/>
            <a:ext cx="5265738"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a:t>&lt;!--</a:t>
            </a:r>
          </a:p>
          <a:p>
            <a:pPr eaLnBrk="1" hangingPunct="1">
              <a:lnSpc>
                <a:spcPct val="130000"/>
              </a:lnSpc>
            </a:pPr>
            <a:r>
              <a:rPr lang="zh-CN" altLang="en-US"/>
              <a:t>文件名：</a:t>
            </a:r>
            <a:r>
              <a:rPr lang="en-US" altLang="zh-CN"/>
              <a:t>index.html</a:t>
            </a:r>
          </a:p>
          <a:p>
            <a:pPr eaLnBrk="1" hangingPunct="1">
              <a:lnSpc>
                <a:spcPct val="130000"/>
              </a:lnSpc>
            </a:pPr>
            <a:r>
              <a:rPr lang="en-US" altLang="zh-CN"/>
              <a:t>--&gt;</a:t>
            </a:r>
          </a:p>
          <a:p>
            <a:pPr eaLnBrk="1" hangingPunct="1">
              <a:lnSpc>
                <a:spcPct val="130000"/>
              </a:lnSpc>
            </a:pPr>
            <a:r>
              <a:rPr lang="en-US" altLang="zh-CN"/>
              <a:t>&lt;html&gt;</a:t>
            </a:r>
          </a:p>
          <a:p>
            <a:pPr eaLnBrk="1" hangingPunct="1">
              <a:lnSpc>
                <a:spcPct val="130000"/>
              </a:lnSpc>
            </a:pPr>
            <a:r>
              <a:rPr lang="en-US" altLang="zh-CN"/>
              <a:t>	&lt;head&gt;</a:t>
            </a:r>
          </a:p>
          <a:p>
            <a:pPr eaLnBrk="1" hangingPunct="1">
              <a:lnSpc>
                <a:spcPct val="130000"/>
              </a:lnSpc>
            </a:pPr>
            <a:r>
              <a:rPr lang="en-US" altLang="zh-CN"/>
              <a:t>		&lt;title&gt;</a:t>
            </a:r>
            <a:r>
              <a:rPr lang="zh-CN" altLang="en-US"/>
              <a:t>用户注册信息收集</a:t>
            </a:r>
          </a:p>
          <a:p>
            <a:pPr eaLnBrk="1" hangingPunct="1">
              <a:lnSpc>
                <a:spcPct val="130000"/>
              </a:lnSpc>
            </a:pPr>
            <a:r>
              <a:rPr lang="zh-CN" altLang="en-US"/>
              <a:t>		</a:t>
            </a:r>
            <a:r>
              <a:rPr lang="en-US" altLang="zh-CN"/>
              <a:t>&lt;/title&gt;</a:t>
            </a:r>
          </a:p>
          <a:p>
            <a:pPr eaLnBrk="1" hangingPunct="1">
              <a:lnSpc>
                <a:spcPct val="130000"/>
              </a:lnSpc>
            </a:pPr>
            <a:r>
              <a:rPr lang="en-US" altLang="zh-CN"/>
              <a:t>	&lt;/head&gt;</a:t>
            </a:r>
          </a:p>
          <a:p>
            <a:pPr eaLnBrk="1" hangingPunct="1">
              <a:lnSpc>
                <a:spcPct val="130000"/>
              </a:lnSpc>
            </a:pPr>
            <a:r>
              <a:rPr lang="en-US" altLang="zh-CN"/>
              <a:t>	&lt;body&gt;</a:t>
            </a:r>
          </a:p>
          <a:p>
            <a:pPr eaLnBrk="1" hangingPunct="1">
              <a:lnSpc>
                <a:spcPct val="130000"/>
              </a:lnSpc>
            </a:pPr>
            <a:r>
              <a:rPr lang="en-US" altLang="zh-CN"/>
              <a:t>	&lt;h2&gt;</a:t>
            </a:r>
          </a:p>
          <a:p>
            <a:pPr eaLnBrk="1" hangingPunct="1">
              <a:lnSpc>
                <a:spcPct val="130000"/>
              </a:lnSpc>
            </a:pPr>
            <a:r>
              <a:rPr lang="en-US" altLang="zh-CN"/>
              <a:t>	&lt;center&gt;</a:t>
            </a:r>
            <a:r>
              <a:rPr lang="zh-CN" altLang="en-US"/>
              <a:t>用户注册信息</a:t>
            </a:r>
          </a:p>
          <a:p>
            <a:pPr eaLnBrk="1" hangingPunct="1">
              <a:lnSpc>
                <a:spcPct val="130000"/>
              </a:lnSpc>
            </a:pPr>
            <a:r>
              <a:rPr lang="zh-CN" altLang="en-US"/>
              <a:t>	</a:t>
            </a:r>
            <a:r>
              <a:rPr lang="en-US" altLang="zh-CN"/>
              <a:t>&lt;/center&gt;</a:t>
            </a:r>
          </a:p>
        </p:txBody>
      </p:sp>
    </p:spTree>
  </p:cSld>
  <p:clrMapOvr>
    <a:masterClrMapping/>
  </p:clrMapOvr>
  <p:transition>
    <p:zoom/>
  </p:transition>
</p:sld>
</file>

<file path=ppt/slides/slide8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3650" name="Text Box 2"/>
          <p:cNvSpPr txBox="1">
            <a:spLocks noChangeArrowheads="1"/>
          </p:cNvSpPr>
          <p:nvPr/>
        </p:nvSpPr>
        <p:spPr bwMode="auto">
          <a:xfrm>
            <a:off x="533400" y="501650"/>
            <a:ext cx="8458200" cy="574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sz="2200"/>
              <a:t>&lt;hr&gt;</a:t>
            </a:r>
          </a:p>
          <a:p>
            <a:pPr eaLnBrk="1" hangingPunct="1">
              <a:lnSpc>
                <a:spcPct val="130000"/>
              </a:lnSpc>
            </a:pPr>
            <a:r>
              <a:rPr lang="en-US" altLang="zh-CN" sz="2200"/>
              <a:t>&lt;center&gt;&lt;h4&gt;</a:t>
            </a:r>
          </a:p>
          <a:p>
            <a:pPr eaLnBrk="1" hangingPunct="1">
              <a:lnSpc>
                <a:spcPct val="130000"/>
              </a:lnSpc>
            </a:pPr>
            <a:r>
              <a:rPr lang="en-US" altLang="zh-CN" sz="2200"/>
              <a:t>&lt;form action= "http://192.100.100.43:8080/examples/</a:t>
            </a:r>
          </a:p>
          <a:p>
            <a:pPr eaLnBrk="1" hangingPunct="1">
              <a:lnSpc>
                <a:spcPct val="130000"/>
              </a:lnSpc>
            </a:pPr>
            <a:r>
              <a:rPr lang="en-US" altLang="zh-CN" sz="2200"/>
              <a:t>                         Servlet/user.UserServlet" method= "POST"&gt;</a:t>
            </a:r>
          </a:p>
          <a:p>
            <a:pPr eaLnBrk="1" hangingPunct="1">
              <a:lnSpc>
                <a:spcPct val="130000"/>
              </a:lnSpc>
            </a:pPr>
            <a:r>
              <a:rPr lang="en-US" altLang="zh-CN" sz="2200"/>
              <a:t>    </a:t>
            </a:r>
            <a:r>
              <a:rPr lang="zh-CN" altLang="en-US" sz="2200"/>
              <a:t>姓名：</a:t>
            </a:r>
            <a:r>
              <a:rPr lang="en-US" altLang="zh-CN" sz="2200"/>
              <a:t>&lt;INPUT type="text" name="name" size="23"        maxlength="30"&gt;</a:t>
            </a:r>
          </a:p>
          <a:p>
            <a:pPr eaLnBrk="1" hangingPunct="1">
              <a:lnSpc>
                <a:spcPct val="130000"/>
              </a:lnSpc>
            </a:pPr>
            <a:r>
              <a:rPr lang="en-US" altLang="zh-CN" sz="2200"/>
              <a:t>           &lt;br&gt;</a:t>
            </a:r>
          </a:p>
          <a:p>
            <a:pPr eaLnBrk="1" hangingPunct="1">
              <a:lnSpc>
                <a:spcPct val="130000"/>
              </a:lnSpc>
            </a:pPr>
            <a:r>
              <a:rPr lang="en-US" altLang="zh-CN" sz="2200"/>
              <a:t>          </a:t>
            </a:r>
            <a:r>
              <a:rPr lang="zh-CN" altLang="en-US" sz="2200"/>
              <a:t>身份证号：</a:t>
            </a:r>
            <a:r>
              <a:rPr lang="en-US" altLang="zh-CN" sz="2200"/>
              <a:t>&lt;INPUT type="text" name="number" size="20" maxlength="30"&gt;</a:t>
            </a:r>
          </a:p>
          <a:p>
            <a:pPr eaLnBrk="1" hangingPunct="1">
              <a:lnSpc>
                <a:spcPct val="130000"/>
              </a:lnSpc>
            </a:pPr>
            <a:r>
              <a:rPr lang="en-US" altLang="zh-CN" sz="2200"/>
              <a:t>          &lt;br&gt;</a:t>
            </a:r>
          </a:p>
          <a:p>
            <a:pPr eaLnBrk="1" hangingPunct="1">
              <a:lnSpc>
                <a:spcPct val="130000"/>
              </a:lnSpc>
            </a:pPr>
            <a:r>
              <a:rPr lang="en-US" altLang="zh-CN" sz="2200"/>
              <a:t>	</a:t>
            </a:r>
            <a:r>
              <a:rPr lang="zh-CN" altLang="en-US" sz="2200"/>
              <a:t>性别</a:t>
            </a:r>
          </a:p>
          <a:p>
            <a:pPr eaLnBrk="1" hangingPunct="1">
              <a:lnSpc>
                <a:spcPct val="130000"/>
              </a:lnSpc>
            </a:pPr>
            <a:r>
              <a:rPr lang="zh-CN" altLang="en-US" sz="2200"/>
              <a:t>	</a:t>
            </a:r>
            <a:r>
              <a:rPr lang="en-US" altLang="zh-CN" sz="2200"/>
              <a:t>&lt;INPUT type="radio" name = "sex" value=</a:t>
            </a:r>
            <a:r>
              <a:rPr lang="zh-CN" altLang="en-US" sz="2200"/>
              <a:t>男 </a:t>
            </a:r>
            <a:r>
              <a:rPr lang="en-US" altLang="zh-CN" sz="2200"/>
              <a:t>checked&gt;</a:t>
            </a:r>
            <a:r>
              <a:rPr lang="zh-CN" altLang="en-US" sz="2200"/>
              <a:t>男</a:t>
            </a:r>
          </a:p>
          <a:p>
            <a:pPr eaLnBrk="1" hangingPunct="1">
              <a:lnSpc>
                <a:spcPct val="130000"/>
              </a:lnSpc>
            </a:pPr>
            <a:r>
              <a:rPr lang="zh-CN" altLang="en-US" sz="2200"/>
              <a:t>	</a:t>
            </a:r>
            <a:r>
              <a:rPr lang="en-US" altLang="zh-CN" sz="2200"/>
              <a:t>&lt;INPUT type="radio" name = "sex" value=</a:t>
            </a:r>
            <a:r>
              <a:rPr lang="zh-CN" altLang="en-US" sz="2200"/>
              <a:t>女</a:t>
            </a:r>
            <a:r>
              <a:rPr lang="en-US" altLang="zh-CN" sz="2200"/>
              <a:t>&gt;</a:t>
            </a:r>
            <a:r>
              <a:rPr lang="zh-CN" altLang="en-US" sz="2200"/>
              <a:t>女</a:t>
            </a:r>
          </a:p>
        </p:txBody>
      </p:sp>
    </p:spTree>
  </p:cSld>
  <p:clrMapOvr>
    <a:masterClrMapping/>
  </p:clrMapOvr>
  <p:transition>
    <p:zoom/>
  </p:transition>
</p:sld>
</file>

<file path=ppt/slides/slide8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4674" name="Text Box 2"/>
          <p:cNvSpPr txBox="1">
            <a:spLocks noChangeArrowheads="1"/>
          </p:cNvSpPr>
          <p:nvPr/>
        </p:nvSpPr>
        <p:spPr bwMode="auto">
          <a:xfrm>
            <a:off x="1219200" y="685800"/>
            <a:ext cx="6097588"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a:t>	</a:t>
            </a:r>
            <a:r>
              <a:rPr lang="zh-CN" altLang="en-US"/>
              <a:t>职业</a:t>
            </a:r>
          </a:p>
          <a:p>
            <a:pPr eaLnBrk="1" hangingPunct="1">
              <a:lnSpc>
                <a:spcPct val="140000"/>
              </a:lnSpc>
            </a:pPr>
            <a:r>
              <a:rPr lang="zh-CN" altLang="en-US"/>
              <a:t>                </a:t>
            </a:r>
            <a:r>
              <a:rPr lang="en-US" altLang="zh-CN"/>
              <a:t>&lt;select name="job"&gt;</a:t>
            </a:r>
          </a:p>
          <a:p>
            <a:pPr eaLnBrk="1" hangingPunct="1">
              <a:lnSpc>
                <a:spcPct val="140000"/>
              </a:lnSpc>
            </a:pPr>
            <a:r>
              <a:rPr lang="en-US" altLang="zh-CN"/>
              <a:t>                  &lt;option value =</a:t>
            </a:r>
            <a:r>
              <a:rPr lang="zh-CN" altLang="en-US"/>
              <a:t>计算机业</a:t>
            </a:r>
            <a:r>
              <a:rPr lang="en-US" altLang="zh-CN"/>
              <a:t>&gt;</a:t>
            </a:r>
            <a:r>
              <a:rPr lang="zh-CN" altLang="en-US"/>
              <a:t>计算机业</a:t>
            </a:r>
          </a:p>
          <a:p>
            <a:pPr eaLnBrk="1" hangingPunct="1">
              <a:lnSpc>
                <a:spcPct val="140000"/>
              </a:lnSpc>
            </a:pPr>
            <a:r>
              <a:rPr lang="zh-CN" altLang="en-US"/>
              <a:t>                  </a:t>
            </a:r>
            <a:r>
              <a:rPr lang="en-US" altLang="zh-CN"/>
              <a:t>&lt;option value =</a:t>
            </a:r>
            <a:r>
              <a:rPr lang="zh-CN" altLang="en-US"/>
              <a:t>医生</a:t>
            </a:r>
            <a:r>
              <a:rPr lang="en-US" altLang="zh-CN"/>
              <a:t>&gt;</a:t>
            </a:r>
            <a:r>
              <a:rPr lang="zh-CN" altLang="en-US"/>
              <a:t>医生 </a:t>
            </a:r>
          </a:p>
          <a:p>
            <a:pPr eaLnBrk="1" hangingPunct="1">
              <a:lnSpc>
                <a:spcPct val="140000"/>
              </a:lnSpc>
            </a:pPr>
            <a:r>
              <a:rPr lang="zh-CN" altLang="en-US"/>
              <a:t>                  </a:t>
            </a:r>
            <a:r>
              <a:rPr lang="en-US" altLang="zh-CN"/>
              <a:t>&lt;option value =</a:t>
            </a:r>
            <a:r>
              <a:rPr lang="zh-CN" altLang="en-US"/>
              <a:t>教师</a:t>
            </a:r>
            <a:r>
              <a:rPr lang="en-US" altLang="zh-CN"/>
              <a:t>&gt;</a:t>
            </a:r>
            <a:r>
              <a:rPr lang="zh-CN" altLang="en-US"/>
              <a:t>教师</a:t>
            </a:r>
          </a:p>
          <a:p>
            <a:pPr eaLnBrk="1" hangingPunct="1">
              <a:lnSpc>
                <a:spcPct val="140000"/>
              </a:lnSpc>
            </a:pPr>
            <a:r>
              <a:rPr lang="zh-CN" altLang="en-US"/>
              <a:t>                  </a:t>
            </a:r>
            <a:r>
              <a:rPr lang="en-US" altLang="zh-CN"/>
              <a:t>&lt;option value =</a:t>
            </a:r>
            <a:r>
              <a:rPr lang="zh-CN" altLang="en-US"/>
              <a:t>军队</a:t>
            </a:r>
            <a:r>
              <a:rPr lang="en-US" altLang="zh-CN"/>
              <a:t>&gt;</a:t>
            </a:r>
            <a:r>
              <a:rPr lang="zh-CN" altLang="en-US"/>
              <a:t>军队</a:t>
            </a:r>
          </a:p>
          <a:p>
            <a:pPr eaLnBrk="1" hangingPunct="1">
              <a:lnSpc>
                <a:spcPct val="140000"/>
              </a:lnSpc>
            </a:pPr>
            <a:r>
              <a:rPr lang="zh-CN" altLang="en-US"/>
              <a:t>                </a:t>
            </a:r>
            <a:r>
              <a:rPr lang="en-US" altLang="zh-CN"/>
              <a:t>&lt;/select&gt;</a:t>
            </a:r>
          </a:p>
          <a:p>
            <a:pPr eaLnBrk="1" hangingPunct="1">
              <a:lnSpc>
                <a:spcPct val="140000"/>
              </a:lnSpc>
            </a:pPr>
            <a:r>
              <a:rPr lang="en-US" altLang="zh-CN"/>
              <a:t>                &lt;br&gt;</a:t>
            </a:r>
          </a:p>
          <a:p>
            <a:pPr eaLnBrk="1" hangingPunct="1">
              <a:lnSpc>
                <a:spcPct val="140000"/>
              </a:lnSpc>
            </a:pPr>
            <a:r>
              <a:rPr lang="en-US" altLang="zh-CN"/>
              <a:t>             </a:t>
            </a:r>
            <a:r>
              <a:rPr lang="zh-CN" altLang="en-US"/>
              <a:t>个性化宣言</a:t>
            </a:r>
          </a:p>
          <a:p>
            <a:pPr eaLnBrk="1" hangingPunct="1">
              <a:lnSpc>
                <a:spcPct val="140000"/>
              </a:lnSpc>
            </a:pPr>
            <a:r>
              <a:rPr lang="zh-CN" altLang="en-US"/>
              <a:t>                </a:t>
            </a:r>
            <a:r>
              <a:rPr lang="en-US" altLang="zh-CN"/>
              <a:t>&lt;br&gt;</a:t>
            </a:r>
          </a:p>
        </p:txBody>
      </p:sp>
    </p:spTree>
  </p:cSld>
  <p:clrMapOvr>
    <a:masterClrMapping/>
  </p:clrMapOvr>
  <p:transition>
    <p:zoom/>
  </p:transition>
</p:sld>
</file>

<file path=ppt/slides/slide8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5698" name="Text Box 2"/>
          <p:cNvSpPr txBox="1">
            <a:spLocks noChangeArrowheads="1"/>
          </p:cNvSpPr>
          <p:nvPr/>
        </p:nvSpPr>
        <p:spPr bwMode="auto">
          <a:xfrm>
            <a:off x="1050925" y="669925"/>
            <a:ext cx="6804025"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80000"/>
              </a:lnSpc>
            </a:pPr>
            <a:r>
              <a:rPr lang="en-US" altLang="zh-CN"/>
              <a:t>		&lt;textarea rows=7 cols=27 name="ta" &gt;</a:t>
            </a:r>
          </a:p>
          <a:p>
            <a:pPr eaLnBrk="1" hangingPunct="1">
              <a:lnSpc>
                <a:spcPct val="180000"/>
              </a:lnSpc>
            </a:pPr>
            <a:r>
              <a:rPr lang="en-US" altLang="zh-CN"/>
              <a:t>		      &lt;/textarea&gt;</a:t>
            </a:r>
          </a:p>
          <a:p>
            <a:pPr lvl="1" eaLnBrk="1" hangingPunct="1">
              <a:lnSpc>
                <a:spcPct val="180000"/>
              </a:lnSpc>
            </a:pPr>
            <a:r>
              <a:rPr lang="en-US" altLang="zh-CN"/>
              <a:t>                &lt;br&gt;</a:t>
            </a:r>
          </a:p>
          <a:p>
            <a:pPr lvl="1" eaLnBrk="1" hangingPunct="1">
              <a:lnSpc>
                <a:spcPct val="180000"/>
              </a:lnSpc>
            </a:pPr>
            <a:r>
              <a:rPr lang="en-US" altLang="zh-CN"/>
              <a:t>             &lt;INPUT type="submit" value="</a:t>
            </a:r>
            <a:r>
              <a:rPr lang="zh-CN" altLang="en-US"/>
              <a:t>确定</a:t>
            </a:r>
            <a:r>
              <a:rPr lang="en-US" altLang="zh-CN"/>
              <a:t>"&gt; </a:t>
            </a:r>
          </a:p>
          <a:p>
            <a:pPr lvl="1" eaLnBrk="1" hangingPunct="1">
              <a:lnSpc>
                <a:spcPct val="180000"/>
              </a:lnSpc>
            </a:pPr>
            <a:r>
              <a:rPr lang="en-US" altLang="zh-CN"/>
              <a:t>             &lt;INPUT type="reset" value="</a:t>
            </a:r>
            <a:r>
              <a:rPr lang="zh-CN" altLang="en-US"/>
              <a:t>清空</a:t>
            </a:r>
            <a:r>
              <a:rPr lang="en-US" altLang="zh-CN"/>
              <a:t>"&gt;</a:t>
            </a:r>
          </a:p>
          <a:p>
            <a:pPr eaLnBrk="1" hangingPunct="1">
              <a:lnSpc>
                <a:spcPct val="180000"/>
              </a:lnSpc>
            </a:pPr>
            <a:r>
              <a:rPr lang="en-US" altLang="zh-CN"/>
              <a:t> 	&lt;/form&gt;&lt;/center&gt;</a:t>
            </a:r>
          </a:p>
          <a:p>
            <a:pPr eaLnBrk="1" hangingPunct="1">
              <a:lnSpc>
                <a:spcPct val="180000"/>
              </a:lnSpc>
            </a:pPr>
            <a:r>
              <a:rPr lang="en-US" altLang="zh-CN"/>
              <a:t>	&lt;/body&gt;</a:t>
            </a:r>
          </a:p>
          <a:p>
            <a:pPr eaLnBrk="1" hangingPunct="1">
              <a:lnSpc>
                <a:spcPct val="180000"/>
              </a:lnSpc>
            </a:pPr>
            <a:r>
              <a:rPr lang="en-US" altLang="zh-CN"/>
              <a:t>&lt;/html&gt;</a:t>
            </a:r>
          </a:p>
        </p:txBody>
      </p:sp>
    </p:spTree>
  </p:cSld>
  <p:clrMapOvr>
    <a:masterClrMapping/>
  </p:clrMapOvr>
  <p:transition>
    <p:zoom/>
  </p:transition>
</p:sld>
</file>

<file path=ppt/slides/slide8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4627" name="Rectangle 2"/>
          <p:cNvSpPr>
            <a:spLocks noChangeArrowheads="1"/>
          </p:cNvSpPr>
          <p:nvPr/>
        </p:nvSpPr>
        <p:spPr bwMode="auto">
          <a:xfrm>
            <a:off x="2630488" y="5562600"/>
            <a:ext cx="3883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13.2  “</a:t>
            </a:r>
            <a:r>
              <a:rPr lang="zh-CN" altLang="en-US"/>
              <a:t>用户注册信息”网页</a:t>
            </a:r>
          </a:p>
        </p:txBody>
      </p:sp>
      <p:graphicFrame>
        <p:nvGraphicFramePr>
          <p:cNvPr id="154626" name="Object 3"/>
          <p:cNvGraphicFramePr>
            <a:graphicFrameLocks noChangeAspect="1"/>
          </p:cNvGraphicFramePr>
          <p:nvPr/>
        </p:nvGraphicFramePr>
        <p:xfrm>
          <a:off x="2057400" y="685800"/>
          <a:ext cx="5029200" cy="4891088"/>
        </p:xfrm>
        <a:graphic>
          <a:graphicData uri="http://schemas.openxmlformats.org/presentationml/2006/ole">
            <mc:AlternateContent xmlns:mc="http://schemas.openxmlformats.org/markup-compatibility/2006">
              <mc:Choice xmlns:v="urn:schemas-microsoft-com:vml" Requires="v">
                <p:oleObj spid="_x0000_s154628" name="Bitmap Image" r:id="rId3" imgW="3741744" imgH="3642676" progId="Paint.Picture">
                  <p:embed/>
                </p:oleObj>
              </mc:Choice>
              <mc:Fallback>
                <p:oleObj name="Bitmap Image" r:id="rId3" imgW="3741744" imgH="3642676"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685800"/>
                        <a:ext cx="5029200" cy="4891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p:transition>
</p:sld>
</file>

<file path=ppt/slides/slide8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6722" name="Text Box 2"/>
          <p:cNvSpPr txBox="1">
            <a:spLocks noChangeArrowheads="1"/>
          </p:cNvSpPr>
          <p:nvPr/>
        </p:nvSpPr>
        <p:spPr bwMode="auto">
          <a:xfrm>
            <a:off x="381000" y="838200"/>
            <a:ext cx="85344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在网页</a:t>
            </a:r>
            <a:r>
              <a:rPr lang="en-US" altLang="zh-CN"/>
              <a:t>index.html</a:t>
            </a:r>
            <a:r>
              <a:rPr lang="zh-CN" altLang="en-US"/>
              <a:t>中要注意表单的书写，表单的</a:t>
            </a:r>
            <a:r>
              <a:rPr lang="en-US" altLang="zh-CN"/>
              <a:t>action</a:t>
            </a:r>
            <a:r>
              <a:rPr lang="zh-CN" altLang="en-US"/>
              <a:t>属性对应服务器端的</a:t>
            </a:r>
            <a:r>
              <a:rPr lang="en-US" altLang="zh-CN"/>
              <a:t>Servlet</a:t>
            </a:r>
            <a:r>
              <a:rPr lang="zh-CN" altLang="en-US"/>
              <a:t>，本例中取值为</a:t>
            </a:r>
            <a:r>
              <a:rPr lang="en-US" altLang="zh-CN"/>
              <a:t>http://192.100.100.43:8080/examples/Servlet/user.UserServlet</a:t>
            </a:r>
            <a:r>
              <a:rPr lang="zh-CN" altLang="en-US"/>
              <a:t>；</a:t>
            </a:r>
            <a:r>
              <a:rPr lang="en-US" altLang="zh-CN"/>
              <a:t>method</a:t>
            </a:r>
            <a:r>
              <a:rPr lang="zh-CN" altLang="en-US"/>
              <a:t>属性是访问方法，本例中为</a:t>
            </a:r>
            <a:r>
              <a:rPr lang="en-US" altLang="zh-CN"/>
              <a:t>POST</a:t>
            </a:r>
            <a:r>
              <a:rPr lang="zh-CN" altLang="en-US"/>
              <a:t>方法。表</a:t>
            </a:r>
            <a:r>
              <a:rPr lang="en-US" altLang="zh-CN"/>
              <a:t>13.2</a:t>
            </a:r>
            <a:r>
              <a:rPr lang="zh-CN" altLang="en-US"/>
              <a:t>是表单中的元素标签和命名，可以看到除去“确定”和“清空”，其它的元素标签在第三栏都有一个对应的名字，</a:t>
            </a:r>
            <a:r>
              <a:rPr lang="en-US" altLang="zh-CN"/>
              <a:t>Servlet</a:t>
            </a:r>
            <a:r>
              <a:rPr lang="zh-CN" altLang="en-US"/>
              <a:t>通过这些名字获得用户在界面上输入的值，而用户单击“确定”按钮时，表单内容就提交到</a:t>
            </a:r>
            <a:r>
              <a:rPr lang="en-US" altLang="zh-CN"/>
              <a:t>action</a:t>
            </a:r>
            <a:r>
              <a:rPr lang="zh-CN" altLang="en-US"/>
              <a:t>属性指定的</a:t>
            </a:r>
            <a:r>
              <a:rPr lang="en-US" altLang="zh-CN"/>
              <a:t>Servlet</a:t>
            </a:r>
            <a:r>
              <a:rPr lang="zh-CN" altLang="en-US"/>
              <a:t>。</a:t>
            </a:r>
          </a:p>
        </p:txBody>
      </p:sp>
    </p:spTree>
  </p:cSld>
  <p:clrMapOvr>
    <a:masterClrMapping/>
  </p:clrMapOvr>
  <p:transition>
    <p:zoom/>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7810" name="Text Box 2"/>
          <p:cNvSpPr txBox="1">
            <a:spLocks noChangeArrowheads="1"/>
          </p:cNvSpPr>
          <p:nvPr/>
        </p:nvSpPr>
        <p:spPr bwMode="auto">
          <a:xfrm>
            <a:off x="746125" y="561975"/>
            <a:ext cx="673100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b="1"/>
              <a:t>2.4.1  </a:t>
            </a:r>
            <a:r>
              <a:rPr lang="zh-CN" altLang="en-US" b="1"/>
              <a:t>分支语句</a:t>
            </a:r>
          </a:p>
          <a:p>
            <a:pPr lvl="1" eaLnBrk="1" hangingPunct="1">
              <a:lnSpc>
                <a:spcPct val="130000"/>
              </a:lnSpc>
            </a:pPr>
            <a:r>
              <a:rPr lang="zh-CN" altLang="en-US"/>
              <a:t>分支语句分为两类：单分支语句和多选语句。</a:t>
            </a:r>
          </a:p>
          <a:p>
            <a:pPr lvl="1" eaLnBrk="1" hangingPunct="1">
              <a:lnSpc>
                <a:spcPct val="130000"/>
              </a:lnSpc>
            </a:pPr>
            <a:r>
              <a:rPr lang="en-US" altLang="zh-CN" b="1"/>
              <a:t>1.  if-else</a:t>
            </a:r>
            <a:r>
              <a:rPr lang="zh-CN" altLang="en-US" b="1"/>
              <a:t>语句</a:t>
            </a:r>
          </a:p>
          <a:p>
            <a:pPr lvl="1" eaLnBrk="1" hangingPunct="1">
              <a:lnSpc>
                <a:spcPct val="130000"/>
              </a:lnSpc>
            </a:pPr>
            <a:r>
              <a:rPr lang="en-US" altLang="zh-CN"/>
              <a:t>if-else</a:t>
            </a:r>
            <a:r>
              <a:rPr lang="zh-CN" altLang="en-US"/>
              <a:t>语句的基本格式为：</a:t>
            </a:r>
          </a:p>
          <a:p>
            <a:pPr lvl="1" eaLnBrk="1" hangingPunct="1">
              <a:lnSpc>
                <a:spcPct val="130000"/>
              </a:lnSpc>
            </a:pPr>
            <a:r>
              <a:rPr lang="en-US" altLang="zh-CN"/>
              <a:t>if(</a:t>
            </a:r>
            <a:r>
              <a:rPr lang="zh-CN" altLang="en-US"/>
              <a:t>布尔表达式</a:t>
            </a:r>
            <a:r>
              <a:rPr lang="en-US" altLang="zh-CN"/>
              <a:t>)</a:t>
            </a:r>
          </a:p>
          <a:p>
            <a:pPr lvl="1" eaLnBrk="1" hangingPunct="1">
              <a:lnSpc>
                <a:spcPct val="130000"/>
              </a:lnSpc>
            </a:pPr>
            <a:r>
              <a:rPr lang="en-US" altLang="zh-CN"/>
              <a:t>{</a:t>
            </a:r>
          </a:p>
          <a:p>
            <a:pPr lvl="1" eaLnBrk="1" hangingPunct="1">
              <a:lnSpc>
                <a:spcPct val="130000"/>
              </a:lnSpc>
            </a:pPr>
            <a:r>
              <a:rPr lang="en-US" altLang="zh-CN"/>
              <a:t>	</a:t>
            </a:r>
            <a:r>
              <a:rPr lang="zh-CN" altLang="en-US"/>
              <a:t>语句或块</a:t>
            </a:r>
            <a:r>
              <a:rPr lang="en-US" altLang="zh-CN"/>
              <a:t>1;</a:t>
            </a:r>
          </a:p>
          <a:p>
            <a:pPr lvl="1" eaLnBrk="1" hangingPunct="1">
              <a:lnSpc>
                <a:spcPct val="130000"/>
              </a:lnSpc>
            </a:pPr>
            <a:r>
              <a:rPr lang="en-US" altLang="zh-CN"/>
              <a:t>}</a:t>
            </a:r>
          </a:p>
          <a:p>
            <a:pPr lvl="1" eaLnBrk="1" hangingPunct="1">
              <a:lnSpc>
                <a:spcPct val="130000"/>
              </a:lnSpc>
            </a:pPr>
            <a:r>
              <a:rPr lang="en-US" altLang="zh-CN"/>
              <a:t>else</a:t>
            </a:r>
          </a:p>
          <a:p>
            <a:pPr lvl="1" eaLnBrk="1" hangingPunct="1">
              <a:lnSpc>
                <a:spcPct val="130000"/>
              </a:lnSpc>
            </a:pPr>
            <a:r>
              <a:rPr lang="en-US" altLang="zh-CN"/>
              <a:t>{</a:t>
            </a:r>
          </a:p>
          <a:p>
            <a:pPr lvl="1" eaLnBrk="1" hangingPunct="1">
              <a:lnSpc>
                <a:spcPct val="130000"/>
              </a:lnSpc>
            </a:pPr>
            <a:r>
              <a:rPr lang="en-US" altLang="zh-CN"/>
              <a:t>	</a:t>
            </a:r>
            <a:r>
              <a:rPr lang="zh-CN" altLang="en-US"/>
              <a:t>语句或块</a:t>
            </a:r>
            <a:r>
              <a:rPr lang="en-US" altLang="zh-CN"/>
              <a:t>2;</a:t>
            </a:r>
          </a:p>
          <a:p>
            <a:pPr lvl="1" eaLnBrk="1" hangingPunct="1">
              <a:lnSpc>
                <a:spcPct val="130000"/>
              </a:lnSpc>
            </a:pPr>
            <a:r>
              <a:rPr lang="en-US" altLang="zh-CN"/>
              <a:t>}</a:t>
            </a:r>
          </a:p>
        </p:txBody>
      </p:sp>
    </p:spTree>
  </p:cSld>
  <p:clrMapOvr>
    <a:masterClrMapping/>
  </p:clrMapOvr>
  <p:transition>
    <p:zoom dir="in"/>
  </p:transition>
</p:sld>
</file>

<file path=ppt/slides/slide8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651" name="Rectangle 2"/>
          <p:cNvSpPr>
            <a:spLocks noChangeArrowheads="1"/>
          </p:cNvSpPr>
          <p:nvPr/>
        </p:nvSpPr>
        <p:spPr bwMode="auto">
          <a:xfrm>
            <a:off x="2613025" y="914400"/>
            <a:ext cx="394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表</a:t>
            </a:r>
            <a:r>
              <a:rPr lang="en-US" altLang="zh-CN" b="1"/>
              <a:t>13.2  </a:t>
            </a:r>
            <a:r>
              <a:rPr lang="zh-CN" altLang="en-US" b="1"/>
              <a:t>表单元素标签及命名</a:t>
            </a:r>
          </a:p>
        </p:txBody>
      </p:sp>
      <p:graphicFrame>
        <p:nvGraphicFramePr>
          <p:cNvPr id="155650" name="Object 3"/>
          <p:cNvGraphicFramePr>
            <a:graphicFrameLocks noChangeAspect="1"/>
          </p:cNvGraphicFramePr>
          <p:nvPr/>
        </p:nvGraphicFramePr>
        <p:xfrm>
          <a:off x="0" y="1871663"/>
          <a:ext cx="9144000" cy="3114675"/>
        </p:xfrm>
        <a:graphic>
          <a:graphicData uri="http://schemas.openxmlformats.org/presentationml/2006/ole">
            <mc:AlternateContent xmlns:mc="http://schemas.openxmlformats.org/markup-compatibility/2006">
              <mc:Choice xmlns:v="urn:schemas-microsoft-com:vml" Requires="v">
                <p:oleObj spid="_x0000_s155652" name="Document" r:id="rId3" imgW="5419800" imgH="1846440" progId="Word.Document.8">
                  <p:embed/>
                </p:oleObj>
              </mc:Choice>
              <mc:Fallback>
                <p:oleObj name="Document" r:id="rId3" imgW="5419800" imgH="1846440"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71663"/>
                        <a:ext cx="9144000"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zoom/>
  </p:transition>
</p:sld>
</file>

<file path=ppt/slides/slide8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7746" name="Text Box 2"/>
          <p:cNvSpPr txBox="1">
            <a:spLocks noChangeArrowheads="1"/>
          </p:cNvSpPr>
          <p:nvPr/>
        </p:nvSpPr>
        <p:spPr bwMode="auto">
          <a:xfrm>
            <a:off x="304800" y="588963"/>
            <a:ext cx="8610600" cy="611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a:t>
            </a:r>
            <a:r>
              <a:rPr lang="en-US" altLang="zh-CN" b="1"/>
              <a:t>2. </a:t>
            </a:r>
            <a:r>
              <a:rPr lang="zh-CN" altLang="en-US" b="1"/>
              <a:t>服务器端</a:t>
            </a:r>
          </a:p>
          <a:p>
            <a:pPr eaLnBrk="1" hangingPunct="1">
              <a:lnSpc>
                <a:spcPct val="130000"/>
              </a:lnSpc>
              <a:spcBef>
                <a:spcPct val="50000"/>
              </a:spcBef>
            </a:pPr>
            <a:r>
              <a:rPr lang="zh-CN" altLang="en-US"/>
              <a:t>       服务器端</a:t>
            </a:r>
            <a:r>
              <a:rPr lang="en-US" altLang="zh-CN"/>
              <a:t>Servlet</a:t>
            </a:r>
            <a:r>
              <a:rPr lang="zh-CN" altLang="en-US"/>
              <a:t>收集用户界面输入的数据</a:t>
            </a:r>
            <a:r>
              <a:rPr lang="en-US" altLang="zh-CN"/>
              <a:t>(</a:t>
            </a:r>
            <a:r>
              <a:rPr lang="zh-CN" altLang="en-US"/>
              <a:t>见图</a:t>
            </a:r>
            <a:r>
              <a:rPr lang="en-US" altLang="zh-CN"/>
              <a:t>13.3)</a:t>
            </a:r>
            <a:r>
              <a:rPr lang="zh-CN" altLang="en-US"/>
              <a:t>，然后按行返回这些内容，结果如图</a:t>
            </a:r>
            <a:r>
              <a:rPr lang="en-US" altLang="zh-CN"/>
              <a:t>13.4</a:t>
            </a:r>
            <a:r>
              <a:rPr lang="zh-CN" altLang="en-US"/>
              <a:t>所示。注意传输过程中中文字符可能会有出错情况，因此再添加一个转换字段，使得</a:t>
            </a:r>
            <a:r>
              <a:rPr lang="en-US" altLang="zh-CN"/>
              <a:t>Servlet</a:t>
            </a:r>
            <a:r>
              <a:rPr lang="zh-CN" altLang="en-US"/>
              <a:t>能够正确打印输出。</a:t>
            </a:r>
          </a:p>
          <a:p>
            <a:pPr lvl="1" eaLnBrk="1" hangingPunct="1">
              <a:lnSpc>
                <a:spcPct val="90000"/>
              </a:lnSpc>
              <a:spcBef>
                <a:spcPct val="50000"/>
              </a:spcBef>
            </a:pPr>
            <a:r>
              <a:rPr lang="en-US" altLang="zh-CN"/>
              <a:t>//</a:t>
            </a:r>
            <a:r>
              <a:rPr lang="zh-CN" altLang="en-US"/>
              <a:t>程序文件名：</a:t>
            </a:r>
            <a:r>
              <a:rPr lang="en-US" altLang="zh-CN"/>
              <a:t>UserServlet.java</a:t>
            </a:r>
          </a:p>
          <a:p>
            <a:pPr lvl="1" eaLnBrk="1" hangingPunct="1">
              <a:lnSpc>
                <a:spcPct val="90000"/>
              </a:lnSpc>
              <a:spcBef>
                <a:spcPct val="50000"/>
              </a:spcBef>
            </a:pPr>
            <a:r>
              <a:rPr lang="en-US" altLang="zh-CN"/>
              <a:t>package user;</a:t>
            </a:r>
          </a:p>
          <a:p>
            <a:pPr lvl="1" eaLnBrk="1" hangingPunct="1">
              <a:lnSpc>
                <a:spcPct val="90000"/>
              </a:lnSpc>
              <a:spcBef>
                <a:spcPct val="50000"/>
              </a:spcBef>
            </a:pPr>
            <a:r>
              <a:rPr lang="en-US" altLang="zh-CN"/>
              <a:t>import java.io.*;</a:t>
            </a:r>
          </a:p>
          <a:p>
            <a:pPr lvl="1" eaLnBrk="1" hangingPunct="1">
              <a:lnSpc>
                <a:spcPct val="90000"/>
              </a:lnSpc>
              <a:spcBef>
                <a:spcPct val="50000"/>
              </a:spcBef>
            </a:pPr>
            <a:r>
              <a:rPr lang="en-US" altLang="zh-CN"/>
              <a:t>import javax.Servlet.*;</a:t>
            </a:r>
          </a:p>
          <a:p>
            <a:pPr lvl="1" eaLnBrk="1" hangingPunct="1">
              <a:lnSpc>
                <a:spcPct val="90000"/>
              </a:lnSpc>
              <a:spcBef>
                <a:spcPct val="50000"/>
              </a:spcBef>
            </a:pPr>
            <a:r>
              <a:rPr lang="en-US" altLang="zh-CN"/>
              <a:t>import javax.Servlet.http.*;</a:t>
            </a:r>
          </a:p>
          <a:p>
            <a:pPr lvl="1" eaLnBrk="1" hangingPunct="1">
              <a:lnSpc>
                <a:spcPct val="90000"/>
              </a:lnSpc>
              <a:spcBef>
                <a:spcPct val="50000"/>
              </a:spcBef>
            </a:pPr>
            <a:r>
              <a:rPr lang="en-US" altLang="zh-CN"/>
              <a:t>public class UserServlet extends HttpServlet </a:t>
            </a:r>
          </a:p>
          <a:p>
            <a:pPr lvl="1" eaLnBrk="1" hangingPunct="1">
              <a:lnSpc>
                <a:spcPct val="90000"/>
              </a:lnSpc>
              <a:spcBef>
                <a:spcPct val="50000"/>
              </a:spcBef>
            </a:pPr>
            <a:r>
              <a:rPr lang="en-US" altLang="zh-CN"/>
              <a:t>{	</a:t>
            </a:r>
          </a:p>
        </p:txBody>
      </p:sp>
    </p:spTree>
  </p:cSld>
  <p:clrMapOvr>
    <a:masterClrMapping/>
  </p:clrMapOvr>
  <p:transition>
    <p:zoom/>
  </p:transition>
</p:sld>
</file>

<file path=ppt/slides/slide8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8770" name="Text Box 2"/>
          <p:cNvSpPr txBox="1">
            <a:spLocks noChangeArrowheads="1"/>
          </p:cNvSpPr>
          <p:nvPr/>
        </p:nvSpPr>
        <p:spPr bwMode="auto">
          <a:xfrm>
            <a:off x="1533525" y="606425"/>
            <a:ext cx="5324475" cy="556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pPr>
            <a:r>
              <a:rPr lang="en-US" altLang="zh-CN"/>
              <a:t>String name,number,sex,job,ta;</a:t>
            </a:r>
          </a:p>
          <a:p>
            <a:pPr eaLnBrk="1" hangingPunct="1">
              <a:lnSpc>
                <a:spcPct val="115000"/>
              </a:lnSpc>
            </a:pPr>
            <a:r>
              <a:rPr lang="en-US" altLang="zh-CN"/>
              <a:t>public void init() throws ServletException</a:t>
            </a:r>
          </a:p>
          <a:p>
            <a:pPr eaLnBrk="1" hangingPunct="1">
              <a:lnSpc>
                <a:spcPct val="115000"/>
              </a:lnSpc>
            </a:pPr>
            <a:r>
              <a:rPr lang="en-US" altLang="zh-CN"/>
              <a:t>{</a:t>
            </a:r>
          </a:p>
          <a:p>
            <a:pPr eaLnBrk="1" hangingPunct="1">
              <a:lnSpc>
                <a:spcPct val="115000"/>
              </a:lnSpc>
            </a:pPr>
            <a:r>
              <a:rPr lang="en-US" altLang="zh-CN"/>
              <a:t>	super.init();</a:t>
            </a:r>
          </a:p>
          <a:p>
            <a:pPr eaLnBrk="1" hangingPunct="1">
              <a:lnSpc>
                <a:spcPct val="115000"/>
              </a:lnSpc>
            </a:pPr>
            <a:r>
              <a:rPr lang="en-US" altLang="zh-CN"/>
              <a:t>	name = new String();</a:t>
            </a:r>
          </a:p>
          <a:p>
            <a:pPr eaLnBrk="1" hangingPunct="1">
              <a:lnSpc>
                <a:spcPct val="115000"/>
              </a:lnSpc>
            </a:pPr>
            <a:r>
              <a:rPr lang="en-US" altLang="zh-CN"/>
              <a:t>	number = new String();</a:t>
            </a:r>
          </a:p>
          <a:p>
            <a:pPr eaLnBrk="1" hangingPunct="1">
              <a:lnSpc>
                <a:spcPct val="115000"/>
              </a:lnSpc>
            </a:pPr>
            <a:r>
              <a:rPr lang="en-US" altLang="zh-CN"/>
              <a:t>	sex = new String();</a:t>
            </a:r>
          </a:p>
          <a:p>
            <a:pPr eaLnBrk="1" hangingPunct="1">
              <a:lnSpc>
                <a:spcPct val="115000"/>
              </a:lnSpc>
            </a:pPr>
            <a:r>
              <a:rPr lang="en-US" altLang="zh-CN"/>
              <a:t>	job = new String();</a:t>
            </a:r>
          </a:p>
          <a:p>
            <a:pPr eaLnBrk="1" hangingPunct="1">
              <a:lnSpc>
                <a:spcPct val="115000"/>
              </a:lnSpc>
            </a:pPr>
            <a:r>
              <a:rPr lang="en-US" altLang="zh-CN"/>
              <a:t>	ta = new String();</a:t>
            </a:r>
          </a:p>
          <a:p>
            <a:pPr eaLnBrk="1" hangingPunct="1">
              <a:lnSpc>
                <a:spcPct val="115000"/>
              </a:lnSpc>
            </a:pPr>
            <a:r>
              <a:rPr lang="en-US" altLang="zh-CN"/>
              <a:t>}</a:t>
            </a:r>
          </a:p>
          <a:p>
            <a:pPr eaLnBrk="1" hangingPunct="1">
              <a:lnSpc>
                <a:spcPct val="115000"/>
              </a:lnSpc>
            </a:pPr>
            <a:r>
              <a:rPr lang="en-US" altLang="zh-CN"/>
              <a:t>//</a:t>
            </a:r>
            <a:r>
              <a:rPr lang="zh-CN" altLang="en-US"/>
              <a:t>解决中文转换问题</a:t>
            </a:r>
          </a:p>
          <a:p>
            <a:pPr eaLnBrk="1" hangingPunct="1">
              <a:lnSpc>
                <a:spcPct val="115000"/>
              </a:lnSpc>
            </a:pPr>
            <a:r>
              <a:rPr lang="en-US" altLang="zh-CN"/>
              <a:t>public String parseChinese(String inStr) </a:t>
            </a:r>
          </a:p>
          <a:p>
            <a:pPr eaLnBrk="1" hangingPunct="1">
              <a:lnSpc>
                <a:spcPct val="115000"/>
              </a:lnSpc>
            </a:pPr>
            <a:r>
              <a:rPr lang="en-US" altLang="zh-CN"/>
              <a:t>{ </a:t>
            </a:r>
          </a:p>
        </p:txBody>
      </p:sp>
    </p:spTree>
  </p:cSld>
  <p:clrMapOvr>
    <a:masterClrMapping/>
  </p:clrMapOvr>
  <p:transition>
    <p:zoom/>
  </p:transition>
</p:sld>
</file>

<file path=ppt/slides/slide8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9794" name="Text Box 2"/>
          <p:cNvSpPr txBox="1">
            <a:spLocks noChangeArrowheads="1"/>
          </p:cNvSpPr>
          <p:nvPr/>
        </p:nvSpPr>
        <p:spPr bwMode="auto">
          <a:xfrm>
            <a:off x="381000" y="609600"/>
            <a:ext cx="8509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a:t>	String s = null; </a:t>
            </a:r>
          </a:p>
          <a:p>
            <a:pPr eaLnBrk="1" hangingPunct="1">
              <a:lnSpc>
                <a:spcPct val="110000"/>
              </a:lnSpc>
            </a:pPr>
            <a:r>
              <a:rPr lang="en-US" altLang="zh-CN"/>
              <a:t>	byte temp[]; </a:t>
            </a:r>
          </a:p>
          <a:p>
            <a:pPr eaLnBrk="1" hangingPunct="1">
              <a:lnSpc>
                <a:spcPct val="110000"/>
              </a:lnSpc>
            </a:pPr>
            <a:r>
              <a:rPr lang="en-US" altLang="zh-CN"/>
              <a:t>	if (inStr == null) </a:t>
            </a:r>
          </a:p>
          <a:p>
            <a:pPr eaLnBrk="1" hangingPunct="1">
              <a:lnSpc>
                <a:spcPct val="110000"/>
              </a:lnSpc>
            </a:pPr>
            <a:r>
              <a:rPr lang="en-US" altLang="zh-CN"/>
              <a:t>	{ </a:t>
            </a:r>
          </a:p>
          <a:p>
            <a:pPr eaLnBrk="1" hangingPunct="1">
              <a:lnSpc>
                <a:spcPct val="110000"/>
              </a:lnSpc>
            </a:pPr>
            <a:r>
              <a:rPr lang="en-US" altLang="zh-CN"/>
              <a:t>		//System.out.println("Warn:Chinese null founded!"); </a:t>
            </a:r>
          </a:p>
          <a:p>
            <a:pPr eaLnBrk="1" hangingPunct="1">
              <a:lnSpc>
                <a:spcPct val="110000"/>
              </a:lnSpc>
            </a:pPr>
            <a:r>
              <a:rPr lang="en-US" altLang="zh-CN"/>
              <a:t>		return new String(""); </a:t>
            </a:r>
          </a:p>
          <a:p>
            <a:pPr eaLnBrk="1" hangingPunct="1">
              <a:lnSpc>
                <a:spcPct val="110000"/>
              </a:lnSpc>
            </a:pPr>
            <a:r>
              <a:rPr lang="en-US" altLang="zh-CN"/>
              <a:t>	} </a:t>
            </a:r>
          </a:p>
          <a:p>
            <a:pPr eaLnBrk="1" hangingPunct="1">
              <a:lnSpc>
                <a:spcPct val="110000"/>
              </a:lnSpc>
            </a:pPr>
            <a:r>
              <a:rPr lang="en-US" altLang="zh-CN"/>
              <a:t>	try </a:t>
            </a:r>
          </a:p>
          <a:p>
            <a:pPr eaLnBrk="1" hangingPunct="1">
              <a:lnSpc>
                <a:spcPct val="110000"/>
              </a:lnSpc>
            </a:pPr>
            <a:r>
              <a:rPr lang="en-US" altLang="zh-CN"/>
              <a:t>	{ </a:t>
            </a:r>
          </a:p>
          <a:p>
            <a:pPr eaLnBrk="1" hangingPunct="1">
              <a:lnSpc>
                <a:spcPct val="110000"/>
              </a:lnSpc>
            </a:pPr>
            <a:r>
              <a:rPr lang="en-US" altLang="zh-CN"/>
              <a:t>		temp=inStr.getBytes("iso-8859-1"); </a:t>
            </a:r>
          </a:p>
          <a:p>
            <a:pPr eaLnBrk="1" hangingPunct="1">
              <a:lnSpc>
                <a:spcPct val="110000"/>
              </a:lnSpc>
            </a:pPr>
            <a:r>
              <a:rPr lang="en-US" altLang="zh-CN"/>
              <a:t>		s = new String(temp); </a:t>
            </a:r>
          </a:p>
          <a:p>
            <a:pPr eaLnBrk="1" hangingPunct="1">
              <a:lnSpc>
                <a:spcPct val="110000"/>
              </a:lnSpc>
            </a:pPr>
            <a:r>
              <a:rPr lang="en-US" altLang="zh-CN"/>
              <a:t>	} </a:t>
            </a:r>
          </a:p>
          <a:p>
            <a:pPr eaLnBrk="1" hangingPunct="1">
              <a:lnSpc>
                <a:spcPct val="110000"/>
              </a:lnSpc>
            </a:pPr>
            <a:r>
              <a:rPr lang="en-US" altLang="zh-CN"/>
              <a:t>	catch(UnsupportedEncodingException e) </a:t>
            </a:r>
          </a:p>
          <a:p>
            <a:pPr eaLnBrk="1" hangingPunct="1">
              <a:lnSpc>
                <a:spcPct val="110000"/>
              </a:lnSpc>
            </a:pPr>
            <a:r>
              <a:rPr lang="en-US" altLang="zh-CN"/>
              <a:t>	{ </a:t>
            </a:r>
          </a:p>
        </p:txBody>
      </p:sp>
    </p:spTree>
  </p:cSld>
  <p:clrMapOvr>
    <a:masterClrMapping/>
  </p:clrMapOvr>
  <p:transition>
    <p:zoom/>
  </p:transition>
</p:sld>
</file>

<file path=ppt/slides/slide8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0818" name="Text Box 2"/>
          <p:cNvSpPr txBox="1">
            <a:spLocks noChangeArrowheads="1"/>
          </p:cNvSpPr>
          <p:nvPr/>
        </p:nvSpPr>
        <p:spPr bwMode="auto">
          <a:xfrm>
            <a:off x="590550" y="609600"/>
            <a:ext cx="8324850"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a:t>		System.out.println (e.toString()); </a:t>
            </a:r>
          </a:p>
          <a:p>
            <a:pPr eaLnBrk="1" hangingPunct="1">
              <a:lnSpc>
                <a:spcPct val="120000"/>
              </a:lnSpc>
            </a:pPr>
            <a:r>
              <a:rPr lang="en-US" altLang="zh-CN"/>
              <a:t>	} </a:t>
            </a:r>
          </a:p>
          <a:p>
            <a:pPr eaLnBrk="1" hangingPunct="1">
              <a:lnSpc>
                <a:spcPct val="120000"/>
              </a:lnSpc>
            </a:pPr>
            <a:r>
              <a:rPr lang="en-US" altLang="zh-CN"/>
              <a:t>	return s; </a:t>
            </a:r>
          </a:p>
          <a:p>
            <a:pPr eaLnBrk="1" hangingPunct="1">
              <a:lnSpc>
                <a:spcPct val="120000"/>
              </a:lnSpc>
            </a:pPr>
            <a:r>
              <a:rPr lang="en-US" altLang="zh-CN"/>
              <a:t>}</a:t>
            </a:r>
          </a:p>
          <a:p>
            <a:pPr eaLnBrk="1" hangingPunct="1">
              <a:lnSpc>
                <a:spcPct val="120000"/>
              </a:lnSpc>
            </a:pPr>
            <a:r>
              <a:rPr lang="en-US" altLang="zh-CN"/>
              <a:t>public void doPost(HttpServletRequest req, HttpServletResponse res) throws ServletException, IOException</a:t>
            </a:r>
          </a:p>
          <a:p>
            <a:pPr eaLnBrk="1" hangingPunct="1">
              <a:lnSpc>
                <a:spcPct val="120000"/>
              </a:lnSpc>
            </a:pPr>
            <a:r>
              <a:rPr lang="en-US" altLang="zh-CN"/>
              <a:t>{</a:t>
            </a:r>
          </a:p>
          <a:p>
            <a:pPr eaLnBrk="1" hangingPunct="1">
              <a:lnSpc>
                <a:spcPct val="120000"/>
              </a:lnSpc>
            </a:pPr>
            <a:r>
              <a:rPr lang="en-US" altLang="zh-CN"/>
              <a:t>        //</a:t>
            </a:r>
            <a:r>
              <a:rPr lang="zh-CN" altLang="en-US"/>
              <a:t>获取用户界面输入的值</a:t>
            </a:r>
          </a:p>
          <a:p>
            <a:pPr eaLnBrk="1" hangingPunct="1">
              <a:lnSpc>
                <a:spcPct val="120000"/>
              </a:lnSpc>
            </a:pPr>
            <a:r>
              <a:rPr lang="zh-CN" altLang="en-US"/>
              <a:t>	</a:t>
            </a:r>
            <a:r>
              <a:rPr lang="en-US" altLang="zh-CN"/>
              <a:t>name = req.getParameter("name");</a:t>
            </a:r>
          </a:p>
          <a:p>
            <a:pPr eaLnBrk="1" hangingPunct="1">
              <a:lnSpc>
                <a:spcPct val="120000"/>
              </a:lnSpc>
            </a:pPr>
            <a:r>
              <a:rPr lang="en-US" altLang="zh-CN"/>
              <a:t>	number = req.getParameter("number");</a:t>
            </a:r>
          </a:p>
          <a:p>
            <a:pPr eaLnBrk="1" hangingPunct="1">
              <a:lnSpc>
                <a:spcPct val="120000"/>
              </a:lnSpc>
            </a:pPr>
            <a:r>
              <a:rPr lang="en-US" altLang="zh-CN"/>
              <a:t>	sex = req.getParameter("sex");</a:t>
            </a:r>
          </a:p>
          <a:p>
            <a:pPr eaLnBrk="1" hangingPunct="1">
              <a:lnSpc>
                <a:spcPct val="120000"/>
              </a:lnSpc>
            </a:pPr>
            <a:r>
              <a:rPr lang="en-US" altLang="zh-CN"/>
              <a:t>	job = req.getParameter("job");</a:t>
            </a:r>
          </a:p>
        </p:txBody>
      </p:sp>
    </p:spTree>
  </p:cSld>
  <p:clrMapOvr>
    <a:masterClrMapping/>
  </p:clrMapOvr>
  <p:transition>
    <p:zoom/>
  </p:transition>
</p:sld>
</file>

<file path=ppt/slides/slide8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42" name="Text Box 2"/>
          <p:cNvSpPr txBox="1">
            <a:spLocks noChangeArrowheads="1"/>
          </p:cNvSpPr>
          <p:nvPr/>
        </p:nvSpPr>
        <p:spPr bwMode="auto">
          <a:xfrm>
            <a:off x="76200" y="650875"/>
            <a:ext cx="92360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a:t>	ta = req.getParameter("ta");</a:t>
            </a:r>
          </a:p>
          <a:p>
            <a:pPr eaLnBrk="1" hangingPunct="1">
              <a:lnSpc>
                <a:spcPct val="110000"/>
              </a:lnSpc>
            </a:pPr>
            <a:r>
              <a:rPr lang="en-US" altLang="zh-CN"/>
              <a:t>            //</a:t>
            </a:r>
            <a:r>
              <a:rPr lang="zh-CN" altLang="en-US"/>
              <a:t>进行输出</a:t>
            </a:r>
          </a:p>
          <a:p>
            <a:pPr eaLnBrk="1" hangingPunct="1">
              <a:lnSpc>
                <a:spcPct val="110000"/>
              </a:lnSpc>
            </a:pPr>
            <a:r>
              <a:rPr lang="zh-CN" altLang="en-US"/>
              <a:t>	</a:t>
            </a:r>
            <a:r>
              <a:rPr lang="en-US" altLang="zh-CN"/>
              <a:t>res.setContentType("text/html; charset=GB2312");		</a:t>
            </a:r>
          </a:p>
          <a:p>
            <a:pPr eaLnBrk="1" hangingPunct="1">
              <a:lnSpc>
                <a:spcPct val="110000"/>
              </a:lnSpc>
            </a:pPr>
            <a:r>
              <a:rPr lang="en-US" altLang="zh-CN"/>
              <a:t>	PrintWriter out = res.getWriter();		</a:t>
            </a:r>
          </a:p>
          <a:p>
            <a:pPr eaLnBrk="1" hangingPunct="1">
              <a:lnSpc>
                <a:spcPct val="110000"/>
              </a:lnSpc>
            </a:pPr>
            <a:r>
              <a:rPr lang="en-US" altLang="zh-CN"/>
              <a:t>	out.println("&lt;HTML&gt;&lt;HEAD&gt;&lt;/HEAD&gt;&lt;BODY&gt;&lt;center&gt;");</a:t>
            </a:r>
          </a:p>
          <a:p>
            <a:pPr eaLnBrk="1" hangingPunct="1">
              <a:lnSpc>
                <a:spcPct val="110000"/>
              </a:lnSpc>
            </a:pPr>
            <a:r>
              <a:rPr lang="en-US" altLang="zh-CN"/>
              <a:t>	out.println("</a:t>
            </a:r>
            <a:r>
              <a:rPr lang="zh-CN" altLang="en-US"/>
              <a:t>注册信息返回结果</a:t>
            </a:r>
            <a:r>
              <a:rPr lang="en-US" altLang="zh-CN"/>
              <a:t>&lt;hr&gt;");</a:t>
            </a:r>
          </a:p>
          <a:p>
            <a:pPr eaLnBrk="1" hangingPunct="1">
              <a:lnSpc>
                <a:spcPct val="110000"/>
              </a:lnSpc>
            </a:pPr>
            <a:r>
              <a:rPr lang="en-US" altLang="zh-CN"/>
              <a:t>	out.println("         </a:t>
            </a:r>
            <a:r>
              <a:rPr lang="zh-CN" altLang="en-US"/>
              <a:t>姓名：</a:t>
            </a:r>
            <a:r>
              <a:rPr lang="en-US" altLang="zh-CN"/>
              <a:t>" + parseChinese(name));</a:t>
            </a:r>
          </a:p>
          <a:p>
            <a:pPr eaLnBrk="1" hangingPunct="1">
              <a:lnSpc>
                <a:spcPct val="110000"/>
              </a:lnSpc>
            </a:pPr>
            <a:r>
              <a:rPr lang="en-US" altLang="zh-CN"/>
              <a:t>	out.println("&lt;br&gt; </a:t>
            </a:r>
            <a:r>
              <a:rPr lang="zh-CN" altLang="en-US"/>
              <a:t>身份证号：</a:t>
            </a:r>
            <a:r>
              <a:rPr lang="en-US" altLang="zh-CN"/>
              <a:t>" + number);</a:t>
            </a:r>
          </a:p>
          <a:p>
            <a:pPr eaLnBrk="1" hangingPunct="1">
              <a:lnSpc>
                <a:spcPct val="110000"/>
              </a:lnSpc>
            </a:pPr>
            <a:r>
              <a:rPr lang="en-US" altLang="zh-CN"/>
              <a:t>	out.println("&lt;br&gt;     </a:t>
            </a:r>
            <a:r>
              <a:rPr lang="zh-CN" altLang="en-US"/>
              <a:t>性别：</a:t>
            </a:r>
            <a:r>
              <a:rPr lang="en-US" altLang="zh-CN"/>
              <a:t>" + parseChinese(sex) + "   </a:t>
            </a:r>
            <a:r>
              <a:rPr lang="zh-CN" altLang="en-US"/>
              <a:t>职业：</a:t>
            </a:r>
            <a:r>
              <a:rPr lang="en-US" altLang="zh-CN"/>
              <a:t>" + parseChinese(job));</a:t>
            </a:r>
          </a:p>
          <a:p>
            <a:pPr eaLnBrk="1" hangingPunct="1">
              <a:lnSpc>
                <a:spcPct val="110000"/>
              </a:lnSpc>
            </a:pPr>
            <a:r>
              <a:rPr lang="en-US" altLang="zh-CN"/>
              <a:t>	out.println("&lt;br&gt;</a:t>
            </a:r>
            <a:r>
              <a:rPr lang="zh-CN" altLang="en-US"/>
              <a:t>个性化宣言：</a:t>
            </a:r>
            <a:r>
              <a:rPr lang="en-US" altLang="zh-CN"/>
              <a:t>" + parseChinese(ta) + "&lt;center&gt;&lt;/body&gt;&lt;/html&gt;");</a:t>
            </a:r>
          </a:p>
          <a:p>
            <a:pPr eaLnBrk="1" hangingPunct="1">
              <a:lnSpc>
                <a:spcPct val="110000"/>
              </a:lnSpc>
            </a:pPr>
            <a:r>
              <a:rPr lang="en-US" altLang="zh-CN"/>
              <a:t>      }		</a:t>
            </a:r>
          </a:p>
          <a:p>
            <a:pPr eaLnBrk="1" hangingPunct="1">
              <a:lnSpc>
                <a:spcPct val="110000"/>
              </a:lnSpc>
            </a:pPr>
            <a:r>
              <a:rPr lang="en-US" altLang="zh-CN"/>
              <a:t>}</a:t>
            </a:r>
          </a:p>
        </p:txBody>
      </p:sp>
    </p:spTree>
  </p:cSld>
  <p:clrMapOvr>
    <a:masterClrMapping/>
  </p:clrMapOvr>
  <p:transition>
    <p:zoom/>
  </p:transition>
</p:sld>
</file>

<file path=ppt/slides/slide8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6675" name="Rectangle 2"/>
          <p:cNvSpPr>
            <a:spLocks noChangeArrowheads="1"/>
          </p:cNvSpPr>
          <p:nvPr/>
        </p:nvSpPr>
        <p:spPr bwMode="auto">
          <a:xfrm>
            <a:off x="2765425" y="5486400"/>
            <a:ext cx="361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13.3  </a:t>
            </a:r>
            <a:r>
              <a:rPr lang="zh-CN" altLang="en-US"/>
              <a:t>用户输入注册信息</a:t>
            </a:r>
          </a:p>
        </p:txBody>
      </p:sp>
      <p:graphicFrame>
        <p:nvGraphicFramePr>
          <p:cNvPr id="156674" name="Object 3"/>
          <p:cNvGraphicFramePr>
            <a:graphicFrameLocks noChangeAspect="1"/>
          </p:cNvGraphicFramePr>
          <p:nvPr/>
        </p:nvGraphicFramePr>
        <p:xfrm>
          <a:off x="2171700" y="838200"/>
          <a:ext cx="4800600" cy="4659313"/>
        </p:xfrm>
        <a:graphic>
          <a:graphicData uri="http://schemas.openxmlformats.org/presentationml/2006/ole">
            <mc:AlternateContent xmlns:mc="http://schemas.openxmlformats.org/markup-compatibility/2006">
              <mc:Choice xmlns:v="urn:schemas-microsoft-com:vml" Requires="v">
                <p:oleObj spid="_x0000_s156676" name="Bitmap Image" r:id="rId3" imgW="3726503" imgH="3612193" progId="Paint.Picture">
                  <p:embed/>
                </p:oleObj>
              </mc:Choice>
              <mc:Fallback>
                <p:oleObj name="Bitmap Image" r:id="rId3" imgW="3726503" imgH="3612193"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1700" y="838200"/>
                        <a:ext cx="4800600" cy="4659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p:transition>
</p:sld>
</file>

<file path=ppt/slides/slide8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7699" name="Rectangle 2"/>
          <p:cNvSpPr>
            <a:spLocks noChangeArrowheads="1"/>
          </p:cNvSpPr>
          <p:nvPr/>
        </p:nvSpPr>
        <p:spPr bwMode="auto">
          <a:xfrm>
            <a:off x="2943225" y="5562600"/>
            <a:ext cx="3255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13.4  Servlet</a:t>
            </a:r>
            <a:r>
              <a:rPr lang="zh-CN" altLang="en-US"/>
              <a:t>返回信息</a:t>
            </a:r>
          </a:p>
        </p:txBody>
      </p:sp>
      <p:graphicFrame>
        <p:nvGraphicFramePr>
          <p:cNvPr id="157698" name="Object 3"/>
          <p:cNvGraphicFramePr>
            <a:graphicFrameLocks noChangeAspect="1"/>
          </p:cNvGraphicFramePr>
          <p:nvPr/>
        </p:nvGraphicFramePr>
        <p:xfrm>
          <a:off x="1181100" y="1066800"/>
          <a:ext cx="6781800" cy="4254500"/>
        </p:xfrm>
        <a:graphic>
          <a:graphicData uri="http://schemas.openxmlformats.org/presentationml/2006/ole">
            <mc:AlternateContent xmlns:mc="http://schemas.openxmlformats.org/markup-compatibility/2006">
              <mc:Choice xmlns:v="urn:schemas-microsoft-com:vml" Requires="v">
                <p:oleObj spid="_x0000_s157700" name="Bitmap Image" r:id="rId3" imgW="3734124" imgH="2339048" progId="Paint.Picture">
                  <p:embed/>
                </p:oleObj>
              </mc:Choice>
              <mc:Fallback>
                <p:oleObj name="Bitmap Image" r:id="rId3" imgW="3734124" imgH="2339048"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1100" y="1066800"/>
                        <a:ext cx="6781800" cy="425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p:transition>
</p:sld>
</file>

<file path=ppt/slides/slide8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2866" name="Text Box 2"/>
          <p:cNvSpPr txBox="1">
            <a:spLocks noChangeArrowheads="1"/>
          </p:cNvSpPr>
          <p:nvPr/>
        </p:nvSpPr>
        <p:spPr bwMode="auto">
          <a:xfrm>
            <a:off x="381000" y="838200"/>
            <a:ext cx="85344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13.3.2  </a:t>
            </a:r>
            <a:r>
              <a:rPr lang="zh-CN" altLang="en-US" b="1"/>
              <a:t>编译、配置</a:t>
            </a:r>
            <a:r>
              <a:rPr lang="en-US" altLang="zh-CN" b="1"/>
              <a:t>Servlet</a:t>
            </a:r>
          </a:p>
          <a:p>
            <a:pPr eaLnBrk="1" hangingPunct="1">
              <a:lnSpc>
                <a:spcPct val="150000"/>
              </a:lnSpc>
              <a:spcBef>
                <a:spcPct val="50000"/>
              </a:spcBef>
            </a:pPr>
            <a:r>
              <a:rPr lang="en-US" altLang="zh-CN"/>
              <a:t>        </a:t>
            </a:r>
            <a:r>
              <a:rPr lang="zh-CN" altLang="en-US"/>
              <a:t>安装的</a:t>
            </a:r>
            <a:r>
              <a:rPr lang="en-US" altLang="zh-CN"/>
              <a:t>Java</a:t>
            </a:r>
            <a:r>
              <a:rPr lang="zh-CN" altLang="en-US"/>
              <a:t>包是没有带</a:t>
            </a:r>
            <a:r>
              <a:rPr lang="en-US" altLang="zh-CN"/>
              <a:t>Servlet</a:t>
            </a:r>
            <a:r>
              <a:rPr lang="zh-CN" altLang="en-US"/>
              <a:t>的</a:t>
            </a:r>
            <a:r>
              <a:rPr lang="en-US" altLang="zh-CN"/>
              <a:t>JAR</a:t>
            </a:r>
            <a:r>
              <a:rPr lang="zh-CN" altLang="en-US"/>
              <a:t>文件，所以将</a:t>
            </a:r>
            <a:r>
              <a:rPr lang="en-US" altLang="zh-CN"/>
              <a:t>D:\Apache Tomcat 4.0\common\lib</a:t>
            </a:r>
            <a:r>
              <a:rPr lang="zh-CN" altLang="en-US"/>
              <a:t>目录下的</a:t>
            </a:r>
            <a:r>
              <a:rPr lang="en-US" altLang="zh-CN"/>
              <a:t>Servlet.jar</a:t>
            </a:r>
            <a:r>
              <a:rPr lang="zh-CN" altLang="en-US"/>
              <a:t>配置到路径包的安装路径下库的扩展目录中，编译时会自动连接库，如本书配置到的目录为</a:t>
            </a:r>
            <a:r>
              <a:rPr lang="en-US" altLang="zh-CN"/>
              <a:t>D:\j2sdk1.4.0_01\jre\lib\ext</a:t>
            </a:r>
            <a:r>
              <a:rPr lang="zh-CN" altLang="en-US"/>
              <a:t>。在命令行提示符下键入命令</a:t>
            </a:r>
            <a:r>
              <a:rPr lang="en-US" altLang="zh-CN"/>
              <a:t>javac UserServlet.java</a:t>
            </a:r>
            <a:r>
              <a:rPr lang="zh-CN" altLang="en-US"/>
              <a:t>编译文件，生成类</a:t>
            </a:r>
            <a:r>
              <a:rPr lang="en-US" altLang="zh-CN"/>
              <a:t>UserServlet.class</a:t>
            </a:r>
            <a:r>
              <a:rPr lang="zh-CN" altLang="en-US"/>
              <a:t>。</a:t>
            </a:r>
          </a:p>
        </p:txBody>
      </p:sp>
    </p:spTree>
  </p:cSld>
  <p:clrMapOvr>
    <a:masterClrMapping/>
  </p:clrMapOvr>
  <p:transition>
    <p:zoom/>
  </p:transition>
</p:sld>
</file>

<file path=ppt/slides/slide8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3890" name="Text Box 2"/>
          <p:cNvSpPr txBox="1">
            <a:spLocks noChangeArrowheads="1"/>
          </p:cNvSpPr>
          <p:nvPr/>
        </p:nvSpPr>
        <p:spPr bwMode="auto">
          <a:xfrm>
            <a:off x="381000" y="838200"/>
            <a:ext cx="8534400"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70000"/>
              </a:lnSpc>
              <a:spcBef>
                <a:spcPct val="50000"/>
              </a:spcBef>
            </a:pPr>
            <a:r>
              <a:rPr lang="en-US" altLang="zh-CN"/>
              <a:t>        Servlet</a:t>
            </a:r>
            <a:r>
              <a:rPr lang="zh-CN" altLang="en-US"/>
              <a:t>是服务器端组件，所以必须配置到服务器端。对于</a:t>
            </a:r>
            <a:r>
              <a:rPr lang="en-US" altLang="zh-CN"/>
              <a:t>Tomcat 4.0</a:t>
            </a:r>
            <a:r>
              <a:rPr lang="zh-CN" altLang="en-US"/>
              <a:t>服务器，将</a:t>
            </a:r>
            <a:r>
              <a:rPr lang="en-US" altLang="zh-CN"/>
              <a:t>index.html</a:t>
            </a:r>
            <a:r>
              <a:rPr lang="zh-CN" altLang="en-US"/>
              <a:t>配置到物理路径</a:t>
            </a:r>
            <a:r>
              <a:rPr lang="en-US" altLang="zh-CN"/>
              <a:t>D:\Apache Tomcat 4.0\webapps\ROOT\user</a:t>
            </a:r>
            <a:r>
              <a:rPr lang="zh-CN" altLang="en-US"/>
              <a:t>目录下，对应的网络路径就是</a:t>
            </a:r>
            <a:r>
              <a:rPr lang="en-US" altLang="zh-CN"/>
              <a:t>http://192.100.100.43:8080/user/index.html</a:t>
            </a:r>
            <a:r>
              <a:rPr lang="zh-CN" altLang="en-US"/>
              <a:t>；将</a:t>
            </a:r>
            <a:r>
              <a:rPr lang="en-US" altLang="zh-CN"/>
              <a:t>UserServlet</a:t>
            </a:r>
            <a:r>
              <a:rPr lang="zh-CN" altLang="en-US"/>
              <a:t>配置到物理路径下的</a:t>
            </a:r>
            <a:r>
              <a:rPr lang="en-US" altLang="zh-CN"/>
              <a:t>D:\Apache Tomcat 4.0\webapps\examples\WEB-INF\classes\user</a:t>
            </a:r>
            <a:r>
              <a:rPr lang="zh-CN" altLang="en-US"/>
              <a:t>目录下，对应的网络地址就是</a:t>
            </a:r>
            <a:r>
              <a:rPr lang="en-US" altLang="zh-CN"/>
              <a:t>http://192.100.100.43:8080/examples/Servlet/user.UserServlet</a:t>
            </a:r>
            <a:r>
              <a:rPr lang="zh-CN" altLang="en-US"/>
              <a:t>。这些配置信息由</a:t>
            </a:r>
            <a:r>
              <a:rPr lang="en-US" altLang="zh-CN"/>
              <a:t>index.html</a:t>
            </a:r>
            <a:r>
              <a:rPr lang="zh-CN" altLang="en-US"/>
              <a:t>中的</a:t>
            </a:r>
            <a:r>
              <a:rPr lang="en-US" altLang="zh-CN"/>
              <a:t>Action</a:t>
            </a:r>
            <a:r>
              <a:rPr lang="zh-CN" altLang="en-US"/>
              <a:t>属性标明。</a:t>
            </a:r>
          </a:p>
        </p:txBody>
      </p:sp>
    </p:spTree>
  </p:cSld>
  <p:clrMapOvr>
    <a:masterClrMapping/>
  </p:clrMapOvr>
  <p:transition>
    <p:zoom/>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8834" name="Text Box 2"/>
          <p:cNvSpPr txBox="1">
            <a:spLocks noChangeArrowheads="1"/>
          </p:cNvSpPr>
          <p:nvPr/>
        </p:nvSpPr>
        <p:spPr bwMode="auto">
          <a:xfrm>
            <a:off x="304800" y="762000"/>
            <a:ext cx="8610600" cy="392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zh-CN" altLang="en-US"/>
              <a:t>其中：</a:t>
            </a:r>
          </a:p>
          <a:p>
            <a:pPr eaLnBrk="1" hangingPunct="1">
              <a:lnSpc>
                <a:spcPct val="150000"/>
              </a:lnSpc>
              <a:spcBef>
                <a:spcPct val="50000"/>
              </a:spcBef>
            </a:pPr>
            <a:r>
              <a:rPr lang="zh-CN" altLang="en-US"/>
              <a:t>       </a:t>
            </a:r>
            <a:r>
              <a:rPr lang="en-US" altLang="zh-CN"/>
              <a:t>(1) </a:t>
            </a:r>
            <a:r>
              <a:rPr lang="zh-CN" altLang="en-US"/>
              <a:t>布尔表达式返回值为</a:t>
            </a:r>
            <a:r>
              <a:rPr lang="en-US" altLang="zh-CN"/>
              <a:t>true</a:t>
            </a:r>
            <a:r>
              <a:rPr lang="zh-CN" altLang="en-US"/>
              <a:t>或</a:t>
            </a:r>
            <a:r>
              <a:rPr lang="en-US" altLang="zh-CN"/>
              <a:t>false</a:t>
            </a:r>
            <a:r>
              <a:rPr lang="zh-CN" altLang="en-US"/>
              <a:t>。</a:t>
            </a:r>
          </a:p>
          <a:p>
            <a:pPr eaLnBrk="1" hangingPunct="1">
              <a:lnSpc>
                <a:spcPct val="150000"/>
              </a:lnSpc>
              <a:spcBef>
                <a:spcPct val="50000"/>
              </a:spcBef>
            </a:pPr>
            <a:r>
              <a:rPr lang="zh-CN" altLang="en-US"/>
              <a:t>       </a:t>
            </a:r>
            <a:r>
              <a:rPr lang="en-US" altLang="zh-CN"/>
              <a:t>(2) </a:t>
            </a:r>
            <a:r>
              <a:rPr lang="zh-CN" altLang="en-US"/>
              <a:t>如果为</a:t>
            </a:r>
            <a:r>
              <a:rPr lang="en-US" altLang="zh-CN"/>
              <a:t>true</a:t>
            </a:r>
            <a:r>
              <a:rPr lang="zh-CN" altLang="en-US"/>
              <a:t>，则执行语句或块</a:t>
            </a:r>
            <a:r>
              <a:rPr lang="en-US" altLang="zh-CN"/>
              <a:t>1</a:t>
            </a:r>
            <a:r>
              <a:rPr lang="zh-CN" altLang="en-US"/>
              <a:t>，执行完毕跳出</a:t>
            </a:r>
            <a:r>
              <a:rPr lang="en-US" altLang="zh-CN"/>
              <a:t>if-else</a:t>
            </a:r>
            <a:r>
              <a:rPr lang="zh-CN" altLang="en-US"/>
              <a:t>语句。</a:t>
            </a:r>
          </a:p>
          <a:p>
            <a:pPr eaLnBrk="1" hangingPunct="1">
              <a:lnSpc>
                <a:spcPct val="150000"/>
              </a:lnSpc>
              <a:spcBef>
                <a:spcPct val="50000"/>
              </a:spcBef>
            </a:pPr>
            <a:r>
              <a:rPr lang="zh-CN" altLang="en-US"/>
              <a:t>        </a:t>
            </a:r>
            <a:r>
              <a:rPr lang="en-US" altLang="zh-CN"/>
              <a:t>(3) </a:t>
            </a:r>
            <a:r>
              <a:rPr lang="zh-CN" altLang="en-US"/>
              <a:t>如果为</a:t>
            </a:r>
            <a:r>
              <a:rPr lang="en-US" altLang="zh-CN"/>
              <a:t>false</a:t>
            </a:r>
            <a:r>
              <a:rPr lang="zh-CN" altLang="en-US"/>
              <a:t>，则跳过语句或块</a:t>
            </a:r>
            <a:r>
              <a:rPr lang="en-US" altLang="zh-CN"/>
              <a:t>1</a:t>
            </a:r>
            <a:r>
              <a:rPr lang="zh-CN" altLang="en-US"/>
              <a:t>，然后执行</a:t>
            </a:r>
            <a:r>
              <a:rPr lang="en-US" altLang="zh-CN"/>
              <a:t>else</a:t>
            </a:r>
            <a:r>
              <a:rPr lang="zh-CN" altLang="en-US"/>
              <a:t>下的语句或块</a:t>
            </a:r>
            <a:r>
              <a:rPr lang="en-US" altLang="zh-CN"/>
              <a:t>2</a:t>
            </a:r>
            <a:r>
              <a:rPr lang="zh-CN" altLang="en-US"/>
              <a:t>。</a:t>
            </a:r>
          </a:p>
        </p:txBody>
      </p:sp>
    </p:spTree>
  </p:cSld>
  <p:clrMapOvr>
    <a:masterClrMapping/>
  </p:clrMapOvr>
  <p:transition>
    <p:zoom dir="in"/>
  </p:transition>
</p:sld>
</file>

<file path=ppt/slides/slide8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4914" name="Text Box 2"/>
          <p:cNvSpPr txBox="1">
            <a:spLocks noChangeArrowheads="1"/>
          </p:cNvSpPr>
          <p:nvPr/>
        </p:nvSpPr>
        <p:spPr bwMode="auto">
          <a:xfrm>
            <a:off x="381000" y="762000"/>
            <a:ext cx="84582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         </a:t>
            </a:r>
            <a:r>
              <a:rPr lang="zh-CN" altLang="en-US"/>
              <a:t>如果希望能够配置到根目录下，则在开始</a:t>
            </a:r>
            <a:r>
              <a:rPr lang="en-US" altLang="zh-CN"/>
              <a:t>-&gt;</a:t>
            </a:r>
            <a:r>
              <a:rPr lang="zh-CN" altLang="en-US"/>
              <a:t>程序</a:t>
            </a:r>
            <a:r>
              <a:rPr lang="en-US" altLang="zh-CN"/>
              <a:t>-&gt;Apache Tomcat 4.0-&gt;Configuration</a:t>
            </a:r>
            <a:r>
              <a:rPr lang="zh-CN" altLang="en-US"/>
              <a:t>中单击</a:t>
            </a:r>
            <a:r>
              <a:rPr lang="en-US" altLang="zh-CN"/>
              <a:t>EditServer Configuration</a:t>
            </a:r>
            <a:r>
              <a:rPr lang="zh-CN" altLang="en-US"/>
              <a:t>，然后找到行：</a:t>
            </a:r>
          </a:p>
          <a:p>
            <a:pPr eaLnBrk="1" hangingPunct="1">
              <a:spcBef>
                <a:spcPct val="50000"/>
              </a:spcBef>
            </a:pPr>
            <a:r>
              <a:rPr lang="zh-CN" altLang="en-US"/>
              <a:t>    </a:t>
            </a:r>
            <a:r>
              <a:rPr lang="en-US" altLang="zh-CN"/>
              <a:t>&lt;!-- Tomcat Root Context --&gt;</a:t>
            </a:r>
          </a:p>
          <a:p>
            <a:pPr eaLnBrk="1" hangingPunct="1">
              <a:spcBef>
                <a:spcPct val="50000"/>
              </a:spcBef>
            </a:pPr>
            <a:r>
              <a:rPr lang="en-US" altLang="zh-CN"/>
              <a:t>    &lt;!--</a:t>
            </a:r>
          </a:p>
          <a:p>
            <a:pPr eaLnBrk="1" hangingPunct="1">
              <a:spcBef>
                <a:spcPct val="50000"/>
              </a:spcBef>
            </a:pPr>
            <a:r>
              <a:rPr lang="en-US" altLang="zh-CN"/>
              <a:t>    	&lt;Context path="" docBase="ROOT" debug="0"/&gt;</a:t>
            </a:r>
          </a:p>
          <a:p>
            <a:pPr eaLnBrk="1" hangingPunct="1">
              <a:spcBef>
                <a:spcPct val="50000"/>
              </a:spcBef>
            </a:pPr>
            <a:r>
              <a:rPr lang="en-US" altLang="zh-CN"/>
              <a:t>    - -&gt;</a:t>
            </a:r>
          </a:p>
          <a:p>
            <a:pPr eaLnBrk="1" hangingPunct="1">
              <a:spcBef>
                <a:spcPct val="50000"/>
              </a:spcBef>
            </a:pPr>
            <a:r>
              <a:rPr lang="zh-CN" altLang="en-US"/>
              <a:t>删除第二个</a:t>
            </a:r>
            <a:r>
              <a:rPr lang="en-US" altLang="zh-CN"/>
              <a:t>&lt;!--</a:t>
            </a:r>
            <a:r>
              <a:rPr lang="zh-CN" altLang="en-US"/>
              <a:t>和</a:t>
            </a:r>
            <a:r>
              <a:rPr lang="en-US" altLang="zh-CN"/>
              <a:t>--&gt;</a:t>
            </a:r>
            <a:r>
              <a:rPr lang="zh-CN" altLang="en-US"/>
              <a:t>，将以上语句变成：</a:t>
            </a:r>
          </a:p>
          <a:p>
            <a:pPr eaLnBrk="1" hangingPunct="1">
              <a:spcBef>
                <a:spcPct val="50000"/>
              </a:spcBef>
            </a:pPr>
            <a:r>
              <a:rPr lang="zh-CN" altLang="en-US"/>
              <a:t>    </a:t>
            </a:r>
            <a:r>
              <a:rPr lang="en-US" altLang="zh-CN"/>
              <a:t>&lt;!-- Tomcat Root Context --&gt;</a:t>
            </a:r>
          </a:p>
          <a:p>
            <a:pPr eaLnBrk="1" hangingPunct="1">
              <a:spcBef>
                <a:spcPct val="50000"/>
              </a:spcBef>
            </a:pPr>
            <a:r>
              <a:rPr lang="en-US" altLang="zh-CN"/>
              <a:t>    	&lt;Context path="" docBase="ROOT" debug="0" reloadable="true"/&gt;</a:t>
            </a:r>
          </a:p>
        </p:txBody>
      </p:sp>
    </p:spTree>
  </p:cSld>
  <p:clrMapOvr>
    <a:masterClrMapping/>
  </p:clrMapOvr>
  <p:transition>
    <p:zoom/>
  </p:transition>
</p:sld>
</file>

<file path=ppt/slides/slide8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5938" name="Text Box 2"/>
          <p:cNvSpPr txBox="1">
            <a:spLocks noChangeArrowheads="1"/>
          </p:cNvSpPr>
          <p:nvPr/>
        </p:nvSpPr>
        <p:spPr bwMode="auto">
          <a:xfrm>
            <a:off x="381000" y="811213"/>
            <a:ext cx="8534400" cy="421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80000"/>
              </a:lnSpc>
              <a:spcBef>
                <a:spcPct val="50000"/>
              </a:spcBef>
            </a:pPr>
            <a:r>
              <a:rPr lang="en-US" altLang="zh-CN"/>
              <a:t>        </a:t>
            </a:r>
            <a:r>
              <a:rPr lang="zh-CN" altLang="en-US"/>
              <a:t>将机器重启动，使得配置文件生效，并在</a:t>
            </a:r>
            <a:r>
              <a:rPr lang="en-US" altLang="zh-CN"/>
              <a:t>D:\Apache Tomcat 4.0\webapps\ROOT\WEB-INF</a:t>
            </a:r>
            <a:r>
              <a:rPr lang="zh-CN" altLang="en-US"/>
              <a:t>路径下建立</a:t>
            </a:r>
            <a:r>
              <a:rPr lang="en-US" altLang="zh-CN"/>
              <a:t>classes</a:t>
            </a:r>
            <a:r>
              <a:rPr lang="zh-CN" altLang="en-US"/>
              <a:t>目录，然后将</a:t>
            </a:r>
            <a:r>
              <a:rPr lang="en-US" altLang="zh-CN"/>
              <a:t>UserServlet.java</a:t>
            </a:r>
            <a:r>
              <a:rPr lang="zh-CN" altLang="en-US"/>
              <a:t>源文件中的语句行</a:t>
            </a:r>
            <a:r>
              <a:rPr lang="en-US" altLang="zh-CN"/>
              <a:t>package user;</a:t>
            </a:r>
            <a:r>
              <a:rPr lang="zh-CN" altLang="en-US"/>
              <a:t>去掉，重新编译成</a:t>
            </a:r>
            <a:r>
              <a:rPr lang="en-US" altLang="zh-CN"/>
              <a:t>.class</a:t>
            </a:r>
            <a:r>
              <a:rPr lang="zh-CN" altLang="en-US"/>
              <a:t>类文件并放入此目录，则</a:t>
            </a:r>
            <a:r>
              <a:rPr lang="en-US" altLang="zh-CN"/>
              <a:t>action</a:t>
            </a:r>
            <a:r>
              <a:rPr lang="zh-CN" altLang="en-US"/>
              <a:t>属性对应的网络地址为</a:t>
            </a:r>
          </a:p>
          <a:p>
            <a:pPr eaLnBrk="1" hangingPunct="1">
              <a:lnSpc>
                <a:spcPct val="180000"/>
              </a:lnSpc>
              <a:spcBef>
                <a:spcPct val="50000"/>
              </a:spcBef>
            </a:pPr>
            <a:r>
              <a:rPr lang="zh-CN" altLang="en-US"/>
              <a:t>	</a:t>
            </a:r>
            <a:r>
              <a:rPr lang="en-US" altLang="zh-CN"/>
              <a:t>http://192.100.100.43:8080/Servlet/ UserServlet</a:t>
            </a:r>
          </a:p>
        </p:txBody>
      </p:sp>
      <p:sp>
        <p:nvSpPr>
          <p:cNvPr id="935939" name="AutoShape 3">
            <a:hlinkClick r:id="" action="ppaction://hlinkshowjump?jump=firstslide" highlightClick="1"/>
          </p:cNvPr>
          <p:cNvSpPr>
            <a:spLocks noChangeArrowheads="1"/>
          </p:cNvSpPr>
          <p:nvPr/>
        </p:nvSpPr>
        <p:spPr bwMode="auto">
          <a:xfrm>
            <a:off x="8382000" y="6400800"/>
            <a:ext cx="7620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p:transition>
</p:sld>
</file>

<file path=ppt/slides/slide8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6962" name="Rectangle 2"/>
          <p:cNvSpPr>
            <a:spLocks noChangeArrowheads="1"/>
          </p:cNvSpPr>
          <p:nvPr/>
        </p:nvSpPr>
        <p:spPr bwMode="auto">
          <a:xfrm>
            <a:off x="2211388" y="914400"/>
            <a:ext cx="47196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13.4  Applet</a:t>
            </a:r>
            <a:r>
              <a:rPr lang="zh-CN" altLang="en-US" sz="3200" b="1"/>
              <a:t>与</a:t>
            </a:r>
            <a:r>
              <a:rPr lang="en-US" altLang="zh-CN" sz="3200" b="1"/>
              <a:t>Servlet</a:t>
            </a:r>
            <a:r>
              <a:rPr lang="zh-CN" altLang="en-US" sz="3200" b="1"/>
              <a:t>通信</a:t>
            </a:r>
          </a:p>
        </p:txBody>
      </p:sp>
      <p:sp>
        <p:nvSpPr>
          <p:cNvPr id="936963" name="Text Box 3"/>
          <p:cNvSpPr txBox="1">
            <a:spLocks noChangeArrowheads="1"/>
          </p:cNvSpPr>
          <p:nvPr/>
        </p:nvSpPr>
        <p:spPr bwMode="auto">
          <a:xfrm>
            <a:off x="304800" y="1600200"/>
            <a:ext cx="8610600" cy="436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spcBef>
                <a:spcPct val="50000"/>
              </a:spcBef>
            </a:pPr>
            <a:r>
              <a:rPr lang="en-US" altLang="zh-CN"/>
              <a:t>        Applet</a:t>
            </a:r>
            <a:r>
              <a:rPr lang="zh-CN" altLang="en-US"/>
              <a:t>与</a:t>
            </a:r>
            <a:r>
              <a:rPr lang="en-US" altLang="zh-CN"/>
              <a:t>Servlet</a:t>
            </a:r>
            <a:r>
              <a:rPr lang="zh-CN" altLang="en-US"/>
              <a:t>的通信过程的基本原理相当于</a:t>
            </a:r>
            <a:r>
              <a:rPr lang="en-US" altLang="zh-CN"/>
              <a:t>HTML</a:t>
            </a:r>
            <a:r>
              <a:rPr lang="zh-CN" altLang="en-US"/>
              <a:t>网页的</a:t>
            </a:r>
            <a:r>
              <a:rPr lang="en-US" altLang="zh-CN"/>
              <a:t>POST</a:t>
            </a:r>
            <a:r>
              <a:rPr lang="zh-CN" altLang="en-US"/>
              <a:t>请求。首先两者之间建立一个连接，使用</a:t>
            </a:r>
            <a:r>
              <a:rPr lang="en-US" altLang="zh-CN"/>
              <a:t>URLConnection</a:t>
            </a:r>
            <a:r>
              <a:rPr lang="zh-CN" altLang="en-US"/>
              <a:t>类对象打开连接后，</a:t>
            </a:r>
            <a:r>
              <a:rPr lang="en-US" altLang="zh-CN"/>
              <a:t>Applet</a:t>
            </a:r>
            <a:r>
              <a:rPr lang="zh-CN" altLang="en-US"/>
              <a:t>将请求发送给</a:t>
            </a:r>
            <a:r>
              <a:rPr lang="en-US" altLang="zh-CN"/>
              <a:t>Servlet</a:t>
            </a:r>
            <a:r>
              <a:rPr lang="zh-CN" altLang="en-US"/>
              <a:t>，</a:t>
            </a:r>
            <a:r>
              <a:rPr lang="en-US" altLang="zh-CN"/>
              <a:t>Servlet</a:t>
            </a:r>
            <a:r>
              <a:rPr lang="zh-CN" altLang="en-US"/>
              <a:t>处理请求并返回处理结果。注意，发送请求数据时一定用</a:t>
            </a:r>
            <a:r>
              <a:rPr lang="en-US" altLang="zh-CN"/>
              <a:t>URLEncoder</a:t>
            </a:r>
            <a:r>
              <a:rPr lang="zh-CN" altLang="en-US"/>
              <a:t>类的</a:t>
            </a:r>
            <a:r>
              <a:rPr lang="en-US" altLang="zh-CN"/>
              <a:t>Encode</a:t>
            </a:r>
            <a:r>
              <a:rPr lang="zh-CN" altLang="en-US"/>
              <a:t>方法进行格式编码，在</a:t>
            </a:r>
            <a:r>
              <a:rPr lang="en-US" altLang="zh-CN"/>
              <a:t>Servlet</a:t>
            </a:r>
            <a:r>
              <a:rPr lang="zh-CN" altLang="en-US"/>
              <a:t>端还需用</a:t>
            </a:r>
            <a:r>
              <a:rPr lang="en-US" altLang="zh-CN"/>
              <a:t>URLDecoder</a:t>
            </a:r>
            <a:r>
              <a:rPr lang="zh-CN" altLang="en-US"/>
              <a:t>类的</a:t>
            </a:r>
            <a:r>
              <a:rPr lang="en-US" altLang="zh-CN"/>
              <a:t>Decode</a:t>
            </a:r>
            <a:r>
              <a:rPr lang="zh-CN" altLang="en-US"/>
              <a:t>方法进行格式解码。</a:t>
            </a:r>
          </a:p>
          <a:p>
            <a:pPr eaLnBrk="1" hangingPunct="1">
              <a:lnSpc>
                <a:spcPct val="140000"/>
              </a:lnSpc>
              <a:spcBef>
                <a:spcPct val="50000"/>
              </a:spcBef>
            </a:pPr>
            <a:r>
              <a:rPr lang="zh-CN" altLang="en-US"/>
              <a:t>         在</a:t>
            </a:r>
            <a:r>
              <a:rPr lang="en-US" altLang="zh-CN"/>
              <a:t>HTTP</a:t>
            </a:r>
            <a:r>
              <a:rPr lang="zh-CN" altLang="en-US"/>
              <a:t>协议中</a:t>
            </a:r>
            <a:r>
              <a:rPr lang="en-US" altLang="zh-CN"/>
              <a:t>POST</a:t>
            </a:r>
            <a:r>
              <a:rPr lang="zh-CN" altLang="en-US"/>
              <a:t>请求是以参数名</a:t>
            </a:r>
            <a:r>
              <a:rPr lang="en-US" altLang="zh-CN"/>
              <a:t>=</a:t>
            </a:r>
            <a:r>
              <a:rPr lang="zh-CN" altLang="en-US"/>
              <a:t>参数值的方式自动进行</a:t>
            </a:r>
            <a:r>
              <a:rPr lang="en-US" altLang="zh-CN"/>
              <a:t>URL</a:t>
            </a:r>
            <a:r>
              <a:rPr lang="zh-CN" altLang="en-US"/>
              <a:t>编码后传送的，编程中要手工实现，例如名</a:t>
            </a:r>
            <a:r>
              <a:rPr lang="en-US" altLang="zh-CN"/>
              <a:t>-</a:t>
            </a:r>
            <a:r>
              <a:rPr lang="zh-CN" altLang="en-US"/>
              <a:t>值对</a:t>
            </a:r>
          </a:p>
        </p:txBody>
      </p:sp>
    </p:spTree>
  </p:cSld>
  <p:clrMapOvr>
    <a:masterClrMapping/>
  </p:clrMapOvr>
  <p:transition>
    <p:zoom/>
  </p:transition>
</p:sld>
</file>

<file path=ppt/slides/slide8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7986" name="Text Box 2"/>
          <p:cNvSpPr txBox="1">
            <a:spLocks noChangeArrowheads="1"/>
          </p:cNvSpPr>
          <p:nvPr/>
        </p:nvSpPr>
        <p:spPr bwMode="auto">
          <a:xfrm>
            <a:off x="381000" y="762000"/>
            <a:ext cx="85344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qry = SELECT number,code,score from chengji WHERE code='3001'</a:t>
            </a:r>
          </a:p>
          <a:p>
            <a:pPr eaLnBrk="1" hangingPunct="1">
              <a:lnSpc>
                <a:spcPct val="150000"/>
              </a:lnSpc>
              <a:spcBef>
                <a:spcPct val="50000"/>
              </a:spcBef>
            </a:pPr>
            <a:r>
              <a:rPr lang="zh-CN" altLang="en-US"/>
              <a:t>进行</a:t>
            </a:r>
            <a:r>
              <a:rPr lang="en-US" altLang="zh-CN"/>
              <a:t>URL</a:t>
            </a:r>
            <a:r>
              <a:rPr lang="zh-CN" altLang="en-US"/>
              <a:t>编码如下：</a:t>
            </a:r>
          </a:p>
          <a:p>
            <a:pPr eaLnBrk="1" hangingPunct="1">
              <a:lnSpc>
                <a:spcPct val="150000"/>
              </a:lnSpc>
              <a:spcBef>
                <a:spcPct val="50000"/>
              </a:spcBef>
            </a:pPr>
            <a:r>
              <a:rPr lang="zh-CN" altLang="en-US"/>
              <a:t>         </a:t>
            </a:r>
            <a:r>
              <a:rPr lang="en-US" altLang="zh-CN"/>
              <a:t>String qry = URLEncoder.encode("qry","UTF-8") + "=" + URLEncoder.encode(qryString,"UTF-8");</a:t>
            </a:r>
          </a:p>
          <a:p>
            <a:pPr eaLnBrk="1" hangingPunct="1">
              <a:lnSpc>
                <a:spcPct val="150000"/>
              </a:lnSpc>
              <a:spcBef>
                <a:spcPct val="50000"/>
              </a:spcBef>
            </a:pPr>
            <a:r>
              <a:rPr lang="en-US" altLang="zh-CN"/>
              <a:t>         </a:t>
            </a:r>
            <a:r>
              <a:rPr lang="zh-CN" altLang="en-US"/>
              <a:t>建立连接时，注意将</a:t>
            </a:r>
            <a:r>
              <a:rPr lang="en-US" altLang="zh-CN"/>
              <a:t>DbServlet</a:t>
            </a:r>
            <a:r>
              <a:rPr lang="zh-CN" altLang="en-US"/>
              <a:t>配置到路径</a:t>
            </a:r>
            <a:r>
              <a:rPr lang="en-US" altLang="zh-CN"/>
              <a:t>D:\Apache Tomcat 4.0\webapps\ROOT\WEB-INF\classes</a:t>
            </a:r>
            <a:r>
              <a:rPr lang="zh-CN" altLang="en-US"/>
              <a:t>下。</a:t>
            </a:r>
          </a:p>
        </p:txBody>
      </p:sp>
    </p:spTree>
  </p:cSld>
  <p:clrMapOvr>
    <a:masterClrMapping/>
  </p:clrMapOvr>
  <p:transition>
    <p:zoom/>
  </p:transition>
</p:sld>
</file>

<file path=ppt/slides/slide8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9010" name="Text Box 2"/>
          <p:cNvSpPr txBox="1">
            <a:spLocks noChangeArrowheads="1"/>
          </p:cNvSpPr>
          <p:nvPr/>
        </p:nvSpPr>
        <p:spPr bwMode="auto">
          <a:xfrm>
            <a:off x="1131888" y="733425"/>
            <a:ext cx="7554912"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70000"/>
              </a:lnSpc>
            </a:pPr>
            <a:r>
              <a:rPr lang="en-US" altLang="zh-CN"/>
              <a:t>String str = "http://192.100.100.43:8080/Servlet/DbServlet";</a:t>
            </a:r>
          </a:p>
          <a:p>
            <a:pPr eaLnBrk="1" hangingPunct="1">
              <a:lnSpc>
                <a:spcPct val="170000"/>
              </a:lnSpc>
            </a:pPr>
            <a:r>
              <a:rPr lang="en-US" altLang="zh-CN"/>
              <a:t>URL urlName = new URL(str);</a:t>
            </a:r>
          </a:p>
          <a:p>
            <a:pPr eaLnBrk="1" hangingPunct="1">
              <a:lnSpc>
                <a:spcPct val="170000"/>
              </a:lnSpc>
            </a:pPr>
            <a:r>
              <a:rPr lang="zh-CN" altLang="en-US"/>
              <a:t>打开连接。</a:t>
            </a:r>
          </a:p>
          <a:p>
            <a:pPr eaLnBrk="1" hangingPunct="1">
              <a:lnSpc>
                <a:spcPct val="170000"/>
              </a:lnSpc>
            </a:pPr>
            <a:r>
              <a:rPr lang="en-US" altLang="zh-CN"/>
              <a:t>URLConnection uc = urlName.openConnection();</a:t>
            </a:r>
          </a:p>
          <a:p>
            <a:pPr eaLnBrk="1" hangingPunct="1">
              <a:lnSpc>
                <a:spcPct val="170000"/>
              </a:lnSpc>
            </a:pPr>
            <a:r>
              <a:rPr lang="zh-CN" altLang="en-US"/>
              <a:t>设置参数。</a:t>
            </a:r>
          </a:p>
          <a:p>
            <a:pPr eaLnBrk="1" hangingPunct="1">
              <a:lnSpc>
                <a:spcPct val="170000"/>
              </a:lnSpc>
            </a:pPr>
            <a:r>
              <a:rPr lang="en-US" altLang="zh-CN"/>
              <a:t>uc.setDoOutput(true);</a:t>
            </a:r>
          </a:p>
          <a:p>
            <a:pPr eaLnBrk="1" hangingPunct="1">
              <a:lnSpc>
                <a:spcPct val="170000"/>
              </a:lnSpc>
            </a:pPr>
            <a:r>
              <a:rPr lang="en-US" altLang="zh-CN"/>
              <a:t>uc.setDoInput(true);</a:t>
            </a:r>
          </a:p>
          <a:p>
            <a:pPr eaLnBrk="1" hangingPunct="1">
              <a:lnSpc>
                <a:spcPct val="170000"/>
              </a:lnSpc>
            </a:pPr>
            <a:r>
              <a:rPr lang="en-US" altLang="zh-CN"/>
              <a:t>uc.setUseCaches(false);</a:t>
            </a:r>
          </a:p>
        </p:txBody>
      </p:sp>
    </p:spTree>
  </p:cSld>
  <p:clrMapOvr>
    <a:masterClrMapping/>
  </p:clrMapOvr>
  <p:transition>
    <p:zoom/>
  </p:transition>
</p:sld>
</file>

<file path=ppt/slides/slide8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0034" name="Text Box 2"/>
          <p:cNvSpPr txBox="1">
            <a:spLocks noChangeArrowheads="1"/>
          </p:cNvSpPr>
          <p:nvPr/>
        </p:nvSpPr>
        <p:spPr bwMode="auto">
          <a:xfrm>
            <a:off x="381000" y="685800"/>
            <a:ext cx="8534400" cy="545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uc.setRequestProperty("Content-type","application/x-www-form-urlencoded");</a:t>
            </a:r>
          </a:p>
          <a:p>
            <a:pPr eaLnBrk="1" hangingPunct="1">
              <a:lnSpc>
                <a:spcPct val="130000"/>
              </a:lnSpc>
              <a:spcBef>
                <a:spcPct val="50000"/>
              </a:spcBef>
            </a:pPr>
            <a:r>
              <a:rPr lang="en-US" altLang="zh-CN"/>
              <a:t>       </a:t>
            </a:r>
            <a:r>
              <a:rPr lang="zh-CN" altLang="en-US"/>
              <a:t>得到数据流发送格式转换后的</a:t>
            </a:r>
            <a:r>
              <a:rPr lang="en-US" altLang="zh-CN"/>
              <a:t>POST</a:t>
            </a:r>
            <a:r>
              <a:rPr lang="zh-CN" altLang="en-US"/>
              <a:t>请求	。</a:t>
            </a:r>
          </a:p>
          <a:p>
            <a:pPr eaLnBrk="1" hangingPunct="1">
              <a:lnSpc>
                <a:spcPct val="130000"/>
              </a:lnSpc>
              <a:spcBef>
                <a:spcPct val="50000"/>
              </a:spcBef>
            </a:pPr>
            <a:r>
              <a:rPr lang="zh-CN" altLang="en-US"/>
              <a:t>        </a:t>
            </a:r>
            <a:r>
              <a:rPr lang="en-US" altLang="zh-CN"/>
              <a:t>DataOutputStream dos = new DataOutputStream(uc.getOutputStream());</a:t>
            </a:r>
          </a:p>
          <a:p>
            <a:pPr eaLnBrk="1" hangingPunct="1">
              <a:lnSpc>
                <a:spcPct val="130000"/>
              </a:lnSpc>
              <a:spcBef>
                <a:spcPct val="50000"/>
              </a:spcBef>
            </a:pPr>
            <a:r>
              <a:rPr lang="en-US" altLang="zh-CN"/>
              <a:t>        dos.writeBytes(qry);</a:t>
            </a:r>
          </a:p>
          <a:p>
            <a:pPr eaLnBrk="1" hangingPunct="1">
              <a:lnSpc>
                <a:spcPct val="130000"/>
              </a:lnSpc>
              <a:spcBef>
                <a:spcPct val="50000"/>
              </a:spcBef>
            </a:pPr>
            <a:r>
              <a:rPr lang="en-US" altLang="zh-CN"/>
              <a:t>        </a:t>
            </a:r>
            <a:r>
              <a:rPr lang="zh-CN" altLang="en-US"/>
              <a:t>在</a:t>
            </a:r>
            <a:r>
              <a:rPr lang="en-US" altLang="zh-CN"/>
              <a:t>DbServlet</a:t>
            </a:r>
            <a:r>
              <a:rPr lang="zh-CN" altLang="en-US"/>
              <a:t>中接收数据并进行解码。</a:t>
            </a:r>
          </a:p>
          <a:p>
            <a:pPr eaLnBrk="1" hangingPunct="1">
              <a:lnSpc>
                <a:spcPct val="130000"/>
              </a:lnSpc>
              <a:spcBef>
                <a:spcPct val="50000"/>
              </a:spcBef>
            </a:pPr>
            <a:r>
              <a:rPr lang="zh-CN" altLang="en-US"/>
              <a:t>        </a:t>
            </a:r>
            <a:r>
              <a:rPr lang="en-US" altLang="zh-CN"/>
              <a:t>String qry = req.getParameter("qry");</a:t>
            </a:r>
          </a:p>
          <a:p>
            <a:pPr eaLnBrk="1" hangingPunct="1">
              <a:lnSpc>
                <a:spcPct val="130000"/>
              </a:lnSpc>
              <a:spcBef>
                <a:spcPct val="50000"/>
              </a:spcBef>
            </a:pPr>
            <a:r>
              <a:rPr lang="en-US" altLang="zh-CN"/>
              <a:t>        qry = URLDecoder.decode(qry,"UTF-8");</a:t>
            </a:r>
          </a:p>
        </p:txBody>
      </p:sp>
    </p:spTree>
  </p:cSld>
  <p:clrMapOvr>
    <a:masterClrMapping/>
  </p:clrMapOvr>
  <p:transition>
    <p:zoom/>
  </p:transition>
</p:sld>
</file>

<file path=ppt/slides/slide8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8723" name="Text Box 2"/>
          <p:cNvSpPr txBox="1">
            <a:spLocks noChangeArrowheads="1"/>
          </p:cNvSpPr>
          <p:nvPr/>
        </p:nvSpPr>
        <p:spPr bwMode="auto">
          <a:xfrm>
            <a:off x="381000" y="533400"/>
            <a:ext cx="8534400"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spcBef>
                <a:spcPct val="50000"/>
              </a:spcBef>
            </a:pPr>
            <a:r>
              <a:rPr lang="en-US" altLang="zh-CN"/>
              <a:t>       【</a:t>
            </a:r>
            <a:r>
              <a:rPr lang="zh-CN" altLang="en-US"/>
              <a:t>例</a:t>
            </a:r>
            <a:r>
              <a:rPr lang="en-US" altLang="zh-CN"/>
              <a:t>13.2】</a:t>
            </a:r>
            <a:r>
              <a:rPr lang="zh-CN" altLang="en-US"/>
              <a:t>编写</a:t>
            </a:r>
            <a:r>
              <a:rPr lang="en-US" altLang="zh-CN"/>
              <a:t>Applet</a:t>
            </a:r>
            <a:r>
              <a:rPr lang="zh-CN" altLang="en-US"/>
              <a:t>和</a:t>
            </a:r>
            <a:r>
              <a:rPr lang="en-US" altLang="zh-CN"/>
              <a:t>Servlet</a:t>
            </a:r>
            <a:r>
              <a:rPr lang="zh-CN" altLang="en-US"/>
              <a:t>交互的程序，使得用户在</a:t>
            </a:r>
            <a:r>
              <a:rPr lang="en-US" altLang="zh-CN"/>
              <a:t>Applet</a:t>
            </a:r>
            <a:r>
              <a:rPr lang="zh-CN" altLang="en-US"/>
              <a:t>界面</a:t>
            </a:r>
            <a:r>
              <a:rPr lang="en-US" altLang="zh-CN"/>
              <a:t>(</a:t>
            </a:r>
            <a:r>
              <a:rPr lang="zh-CN" altLang="en-US"/>
              <a:t>见图</a:t>
            </a:r>
            <a:r>
              <a:rPr lang="en-US" altLang="zh-CN"/>
              <a:t>13.5)</a:t>
            </a:r>
            <a:r>
              <a:rPr lang="zh-CN" altLang="en-US"/>
              <a:t>上输入数据库查询语句，单击“查询”按钮后，后台</a:t>
            </a:r>
            <a:r>
              <a:rPr lang="en-US" altLang="zh-CN"/>
              <a:t>Servlet</a:t>
            </a:r>
            <a:r>
              <a:rPr lang="zh-CN" altLang="en-US"/>
              <a:t>接收请求，对后台数据库进行查询，并将查询结果返回到</a:t>
            </a:r>
            <a:r>
              <a:rPr lang="en-US" altLang="zh-CN"/>
              <a:t>Applet</a:t>
            </a:r>
            <a:r>
              <a:rPr lang="zh-CN" altLang="en-US"/>
              <a:t>界面的文本区域内。</a:t>
            </a:r>
          </a:p>
        </p:txBody>
      </p:sp>
      <p:sp>
        <p:nvSpPr>
          <p:cNvPr id="158724" name="Rectangle 3"/>
          <p:cNvSpPr>
            <a:spLocks noChangeArrowheads="1"/>
          </p:cNvSpPr>
          <p:nvPr/>
        </p:nvSpPr>
        <p:spPr bwMode="auto">
          <a:xfrm>
            <a:off x="2960688" y="6019800"/>
            <a:ext cx="3222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13.5  Applet</a:t>
            </a:r>
            <a:r>
              <a:rPr lang="zh-CN" altLang="en-US"/>
              <a:t>用户界面</a:t>
            </a:r>
          </a:p>
        </p:txBody>
      </p:sp>
      <p:graphicFrame>
        <p:nvGraphicFramePr>
          <p:cNvPr id="158722" name="Object 4"/>
          <p:cNvGraphicFramePr>
            <a:graphicFrameLocks noChangeAspect="1"/>
          </p:cNvGraphicFramePr>
          <p:nvPr/>
        </p:nvGraphicFramePr>
        <p:xfrm>
          <a:off x="1905000" y="2743200"/>
          <a:ext cx="5311775" cy="3152775"/>
        </p:xfrm>
        <a:graphic>
          <a:graphicData uri="http://schemas.openxmlformats.org/presentationml/2006/ole">
            <mc:AlternateContent xmlns:mc="http://schemas.openxmlformats.org/markup-compatibility/2006">
              <mc:Choice xmlns:v="urn:schemas-microsoft-com:vml" Requires="v">
                <p:oleObj spid="_x0000_s158725" name="Bitmap Image" r:id="rId3" imgW="3909399" imgH="2316681" progId="Paint.Picture">
                  <p:embed/>
                </p:oleObj>
              </mc:Choice>
              <mc:Fallback>
                <p:oleObj name="Bitmap Image" r:id="rId3" imgW="3909399" imgH="2316681"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743200"/>
                        <a:ext cx="5311775" cy="315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p:transition>
</p:sld>
</file>

<file path=ppt/slides/slide8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9747" name="Rectangle 2"/>
          <p:cNvSpPr>
            <a:spLocks noChangeArrowheads="1"/>
          </p:cNvSpPr>
          <p:nvPr/>
        </p:nvSpPr>
        <p:spPr bwMode="auto">
          <a:xfrm>
            <a:off x="2224088" y="5562600"/>
            <a:ext cx="4694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13.6  Applet</a:t>
            </a:r>
            <a:r>
              <a:rPr lang="zh-CN" altLang="en-US"/>
              <a:t>和</a:t>
            </a:r>
            <a:r>
              <a:rPr lang="en-US" altLang="zh-CN"/>
              <a:t>Servlet</a:t>
            </a:r>
            <a:r>
              <a:rPr lang="zh-CN" altLang="en-US"/>
              <a:t>交互原理图</a:t>
            </a:r>
          </a:p>
        </p:txBody>
      </p:sp>
      <p:graphicFrame>
        <p:nvGraphicFramePr>
          <p:cNvPr id="159746" name="Object 3"/>
          <p:cNvGraphicFramePr>
            <a:graphicFrameLocks noChangeAspect="1"/>
          </p:cNvGraphicFramePr>
          <p:nvPr/>
        </p:nvGraphicFramePr>
        <p:xfrm>
          <a:off x="1028700" y="990600"/>
          <a:ext cx="7086600" cy="4262438"/>
        </p:xfrm>
        <a:graphic>
          <a:graphicData uri="http://schemas.openxmlformats.org/presentationml/2006/ole">
            <mc:AlternateContent xmlns:mc="http://schemas.openxmlformats.org/markup-compatibility/2006">
              <mc:Choice xmlns:v="urn:schemas-microsoft-com:vml" Requires="v">
                <p:oleObj spid="_x0000_s159748" r:id="rId3" imgW="2696692" imgH="1625142" progId="Visio.Drawing.4">
                  <p:embed/>
                </p:oleObj>
              </mc:Choice>
              <mc:Fallback>
                <p:oleObj r:id="rId3" imgW="2696692" imgH="1625142" progId="Visio.Drawing.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700" y="990600"/>
                        <a:ext cx="7086600" cy="4262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p:transition>
</p:sld>
</file>

<file path=ppt/slides/slide8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1058" name="Text Box 2"/>
          <p:cNvSpPr txBox="1">
            <a:spLocks noChangeArrowheads="1"/>
          </p:cNvSpPr>
          <p:nvPr/>
        </p:nvSpPr>
        <p:spPr bwMode="auto">
          <a:xfrm>
            <a:off x="304800" y="609600"/>
            <a:ext cx="8610600" cy="567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13.4.1  Servlet</a:t>
            </a:r>
            <a:r>
              <a:rPr lang="zh-CN" altLang="en-US" b="1"/>
              <a:t>文件</a:t>
            </a:r>
          </a:p>
          <a:p>
            <a:pPr eaLnBrk="1" hangingPunct="1">
              <a:lnSpc>
                <a:spcPct val="130000"/>
              </a:lnSpc>
              <a:spcBef>
                <a:spcPct val="50000"/>
              </a:spcBef>
            </a:pPr>
            <a:r>
              <a:rPr lang="zh-CN" altLang="en-US"/>
              <a:t>       首先书写查询数据库的</a:t>
            </a:r>
            <a:r>
              <a:rPr lang="en-US" altLang="zh-CN"/>
              <a:t>Servlet</a:t>
            </a:r>
            <a:r>
              <a:rPr lang="zh-CN" altLang="en-US"/>
              <a:t>文件，编译通过后配置到上面提到的路径。</a:t>
            </a:r>
          </a:p>
          <a:p>
            <a:pPr lvl="1" eaLnBrk="1" hangingPunct="1">
              <a:lnSpc>
                <a:spcPct val="90000"/>
              </a:lnSpc>
              <a:spcBef>
                <a:spcPct val="50000"/>
              </a:spcBef>
            </a:pPr>
            <a:r>
              <a:rPr lang="en-US" altLang="zh-CN"/>
              <a:t>//</a:t>
            </a:r>
            <a:r>
              <a:rPr lang="zh-CN" altLang="en-US"/>
              <a:t>程序文件名</a:t>
            </a:r>
            <a:r>
              <a:rPr lang="en-US" altLang="zh-CN"/>
              <a:t>DbServlet.java</a:t>
            </a:r>
          </a:p>
          <a:p>
            <a:pPr lvl="1" eaLnBrk="1" hangingPunct="1">
              <a:lnSpc>
                <a:spcPct val="90000"/>
              </a:lnSpc>
              <a:spcBef>
                <a:spcPct val="50000"/>
              </a:spcBef>
            </a:pPr>
            <a:r>
              <a:rPr lang="en-US" altLang="zh-CN"/>
              <a:t>import javax.Servlet.*;</a:t>
            </a:r>
          </a:p>
          <a:p>
            <a:pPr lvl="1" eaLnBrk="1" hangingPunct="1">
              <a:lnSpc>
                <a:spcPct val="90000"/>
              </a:lnSpc>
              <a:spcBef>
                <a:spcPct val="50000"/>
              </a:spcBef>
            </a:pPr>
            <a:r>
              <a:rPr lang="en-US" altLang="zh-CN"/>
              <a:t>import javax.Servlet.http.*;</a:t>
            </a:r>
          </a:p>
          <a:p>
            <a:pPr lvl="1" eaLnBrk="1" hangingPunct="1">
              <a:lnSpc>
                <a:spcPct val="90000"/>
              </a:lnSpc>
              <a:spcBef>
                <a:spcPct val="50000"/>
              </a:spcBef>
            </a:pPr>
            <a:endParaRPr lang="en-US" altLang="zh-CN"/>
          </a:p>
          <a:p>
            <a:pPr lvl="1" eaLnBrk="1" hangingPunct="1">
              <a:lnSpc>
                <a:spcPct val="90000"/>
              </a:lnSpc>
              <a:spcBef>
                <a:spcPct val="50000"/>
              </a:spcBef>
            </a:pPr>
            <a:r>
              <a:rPr lang="en-US" altLang="zh-CN"/>
              <a:t>import java.util.*;</a:t>
            </a:r>
          </a:p>
          <a:p>
            <a:pPr lvl="1" eaLnBrk="1" hangingPunct="1">
              <a:lnSpc>
                <a:spcPct val="90000"/>
              </a:lnSpc>
              <a:spcBef>
                <a:spcPct val="50000"/>
              </a:spcBef>
            </a:pPr>
            <a:r>
              <a:rPr lang="en-US" altLang="zh-CN"/>
              <a:t>import java.sql.*;</a:t>
            </a:r>
          </a:p>
          <a:p>
            <a:pPr lvl="1" eaLnBrk="1" hangingPunct="1">
              <a:lnSpc>
                <a:spcPct val="90000"/>
              </a:lnSpc>
              <a:spcBef>
                <a:spcPct val="50000"/>
              </a:spcBef>
            </a:pPr>
            <a:r>
              <a:rPr lang="en-US" altLang="zh-CN"/>
              <a:t>import java.io.*;</a:t>
            </a:r>
          </a:p>
          <a:p>
            <a:pPr lvl="1" eaLnBrk="1" hangingPunct="1">
              <a:lnSpc>
                <a:spcPct val="90000"/>
              </a:lnSpc>
              <a:spcBef>
                <a:spcPct val="50000"/>
              </a:spcBef>
            </a:pPr>
            <a:r>
              <a:rPr lang="en-US" altLang="zh-CN"/>
              <a:t>import java.net.*;</a:t>
            </a:r>
          </a:p>
        </p:txBody>
      </p:sp>
    </p:spTree>
  </p:cSld>
  <p:clrMapOvr>
    <a:masterClrMapping/>
  </p:clrMapOvr>
  <p:transition>
    <p:zoom/>
  </p:transition>
</p:sld>
</file>

<file path=ppt/slides/slide8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2082" name="Text Box 2"/>
          <p:cNvSpPr txBox="1">
            <a:spLocks noChangeArrowheads="1"/>
          </p:cNvSpPr>
          <p:nvPr/>
        </p:nvSpPr>
        <p:spPr bwMode="auto">
          <a:xfrm>
            <a:off x="533400" y="460375"/>
            <a:ext cx="861060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a:t>public class DbServlet extends HttpServlet</a:t>
            </a:r>
          </a:p>
          <a:p>
            <a:pPr eaLnBrk="1" hangingPunct="1">
              <a:lnSpc>
                <a:spcPct val="120000"/>
              </a:lnSpc>
            </a:pPr>
            <a:r>
              <a:rPr lang="en-US" altLang="zh-CN"/>
              <a:t>{</a:t>
            </a:r>
          </a:p>
          <a:p>
            <a:pPr eaLnBrk="1" hangingPunct="1">
              <a:lnSpc>
                <a:spcPct val="120000"/>
              </a:lnSpc>
            </a:pPr>
            <a:r>
              <a:rPr lang="en-US" altLang="zh-CN"/>
              <a:t>	public void doPost(HttpServletRequest req, HttpServletResponse res) throws IOException, ServletException</a:t>
            </a:r>
          </a:p>
          <a:p>
            <a:pPr eaLnBrk="1" hangingPunct="1">
              <a:lnSpc>
                <a:spcPct val="120000"/>
              </a:lnSpc>
            </a:pPr>
            <a:r>
              <a:rPr lang="en-US" altLang="zh-CN"/>
              <a:t>	{</a:t>
            </a:r>
          </a:p>
          <a:p>
            <a:pPr eaLnBrk="1" hangingPunct="1">
              <a:lnSpc>
                <a:spcPct val="120000"/>
              </a:lnSpc>
            </a:pPr>
            <a:r>
              <a:rPr lang="en-US" altLang="zh-CN"/>
              <a:t>		PrintWriter out = res.getWriter();</a:t>
            </a:r>
          </a:p>
          <a:p>
            <a:pPr eaLnBrk="1" hangingPunct="1">
              <a:lnSpc>
                <a:spcPct val="120000"/>
              </a:lnSpc>
            </a:pPr>
            <a:r>
              <a:rPr lang="en-US" altLang="zh-CN"/>
              <a:t>		res.setContentType("text/html;charset=GB2312");</a:t>
            </a:r>
          </a:p>
          <a:p>
            <a:pPr eaLnBrk="1" hangingPunct="1">
              <a:lnSpc>
                <a:spcPct val="120000"/>
              </a:lnSpc>
            </a:pPr>
            <a:r>
              <a:rPr lang="en-US" altLang="zh-CN"/>
              <a:t>        		 //</a:t>
            </a:r>
            <a:r>
              <a:rPr lang="zh-CN" altLang="en-US"/>
              <a:t>得到</a:t>
            </a:r>
            <a:r>
              <a:rPr lang="en-US" altLang="zh-CN"/>
              <a:t>Applet</a:t>
            </a:r>
            <a:r>
              <a:rPr lang="zh-CN" altLang="en-US"/>
              <a:t>请求参数，解码后输出</a:t>
            </a:r>
          </a:p>
          <a:p>
            <a:pPr eaLnBrk="1" hangingPunct="1">
              <a:lnSpc>
                <a:spcPct val="120000"/>
              </a:lnSpc>
            </a:pPr>
            <a:r>
              <a:rPr lang="zh-CN" altLang="en-US"/>
              <a:t>		</a:t>
            </a:r>
            <a:r>
              <a:rPr lang="en-US" altLang="zh-CN"/>
              <a:t>String qry = req.getParameter("qry");</a:t>
            </a:r>
          </a:p>
          <a:p>
            <a:pPr eaLnBrk="1" hangingPunct="1">
              <a:lnSpc>
                <a:spcPct val="120000"/>
              </a:lnSpc>
            </a:pPr>
            <a:r>
              <a:rPr lang="en-US" altLang="zh-CN"/>
              <a:t>		qry = URLDecoder.decode(qry,"UTF-8");</a:t>
            </a:r>
          </a:p>
          <a:p>
            <a:pPr eaLnBrk="1" hangingPunct="1">
              <a:lnSpc>
                <a:spcPct val="120000"/>
              </a:lnSpc>
            </a:pPr>
            <a:r>
              <a:rPr lang="en-US" altLang="zh-CN"/>
              <a:t>		out.println(qry);</a:t>
            </a:r>
          </a:p>
          <a:p>
            <a:pPr eaLnBrk="1" hangingPunct="1">
              <a:lnSpc>
                <a:spcPct val="120000"/>
              </a:lnSpc>
            </a:pPr>
            <a:r>
              <a:rPr lang="en-US" altLang="zh-CN"/>
              <a:t>		Connection dbCon = null;</a:t>
            </a:r>
          </a:p>
          <a:p>
            <a:pPr eaLnBrk="1" hangingPunct="1">
              <a:lnSpc>
                <a:spcPct val="120000"/>
              </a:lnSpc>
            </a:pPr>
            <a:r>
              <a:rPr lang="en-US" altLang="zh-CN"/>
              <a:t>		try</a:t>
            </a:r>
          </a:p>
        </p:txBody>
      </p:sp>
    </p:spTree>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0466" name="Text Box 4"/>
          <p:cNvSpPr txBox="1">
            <a:spLocks noChangeArrowheads="1"/>
          </p:cNvSpPr>
          <p:nvPr/>
        </p:nvSpPr>
        <p:spPr bwMode="auto">
          <a:xfrm>
            <a:off x="381000" y="762000"/>
            <a:ext cx="85344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a:t>
            </a:r>
            <a:r>
              <a:rPr lang="en-US" altLang="zh-CN" b="1"/>
              <a:t>4. </a:t>
            </a:r>
            <a:r>
              <a:rPr lang="zh-CN" altLang="en-US" b="1"/>
              <a:t>多线程</a:t>
            </a:r>
          </a:p>
          <a:p>
            <a:pPr eaLnBrk="1" hangingPunct="1">
              <a:lnSpc>
                <a:spcPct val="150000"/>
              </a:lnSpc>
              <a:spcBef>
                <a:spcPct val="50000"/>
              </a:spcBef>
            </a:pPr>
            <a:r>
              <a:rPr lang="zh-CN" altLang="en-US"/>
              <a:t>       多线程在操作系统中已得到了最成功的应用。多线程是指允许一个应用程序同时存在两个或两个以上的线程，用于支持事务并发和多任务处理。</a:t>
            </a:r>
            <a:r>
              <a:rPr lang="en-US" altLang="zh-CN"/>
              <a:t>Java</a:t>
            </a:r>
            <a:r>
              <a:rPr lang="zh-CN" altLang="en-US"/>
              <a:t>除了内置的多线程技术之外，还定义了一些类、方法等来建立和管理用户定义的多线程。</a:t>
            </a:r>
          </a:p>
        </p:txBody>
      </p:sp>
    </p:spTree>
  </p:cSld>
  <p:clrMapOvr>
    <a:masterClrMapping/>
  </p:clrMapOvr>
  <p:transition>
    <p:blinds/>
  </p:transition>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9858" name="Text Box 2"/>
          <p:cNvSpPr txBox="1">
            <a:spLocks noChangeArrowheads="1"/>
          </p:cNvSpPr>
          <p:nvPr/>
        </p:nvSpPr>
        <p:spPr bwMode="auto">
          <a:xfrm>
            <a:off x="304800" y="533400"/>
            <a:ext cx="8610600" cy="615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a:t>       【</a:t>
            </a:r>
            <a:r>
              <a:rPr lang="zh-CN" altLang="en-US"/>
              <a:t>例</a:t>
            </a:r>
            <a:r>
              <a:rPr lang="en-US" altLang="zh-CN"/>
              <a:t>2.7】</a:t>
            </a:r>
            <a:r>
              <a:rPr lang="zh-CN" altLang="en-US"/>
              <a:t>测试</a:t>
            </a:r>
            <a:r>
              <a:rPr lang="en-US" altLang="zh-CN"/>
              <a:t>if-else</a:t>
            </a:r>
            <a:r>
              <a:rPr lang="zh-CN" altLang="en-US"/>
              <a:t>语句，如果</a:t>
            </a:r>
            <a:r>
              <a:rPr lang="en-US" altLang="zh-CN"/>
              <a:t>x&gt;10</a:t>
            </a:r>
            <a:r>
              <a:rPr lang="zh-CN" altLang="en-US"/>
              <a:t>，则输出</a:t>
            </a:r>
            <a:r>
              <a:rPr lang="en-US" altLang="zh-CN"/>
              <a:t>x</a:t>
            </a:r>
            <a:r>
              <a:rPr lang="zh-CN" altLang="en-US"/>
              <a:t>的值，并提示结果正确，否则输出</a:t>
            </a:r>
            <a:r>
              <a:rPr lang="en-US" altLang="zh-CN"/>
              <a:t>x= 10</a:t>
            </a:r>
            <a:r>
              <a:rPr lang="zh-CN" altLang="en-US"/>
              <a:t>，提示结果不正确。程序输出结果如图</a:t>
            </a:r>
            <a:r>
              <a:rPr lang="en-US" altLang="zh-CN"/>
              <a:t>2.7</a:t>
            </a:r>
            <a:r>
              <a:rPr lang="zh-CN" altLang="en-US"/>
              <a:t>所示。源程序代码如下：</a:t>
            </a:r>
          </a:p>
          <a:p>
            <a:pPr lvl="1" eaLnBrk="1" hangingPunct="1">
              <a:lnSpc>
                <a:spcPct val="80000"/>
              </a:lnSpc>
              <a:spcBef>
                <a:spcPct val="50000"/>
              </a:spcBef>
            </a:pPr>
            <a:r>
              <a:rPr lang="en-US" altLang="zh-CN"/>
              <a:t>//</a:t>
            </a:r>
            <a:r>
              <a:rPr lang="zh-CN" altLang="en-US"/>
              <a:t>程序文件名称为</a:t>
            </a:r>
            <a:r>
              <a:rPr lang="en-US" altLang="zh-CN"/>
              <a:t>TestIf.java</a:t>
            </a:r>
          </a:p>
          <a:p>
            <a:pPr lvl="1" eaLnBrk="1" hangingPunct="1">
              <a:lnSpc>
                <a:spcPct val="80000"/>
              </a:lnSpc>
              <a:spcBef>
                <a:spcPct val="50000"/>
              </a:spcBef>
            </a:pPr>
            <a:r>
              <a:rPr lang="en-US" altLang="zh-CN"/>
              <a:t>public class TestIf</a:t>
            </a:r>
          </a:p>
          <a:p>
            <a:pPr lvl="1" eaLnBrk="1" hangingPunct="1">
              <a:lnSpc>
                <a:spcPct val="80000"/>
              </a:lnSpc>
              <a:spcBef>
                <a:spcPct val="50000"/>
              </a:spcBef>
            </a:pPr>
            <a:r>
              <a:rPr lang="en-US" altLang="zh-CN"/>
              <a:t>{</a:t>
            </a:r>
          </a:p>
          <a:p>
            <a:pPr lvl="1" eaLnBrk="1" hangingPunct="1">
              <a:lnSpc>
                <a:spcPct val="80000"/>
              </a:lnSpc>
              <a:spcBef>
                <a:spcPct val="50000"/>
              </a:spcBef>
            </a:pPr>
            <a:r>
              <a:rPr lang="en-US" altLang="zh-CN"/>
              <a:t>	//</a:t>
            </a:r>
            <a:r>
              <a:rPr lang="zh-CN" altLang="en-US"/>
              <a:t>声明全局变量</a:t>
            </a:r>
            <a:r>
              <a:rPr lang="en-US" altLang="zh-CN"/>
              <a:t>x</a:t>
            </a:r>
          </a:p>
          <a:p>
            <a:pPr lvl="1" eaLnBrk="1" hangingPunct="1">
              <a:lnSpc>
                <a:spcPct val="80000"/>
              </a:lnSpc>
              <a:spcBef>
                <a:spcPct val="50000"/>
              </a:spcBef>
            </a:pPr>
            <a:r>
              <a:rPr lang="en-US" altLang="zh-CN"/>
              <a:t>	static int x;	</a:t>
            </a:r>
          </a:p>
          <a:p>
            <a:pPr lvl="1" eaLnBrk="1" hangingPunct="1">
              <a:lnSpc>
                <a:spcPct val="80000"/>
              </a:lnSpc>
              <a:spcBef>
                <a:spcPct val="50000"/>
              </a:spcBef>
            </a:pPr>
            <a:r>
              <a:rPr lang="en-US" altLang="zh-CN"/>
              <a:t>	public static void main(String args[])</a:t>
            </a:r>
          </a:p>
          <a:p>
            <a:pPr lvl="1" eaLnBrk="1" hangingPunct="1">
              <a:lnSpc>
                <a:spcPct val="80000"/>
              </a:lnSpc>
              <a:spcBef>
                <a:spcPct val="50000"/>
              </a:spcBef>
            </a:pPr>
            <a:r>
              <a:rPr lang="en-US" altLang="zh-CN"/>
              <a:t>		{</a:t>
            </a:r>
          </a:p>
          <a:p>
            <a:pPr lvl="1" eaLnBrk="1" hangingPunct="1">
              <a:lnSpc>
                <a:spcPct val="80000"/>
              </a:lnSpc>
              <a:spcBef>
                <a:spcPct val="50000"/>
              </a:spcBef>
            </a:pPr>
            <a:r>
              <a:rPr lang="en-US" altLang="zh-CN"/>
              <a:t>			x = 12;		</a:t>
            </a:r>
          </a:p>
          <a:p>
            <a:pPr lvl="1" eaLnBrk="1" hangingPunct="1">
              <a:lnSpc>
                <a:spcPct val="80000"/>
              </a:lnSpc>
              <a:spcBef>
                <a:spcPct val="50000"/>
              </a:spcBef>
            </a:pPr>
            <a:r>
              <a:rPr lang="en-US" altLang="zh-CN"/>
              <a:t>			if(x&gt;10)</a:t>
            </a:r>
          </a:p>
          <a:p>
            <a:pPr lvl="1" eaLnBrk="1" hangingPunct="1">
              <a:lnSpc>
                <a:spcPct val="80000"/>
              </a:lnSpc>
              <a:spcBef>
                <a:spcPct val="50000"/>
              </a:spcBef>
            </a:pPr>
            <a:r>
              <a:rPr lang="en-US" altLang="zh-CN"/>
              <a:t>			{</a:t>
            </a:r>
          </a:p>
        </p:txBody>
      </p:sp>
    </p:spTree>
  </p:cSld>
  <p:clrMapOvr>
    <a:masterClrMapping/>
  </p:clrMapOvr>
  <p:transition>
    <p:zoom dir="in"/>
  </p:transition>
</p:sld>
</file>

<file path=ppt/slides/slide9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3106" name="Text Box 2"/>
          <p:cNvSpPr txBox="1">
            <a:spLocks noChangeArrowheads="1"/>
          </p:cNvSpPr>
          <p:nvPr/>
        </p:nvSpPr>
        <p:spPr bwMode="auto">
          <a:xfrm>
            <a:off x="1025525" y="503238"/>
            <a:ext cx="78136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a:t>{</a:t>
            </a:r>
          </a:p>
          <a:p>
            <a:pPr eaLnBrk="1" hangingPunct="1">
              <a:lnSpc>
                <a:spcPct val="110000"/>
              </a:lnSpc>
            </a:pPr>
            <a:r>
              <a:rPr lang="en-US" altLang="zh-CN"/>
              <a:t>           //</a:t>
            </a:r>
            <a:r>
              <a:rPr lang="zh-CN" altLang="en-US"/>
              <a:t>同数据库建立连接</a:t>
            </a:r>
          </a:p>
          <a:p>
            <a:pPr eaLnBrk="1" hangingPunct="1">
              <a:lnSpc>
                <a:spcPct val="110000"/>
              </a:lnSpc>
            </a:pPr>
            <a:r>
              <a:rPr lang="zh-CN" altLang="en-US"/>
              <a:t>	</a:t>
            </a:r>
            <a:r>
              <a:rPr lang="en-US" altLang="zh-CN"/>
              <a:t>Class.forName("sun.jdbc.odbc.JdbcOdbcDriver");</a:t>
            </a:r>
          </a:p>
          <a:p>
            <a:pPr eaLnBrk="1" hangingPunct="1">
              <a:lnSpc>
                <a:spcPct val="110000"/>
              </a:lnSpc>
            </a:pPr>
            <a:r>
              <a:rPr lang="en-US" altLang="zh-CN"/>
              <a:t>	String dbURL = "jdbc:odbc:STU";</a:t>
            </a:r>
          </a:p>
          <a:p>
            <a:pPr eaLnBrk="1" hangingPunct="1">
              <a:lnSpc>
                <a:spcPct val="110000"/>
              </a:lnSpc>
            </a:pPr>
            <a:r>
              <a:rPr lang="en-US" altLang="zh-CN"/>
              <a:t>	dbCon = DriverManager.getConnection(dbURL,"","");</a:t>
            </a:r>
          </a:p>
          <a:p>
            <a:pPr eaLnBrk="1" hangingPunct="1">
              <a:lnSpc>
                <a:spcPct val="110000"/>
              </a:lnSpc>
            </a:pPr>
            <a:r>
              <a:rPr lang="en-US" altLang="zh-CN"/>
              <a:t>	PreparedStatement p = dbCon.prepareStatement(qry);</a:t>
            </a:r>
          </a:p>
          <a:p>
            <a:pPr eaLnBrk="1" hangingPunct="1">
              <a:lnSpc>
                <a:spcPct val="110000"/>
              </a:lnSpc>
            </a:pPr>
            <a:r>
              <a:rPr lang="en-US" altLang="zh-CN"/>
              <a:t>	ResultSet rs = p.executeQuery();</a:t>
            </a:r>
          </a:p>
          <a:p>
            <a:pPr eaLnBrk="1" hangingPunct="1">
              <a:lnSpc>
                <a:spcPct val="110000"/>
              </a:lnSpc>
            </a:pPr>
            <a:r>
              <a:rPr lang="en-US" altLang="zh-CN"/>
              <a:t>	//</a:t>
            </a:r>
            <a:r>
              <a:rPr lang="zh-CN" altLang="en-US"/>
              <a:t>输出查询结果</a:t>
            </a:r>
          </a:p>
          <a:p>
            <a:pPr eaLnBrk="1" hangingPunct="1">
              <a:lnSpc>
                <a:spcPct val="110000"/>
              </a:lnSpc>
            </a:pPr>
            <a:r>
              <a:rPr lang="zh-CN" altLang="en-US"/>
              <a:t>	</a:t>
            </a:r>
            <a:r>
              <a:rPr lang="en-US" altLang="zh-CN"/>
              <a:t>while(rs.next())</a:t>
            </a:r>
          </a:p>
          <a:p>
            <a:pPr eaLnBrk="1" hangingPunct="1">
              <a:lnSpc>
                <a:spcPct val="110000"/>
              </a:lnSpc>
            </a:pPr>
            <a:r>
              <a:rPr lang="en-US" altLang="zh-CN"/>
              <a:t>	{</a:t>
            </a:r>
          </a:p>
          <a:p>
            <a:pPr eaLnBrk="1" hangingPunct="1">
              <a:lnSpc>
                <a:spcPct val="110000"/>
              </a:lnSpc>
            </a:pPr>
            <a:r>
              <a:rPr lang="en-US" altLang="zh-CN"/>
              <a:t>		out.print(rs.getString(1));</a:t>
            </a:r>
          </a:p>
          <a:p>
            <a:pPr eaLnBrk="1" hangingPunct="1">
              <a:lnSpc>
                <a:spcPct val="110000"/>
              </a:lnSpc>
            </a:pPr>
            <a:r>
              <a:rPr lang="en-US" altLang="zh-CN"/>
              <a:t>		out.print(rs.getString(2) + "  ");</a:t>
            </a:r>
          </a:p>
          <a:p>
            <a:pPr eaLnBrk="1" hangingPunct="1">
              <a:lnSpc>
                <a:spcPct val="110000"/>
              </a:lnSpc>
            </a:pPr>
            <a:r>
              <a:rPr lang="en-US" altLang="zh-CN"/>
              <a:t>		out.println(rs.getInt(3));</a:t>
            </a:r>
          </a:p>
          <a:p>
            <a:pPr eaLnBrk="1" hangingPunct="1">
              <a:lnSpc>
                <a:spcPct val="110000"/>
              </a:lnSpc>
            </a:pPr>
            <a:r>
              <a:rPr lang="en-US" altLang="zh-CN"/>
              <a:t>	}</a:t>
            </a:r>
          </a:p>
        </p:txBody>
      </p:sp>
    </p:spTree>
  </p:cSld>
  <p:clrMapOvr>
    <a:masterClrMapping/>
  </p:clrMapOvr>
  <p:transition>
    <p:zoom/>
  </p:transition>
</p:sld>
</file>

<file path=ppt/slides/slide9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4130" name="Text Box 2"/>
          <p:cNvSpPr txBox="1">
            <a:spLocks noChangeArrowheads="1"/>
          </p:cNvSpPr>
          <p:nvPr/>
        </p:nvSpPr>
        <p:spPr bwMode="auto">
          <a:xfrm>
            <a:off x="0" y="682625"/>
            <a:ext cx="9132888" cy="556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pPr>
            <a:r>
              <a:rPr lang="en-US" altLang="zh-CN"/>
              <a:t>		}</a:t>
            </a:r>
          </a:p>
          <a:p>
            <a:pPr eaLnBrk="1" hangingPunct="1">
              <a:lnSpc>
                <a:spcPct val="115000"/>
              </a:lnSpc>
            </a:pPr>
            <a:r>
              <a:rPr lang="en-US" altLang="zh-CN"/>
              <a:t>		catch(Exception e)</a:t>
            </a:r>
          </a:p>
          <a:p>
            <a:pPr eaLnBrk="1" hangingPunct="1">
              <a:lnSpc>
                <a:spcPct val="115000"/>
              </a:lnSpc>
            </a:pPr>
            <a:r>
              <a:rPr lang="en-US" altLang="zh-CN"/>
              <a:t>		{</a:t>
            </a:r>
          </a:p>
          <a:p>
            <a:pPr eaLnBrk="1" hangingPunct="1">
              <a:lnSpc>
                <a:spcPct val="115000"/>
              </a:lnSpc>
            </a:pPr>
            <a:r>
              <a:rPr lang="en-US" altLang="zh-CN"/>
              <a:t>			out.println("</a:t>
            </a:r>
            <a:r>
              <a:rPr lang="zh-CN" altLang="en-US"/>
              <a:t>读写数据库出错</a:t>
            </a:r>
            <a:r>
              <a:rPr lang="en-US" altLang="zh-CN"/>
              <a:t>:" + e.getMessage());</a:t>
            </a:r>
          </a:p>
          <a:p>
            <a:pPr eaLnBrk="1" hangingPunct="1">
              <a:lnSpc>
                <a:spcPct val="115000"/>
              </a:lnSpc>
            </a:pPr>
            <a:r>
              <a:rPr lang="en-US" altLang="zh-CN"/>
              <a:t>		}</a:t>
            </a:r>
          </a:p>
          <a:p>
            <a:pPr eaLnBrk="1" hangingPunct="1">
              <a:lnSpc>
                <a:spcPct val="115000"/>
              </a:lnSpc>
            </a:pPr>
            <a:r>
              <a:rPr lang="en-US" altLang="zh-CN"/>
              <a:t>		finally</a:t>
            </a:r>
          </a:p>
          <a:p>
            <a:pPr eaLnBrk="1" hangingPunct="1">
              <a:lnSpc>
                <a:spcPct val="115000"/>
              </a:lnSpc>
            </a:pPr>
            <a:r>
              <a:rPr lang="en-US" altLang="zh-CN"/>
              <a:t>		{</a:t>
            </a:r>
          </a:p>
          <a:p>
            <a:pPr eaLnBrk="1" hangingPunct="1">
              <a:lnSpc>
                <a:spcPct val="115000"/>
              </a:lnSpc>
            </a:pPr>
            <a:r>
              <a:rPr lang="en-US" altLang="zh-CN"/>
              <a:t>			try</a:t>
            </a:r>
          </a:p>
          <a:p>
            <a:pPr eaLnBrk="1" hangingPunct="1">
              <a:lnSpc>
                <a:spcPct val="115000"/>
              </a:lnSpc>
            </a:pPr>
            <a:r>
              <a:rPr lang="en-US" altLang="zh-CN"/>
              <a:t>			{</a:t>
            </a:r>
          </a:p>
          <a:p>
            <a:pPr eaLnBrk="1" hangingPunct="1">
              <a:lnSpc>
                <a:spcPct val="115000"/>
              </a:lnSpc>
            </a:pPr>
            <a:r>
              <a:rPr lang="en-US" altLang="zh-CN"/>
              <a:t>				dbCon.close();</a:t>
            </a:r>
          </a:p>
          <a:p>
            <a:pPr eaLnBrk="1" hangingPunct="1">
              <a:lnSpc>
                <a:spcPct val="115000"/>
              </a:lnSpc>
            </a:pPr>
            <a:r>
              <a:rPr lang="en-US" altLang="zh-CN"/>
              <a:t>				out.close();</a:t>
            </a:r>
          </a:p>
          <a:p>
            <a:pPr eaLnBrk="1" hangingPunct="1">
              <a:lnSpc>
                <a:spcPct val="115000"/>
              </a:lnSpc>
            </a:pPr>
            <a:r>
              <a:rPr lang="en-US" altLang="zh-CN"/>
              <a:t>			}</a:t>
            </a:r>
          </a:p>
          <a:p>
            <a:pPr eaLnBrk="1" hangingPunct="1">
              <a:lnSpc>
                <a:spcPct val="115000"/>
              </a:lnSpc>
            </a:pPr>
            <a:r>
              <a:rPr lang="en-US" altLang="zh-CN"/>
              <a:t>			catch(Exception e)</a:t>
            </a:r>
          </a:p>
        </p:txBody>
      </p:sp>
    </p:spTree>
  </p:cSld>
  <p:clrMapOvr>
    <a:masterClrMapping/>
  </p:clrMapOvr>
  <p:transition>
    <p:zoom/>
  </p:transition>
</p:sld>
</file>

<file path=ppt/slides/slide9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5154" name="Text Box 2"/>
          <p:cNvSpPr txBox="1">
            <a:spLocks noChangeArrowheads="1"/>
          </p:cNvSpPr>
          <p:nvPr/>
        </p:nvSpPr>
        <p:spPr bwMode="auto">
          <a:xfrm>
            <a:off x="533400" y="688975"/>
            <a:ext cx="8439150"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80000"/>
              </a:lnSpc>
            </a:pPr>
            <a:r>
              <a:rPr lang="en-US" altLang="zh-CN"/>
              <a:t>	{</a:t>
            </a:r>
          </a:p>
          <a:p>
            <a:pPr eaLnBrk="1" hangingPunct="1">
              <a:lnSpc>
                <a:spcPct val="180000"/>
              </a:lnSpc>
            </a:pPr>
            <a:r>
              <a:rPr lang="en-US" altLang="zh-CN"/>
              <a:t>	    out.println("</a:t>
            </a:r>
            <a:r>
              <a:rPr lang="zh-CN" altLang="en-US"/>
              <a:t>关闭数据库连接出错：</a:t>
            </a:r>
            <a:r>
              <a:rPr lang="en-US" altLang="zh-CN"/>
              <a:t>" + e.getMessage());</a:t>
            </a:r>
          </a:p>
          <a:p>
            <a:pPr eaLnBrk="1" hangingPunct="1">
              <a:lnSpc>
                <a:spcPct val="180000"/>
              </a:lnSpc>
            </a:pPr>
            <a:r>
              <a:rPr lang="en-US" altLang="zh-CN"/>
              <a:t>	}</a:t>
            </a:r>
          </a:p>
          <a:p>
            <a:pPr eaLnBrk="1" hangingPunct="1">
              <a:lnSpc>
                <a:spcPct val="180000"/>
              </a:lnSpc>
            </a:pPr>
            <a:r>
              <a:rPr lang="en-US" altLang="zh-CN"/>
              <a:t>       }</a:t>
            </a:r>
          </a:p>
          <a:p>
            <a:pPr eaLnBrk="1" hangingPunct="1">
              <a:lnSpc>
                <a:spcPct val="180000"/>
              </a:lnSpc>
            </a:pPr>
            <a:r>
              <a:rPr lang="en-US" altLang="zh-CN"/>
              <a:t>    }</a:t>
            </a:r>
          </a:p>
          <a:p>
            <a:pPr eaLnBrk="1" hangingPunct="1">
              <a:lnSpc>
                <a:spcPct val="180000"/>
              </a:lnSpc>
            </a:pPr>
            <a:r>
              <a:rPr lang="en-US" altLang="zh-CN"/>
              <a:t>};</a:t>
            </a:r>
          </a:p>
        </p:txBody>
      </p:sp>
    </p:spTree>
  </p:cSld>
  <p:clrMapOvr>
    <a:masterClrMapping/>
  </p:clrMapOvr>
  <p:transition>
    <p:zoom/>
  </p:transition>
</p:sld>
</file>

<file path=ppt/slides/slide9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6178" name="Text Box 2"/>
          <p:cNvSpPr txBox="1">
            <a:spLocks noChangeArrowheads="1"/>
          </p:cNvSpPr>
          <p:nvPr/>
        </p:nvSpPr>
        <p:spPr bwMode="auto">
          <a:xfrm>
            <a:off x="838200" y="606425"/>
            <a:ext cx="7994650" cy="539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sz="2600" b="1"/>
              <a:t>13.4.2  Applet</a:t>
            </a:r>
            <a:r>
              <a:rPr lang="zh-CN" altLang="en-US" sz="2600" b="1"/>
              <a:t>文件</a:t>
            </a:r>
          </a:p>
          <a:p>
            <a:pPr lvl="1" eaLnBrk="1" hangingPunct="1">
              <a:lnSpc>
                <a:spcPct val="130000"/>
              </a:lnSpc>
            </a:pPr>
            <a:r>
              <a:rPr lang="zh-CN" altLang="en-US" sz="2200"/>
              <a:t>编写与</a:t>
            </a:r>
            <a:r>
              <a:rPr lang="en-US" altLang="zh-CN" sz="2200"/>
              <a:t>Servlet</a:t>
            </a:r>
            <a:r>
              <a:rPr lang="zh-CN" altLang="en-US" sz="2200"/>
              <a:t>通信的</a:t>
            </a:r>
            <a:r>
              <a:rPr lang="en-US" altLang="zh-CN" sz="2200"/>
              <a:t>Applet</a:t>
            </a:r>
            <a:r>
              <a:rPr lang="zh-CN" altLang="en-US" sz="2200"/>
              <a:t>文件。</a:t>
            </a:r>
          </a:p>
          <a:p>
            <a:pPr lvl="1" eaLnBrk="1" hangingPunct="1">
              <a:lnSpc>
                <a:spcPct val="130000"/>
              </a:lnSpc>
            </a:pPr>
            <a:r>
              <a:rPr lang="en-US" altLang="zh-CN" sz="2200"/>
              <a:t>//</a:t>
            </a:r>
            <a:r>
              <a:rPr lang="zh-CN" altLang="en-US" sz="2200"/>
              <a:t>程序文件名</a:t>
            </a:r>
            <a:r>
              <a:rPr lang="en-US" altLang="zh-CN" sz="2200"/>
              <a:t>DbApplet.java</a:t>
            </a:r>
          </a:p>
          <a:p>
            <a:pPr lvl="1" eaLnBrk="1" hangingPunct="1">
              <a:lnSpc>
                <a:spcPct val="130000"/>
              </a:lnSpc>
            </a:pPr>
            <a:r>
              <a:rPr lang="en-US" altLang="zh-CN" sz="2200"/>
              <a:t>import java.awt.*;</a:t>
            </a:r>
          </a:p>
          <a:p>
            <a:pPr lvl="1" eaLnBrk="1" hangingPunct="1">
              <a:lnSpc>
                <a:spcPct val="130000"/>
              </a:lnSpc>
            </a:pPr>
            <a:r>
              <a:rPr lang="en-US" altLang="zh-CN" sz="2200"/>
              <a:t>import java.applet.*;</a:t>
            </a:r>
          </a:p>
          <a:p>
            <a:pPr lvl="1" eaLnBrk="1" hangingPunct="1">
              <a:lnSpc>
                <a:spcPct val="130000"/>
              </a:lnSpc>
            </a:pPr>
            <a:r>
              <a:rPr lang="en-US" altLang="zh-CN" sz="2200"/>
              <a:t>import java.awt.event.*;</a:t>
            </a:r>
          </a:p>
          <a:p>
            <a:pPr lvl="1" eaLnBrk="1" hangingPunct="1">
              <a:lnSpc>
                <a:spcPct val="130000"/>
              </a:lnSpc>
            </a:pPr>
            <a:r>
              <a:rPr lang="en-US" altLang="zh-CN" sz="2200"/>
              <a:t>import java.io.*;</a:t>
            </a:r>
          </a:p>
          <a:p>
            <a:pPr lvl="1" eaLnBrk="1" hangingPunct="1">
              <a:lnSpc>
                <a:spcPct val="130000"/>
              </a:lnSpc>
            </a:pPr>
            <a:r>
              <a:rPr lang="en-US" altLang="zh-CN" sz="2200"/>
              <a:t>import java.net.*;</a:t>
            </a:r>
          </a:p>
          <a:p>
            <a:pPr lvl="1" eaLnBrk="1" hangingPunct="1">
              <a:lnSpc>
                <a:spcPct val="130000"/>
              </a:lnSpc>
            </a:pPr>
            <a:endParaRPr lang="en-US" altLang="zh-CN" sz="2200"/>
          </a:p>
          <a:p>
            <a:pPr lvl="1" eaLnBrk="1" hangingPunct="1">
              <a:lnSpc>
                <a:spcPct val="130000"/>
              </a:lnSpc>
            </a:pPr>
            <a:r>
              <a:rPr lang="en-US" altLang="zh-CN" sz="2200"/>
              <a:t>public class DbApplet extends Applet implements ActionListener</a:t>
            </a:r>
          </a:p>
          <a:p>
            <a:pPr lvl="1" eaLnBrk="1" hangingPunct="1">
              <a:lnSpc>
                <a:spcPct val="130000"/>
              </a:lnSpc>
            </a:pPr>
            <a:r>
              <a:rPr lang="en-US" altLang="zh-CN" sz="2200"/>
              <a:t>{</a:t>
            </a:r>
          </a:p>
          <a:p>
            <a:pPr lvl="1" eaLnBrk="1" hangingPunct="1">
              <a:lnSpc>
                <a:spcPct val="130000"/>
              </a:lnSpc>
            </a:pPr>
            <a:r>
              <a:rPr lang="en-US" altLang="zh-CN" sz="2200"/>
              <a:t>	TextField tfQuery;</a:t>
            </a:r>
          </a:p>
        </p:txBody>
      </p:sp>
    </p:spTree>
  </p:cSld>
  <p:clrMapOvr>
    <a:masterClrMapping/>
  </p:clrMapOvr>
  <p:transition>
    <p:zoom/>
  </p:transition>
</p:sld>
</file>

<file path=ppt/slides/slide9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7202" name="Text Box 2"/>
          <p:cNvSpPr txBox="1">
            <a:spLocks noChangeArrowheads="1"/>
          </p:cNvSpPr>
          <p:nvPr/>
        </p:nvSpPr>
        <p:spPr bwMode="auto">
          <a:xfrm>
            <a:off x="838200" y="533400"/>
            <a:ext cx="8169275" cy="562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sz="2200"/>
              <a:t>	TextArea taResults;</a:t>
            </a:r>
          </a:p>
          <a:p>
            <a:pPr eaLnBrk="1" hangingPunct="1">
              <a:lnSpc>
                <a:spcPct val="150000"/>
              </a:lnSpc>
            </a:pPr>
            <a:r>
              <a:rPr lang="en-US" altLang="zh-CN" sz="2200"/>
              <a:t>	Button btnExecute;</a:t>
            </a:r>
          </a:p>
          <a:p>
            <a:pPr eaLnBrk="1" hangingPunct="1">
              <a:lnSpc>
                <a:spcPct val="150000"/>
              </a:lnSpc>
            </a:pPr>
            <a:r>
              <a:rPr lang="en-US" altLang="zh-CN" sz="2200"/>
              <a:t>	URL chatURL;</a:t>
            </a:r>
          </a:p>
          <a:p>
            <a:pPr eaLnBrk="1" hangingPunct="1">
              <a:lnSpc>
                <a:spcPct val="150000"/>
              </a:lnSpc>
            </a:pPr>
            <a:r>
              <a:rPr lang="en-US" altLang="zh-CN" sz="2200"/>
              <a:t>	</a:t>
            </a:r>
          </a:p>
          <a:p>
            <a:pPr eaLnBrk="1" hangingPunct="1">
              <a:lnSpc>
                <a:spcPct val="150000"/>
              </a:lnSpc>
            </a:pPr>
            <a:r>
              <a:rPr lang="en-US" altLang="zh-CN" sz="2200"/>
              <a:t>	public void init()</a:t>
            </a:r>
          </a:p>
          <a:p>
            <a:pPr eaLnBrk="1" hangingPunct="1">
              <a:lnSpc>
                <a:spcPct val="150000"/>
              </a:lnSpc>
            </a:pPr>
            <a:r>
              <a:rPr lang="en-US" altLang="zh-CN" sz="2200"/>
              <a:t>	{</a:t>
            </a:r>
          </a:p>
          <a:p>
            <a:pPr eaLnBrk="1" hangingPunct="1">
              <a:lnSpc>
                <a:spcPct val="150000"/>
              </a:lnSpc>
            </a:pPr>
            <a:r>
              <a:rPr lang="en-US" altLang="zh-CN" sz="2200"/>
              <a:t>		Panel pa = new Panel();</a:t>
            </a:r>
          </a:p>
          <a:p>
            <a:pPr eaLnBrk="1" hangingPunct="1">
              <a:lnSpc>
                <a:spcPct val="150000"/>
              </a:lnSpc>
            </a:pPr>
            <a:r>
              <a:rPr lang="en-US" altLang="zh-CN" sz="2200"/>
              <a:t>		pa.setLayout(new FlowLayout(FlowLayout.LEFT));</a:t>
            </a:r>
          </a:p>
          <a:p>
            <a:pPr eaLnBrk="1" hangingPunct="1">
              <a:lnSpc>
                <a:spcPct val="150000"/>
              </a:lnSpc>
            </a:pPr>
            <a:r>
              <a:rPr lang="en-US" altLang="zh-CN" sz="2200"/>
              <a:t>		pa.add(new Label("</a:t>
            </a:r>
            <a:r>
              <a:rPr lang="zh-CN" altLang="en-US" sz="2200"/>
              <a:t>查询串</a:t>
            </a:r>
            <a:r>
              <a:rPr lang="en-US" altLang="zh-CN" sz="2200"/>
              <a:t>:"));</a:t>
            </a:r>
          </a:p>
          <a:p>
            <a:pPr eaLnBrk="1" hangingPunct="1">
              <a:lnSpc>
                <a:spcPct val="150000"/>
              </a:lnSpc>
            </a:pPr>
            <a:r>
              <a:rPr lang="en-US" altLang="zh-CN" sz="2200"/>
              <a:t>		tfQuery = new TextField("SELECT number,code,score from chengji WHERE code='3001'",50);</a:t>
            </a:r>
          </a:p>
        </p:txBody>
      </p:sp>
    </p:spTree>
  </p:cSld>
  <p:clrMapOvr>
    <a:masterClrMapping/>
  </p:clrMapOvr>
  <p:transition>
    <p:zoom/>
  </p:transition>
</p:sld>
</file>

<file path=ppt/slides/slide9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8226" name="Text Box 2"/>
          <p:cNvSpPr txBox="1">
            <a:spLocks noChangeArrowheads="1"/>
          </p:cNvSpPr>
          <p:nvPr/>
        </p:nvSpPr>
        <p:spPr bwMode="auto">
          <a:xfrm>
            <a:off x="822325" y="457200"/>
            <a:ext cx="6308725" cy="571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sz="2200"/>
              <a:t>		pa.add(tfQuery);</a:t>
            </a:r>
          </a:p>
          <a:p>
            <a:pPr eaLnBrk="1" hangingPunct="1">
              <a:lnSpc>
                <a:spcPct val="140000"/>
              </a:lnSpc>
            </a:pPr>
            <a:r>
              <a:rPr lang="en-US" altLang="zh-CN" sz="2200"/>
              <a:t>		btnExecute = new Button("</a:t>
            </a:r>
            <a:r>
              <a:rPr lang="zh-CN" altLang="en-US" sz="2200"/>
              <a:t>查询</a:t>
            </a:r>
            <a:r>
              <a:rPr lang="en-US" altLang="zh-CN" sz="2200"/>
              <a:t>");</a:t>
            </a:r>
          </a:p>
          <a:p>
            <a:pPr eaLnBrk="1" hangingPunct="1">
              <a:lnSpc>
                <a:spcPct val="140000"/>
              </a:lnSpc>
            </a:pPr>
            <a:r>
              <a:rPr lang="en-US" altLang="zh-CN" sz="2200"/>
              <a:t>		btnExecute.addActionListener(this);</a:t>
            </a:r>
          </a:p>
          <a:p>
            <a:pPr eaLnBrk="1" hangingPunct="1">
              <a:lnSpc>
                <a:spcPct val="140000"/>
              </a:lnSpc>
            </a:pPr>
            <a:r>
              <a:rPr lang="en-US" altLang="zh-CN" sz="2200"/>
              <a:t>		pa.add(btnExecute);</a:t>
            </a:r>
          </a:p>
          <a:p>
            <a:pPr eaLnBrk="1" hangingPunct="1">
              <a:lnSpc>
                <a:spcPct val="140000"/>
              </a:lnSpc>
            </a:pPr>
            <a:r>
              <a:rPr lang="en-US" altLang="zh-CN" sz="2200"/>
              <a:t>		add("North",pa);</a:t>
            </a:r>
          </a:p>
          <a:p>
            <a:pPr eaLnBrk="1" hangingPunct="1">
              <a:lnSpc>
                <a:spcPct val="140000"/>
              </a:lnSpc>
            </a:pPr>
            <a:r>
              <a:rPr lang="en-US" altLang="zh-CN" sz="2200"/>
              <a:t>		taResults = new TextArea(30,60);</a:t>
            </a:r>
          </a:p>
          <a:p>
            <a:pPr eaLnBrk="1" hangingPunct="1">
              <a:lnSpc>
                <a:spcPct val="140000"/>
              </a:lnSpc>
            </a:pPr>
            <a:r>
              <a:rPr lang="en-US" altLang="zh-CN" sz="2200"/>
              <a:t>		add("Center",taResults);</a:t>
            </a:r>
          </a:p>
          <a:p>
            <a:pPr eaLnBrk="1" hangingPunct="1">
              <a:lnSpc>
                <a:spcPct val="140000"/>
              </a:lnSpc>
            </a:pPr>
            <a:r>
              <a:rPr lang="en-US" altLang="zh-CN" sz="2200"/>
              <a:t>		chatURL = getCodeBase();</a:t>
            </a:r>
          </a:p>
          <a:p>
            <a:pPr eaLnBrk="1" hangingPunct="1">
              <a:lnSpc>
                <a:spcPct val="140000"/>
              </a:lnSpc>
            </a:pPr>
            <a:r>
              <a:rPr lang="en-US" altLang="zh-CN" sz="2200"/>
              <a:t>	}</a:t>
            </a:r>
          </a:p>
          <a:p>
            <a:pPr eaLnBrk="1" hangingPunct="1">
              <a:lnSpc>
                <a:spcPct val="140000"/>
              </a:lnSpc>
            </a:pPr>
            <a:r>
              <a:rPr lang="en-US" altLang="zh-CN" sz="2200"/>
              <a:t>	</a:t>
            </a:r>
          </a:p>
          <a:p>
            <a:pPr eaLnBrk="1" hangingPunct="1">
              <a:lnSpc>
                <a:spcPct val="140000"/>
              </a:lnSpc>
            </a:pPr>
            <a:r>
              <a:rPr lang="en-US" altLang="zh-CN" sz="2200"/>
              <a:t>	public void actionPerformed(ActionEvent evt)</a:t>
            </a:r>
          </a:p>
          <a:p>
            <a:pPr eaLnBrk="1" hangingPunct="1">
              <a:lnSpc>
                <a:spcPct val="140000"/>
              </a:lnSpc>
            </a:pPr>
            <a:r>
              <a:rPr lang="en-US" altLang="zh-CN" sz="2200"/>
              <a:t>	{</a:t>
            </a:r>
          </a:p>
        </p:txBody>
      </p:sp>
    </p:spTree>
  </p:cSld>
  <p:clrMapOvr>
    <a:masterClrMapping/>
  </p:clrMapOvr>
  <p:transition>
    <p:zoom/>
  </p:transition>
</p:sld>
</file>

<file path=ppt/slides/slide9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9250" name="Text Box 2"/>
          <p:cNvSpPr txBox="1">
            <a:spLocks noChangeArrowheads="1"/>
          </p:cNvSpPr>
          <p:nvPr/>
        </p:nvSpPr>
        <p:spPr bwMode="auto">
          <a:xfrm>
            <a:off x="974725" y="700088"/>
            <a:ext cx="7867650"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sz="2200"/>
              <a:t>String lbl = evt.getActionCommand();</a:t>
            </a:r>
          </a:p>
          <a:p>
            <a:pPr eaLnBrk="1" hangingPunct="1">
              <a:lnSpc>
                <a:spcPct val="140000"/>
              </a:lnSpc>
            </a:pPr>
            <a:r>
              <a:rPr lang="en-US" altLang="zh-CN" sz="2200"/>
              <a:t>if(lbl.equals("</a:t>
            </a:r>
            <a:r>
              <a:rPr lang="zh-CN" altLang="en-US" sz="2200"/>
              <a:t>查询</a:t>
            </a:r>
            <a:r>
              <a:rPr lang="en-US" altLang="zh-CN" sz="2200"/>
              <a:t>"))</a:t>
            </a:r>
          </a:p>
          <a:p>
            <a:pPr eaLnBrk="1" hangingPunct="1">
              <a:lnSpc>
                <a:spcPct val="140000"/>
              </a:lnSpc>
            </a:pPr>
            <a:r>
              <a:rPr lang="en-US" altLang="zh-CN" sz="2200"/>
              <a:t>{</a:t>
            </a:r>
          </a:p>
          <a:p>
            <a:pPr eaLnBrk="1" hangingPunct="1">
              <a:lnSpc>
                <a:spcPct val="140000"/>
              </a:lnSpc>
            </a:pPr>
            <a:r>
              <a:rPr lang="en-US" altLang="zh-CN" sz="2200"/>
              <a:t>      String qryString = tfQuery.getText();</a:t>
            </a:r>
          </a:p>
          <a:p>
            <a:pPr eaLnBrk="1" hangingPunct="1">
              <a:lnSpc>
                <a:spcPct val="140000"/>
              </a:lnSpc>
            </a:pPr>
            <a:r>
              <a:rPr lang="en-US" altLang="zh-CN" sz="2200"/>
              <a:t>       try</a:t>
            </a:r>
          </a:p>
          <a:p>
            <a:pPr eaLnBrk="1" hangingPunct="1">
              <a:lnSpc>
                <a:spcPct val="140000"/>
              </a:lnSpc>
            </a:pPr>
            <a:r>
              <a:rPr lang="en-US" altLang="zh-CN" sz="2200"/>
              <a:t>      {</a:t>
            </a:r>
          </a:p>
          <a:p>
            <a:pPr eaLnBrk="1" hangingPunct="1">
              <a:lnSpc>
                <a:spcPct val="140000"/>
              </a:lnSpc>
            </a:pPr>
            <a:r>
              <a:rPr lang="en-US" altLang="zh-CN" sz="2200"/>
              <a:t>               //</a:t>
            </a:r>
            <a:r>
              <a:rPr lang="zh-CN" altLang="en-US" sz="2200"/>
              <a:t>查询串编码</a:t>
            </a:r>
          </a:p>
          <a:p>
            <a:pPr eaLnBrk="1" hangingPunct="1">
              <a:lnSpc>
                <a:spcPct val="140000"/>
              </a:lnSpc>
            </a:pPr>
            <a:r>
              <a:rPr lang="zh-CN" altLang="en-US" sz="2200"/>
              <a:t>	 </a:t>
            </a:r>
            <a:r>
              <a:rPr lang="en-US" altLang="zh-CN" sz="2200"/>
              <a:t>String qry = URLEncoder.encode("qry","UTF-8") + "=" + </a:t>
            </a:r>
          </a:p>
          <a:p>
            <a:pPr eaLnBrk="1" hangingPunct="1">
              <a:lnSpc>
                <a:spcPct val="140000"/>
              </a:lnSpc>
            </a:pPr>
            <a:r>
              <a:rPr lang="en-US" altLang="zh-CN" sz="2200"/>
              <a:t>	URLEncoder.encode(qryString,"UTF-8");</a:t>
            </a:r>
          </a:p>
          <a:p>
            <a:pPr eaLnBrk="1" hangingPunct="1">
              <a:lnSpc>
                <a:spcPct val="140000"/>
              </a:lnSpc>
            </a:pPr>
            <a:r>
              <a:rPr lang="en-US" altLang="zh-CN" sz="2200"/>
              <a:t>             //</a:t>
            </a:r>
            <a:r>
              <a:rPr lang="zh-CN" altLang="en-US" sz="2200"/>
              <a:t>打开到</a:t>
            </a:r>
            <a:r>
              <a:rPr lang="en-US" altLang="zh-CN" sz="2200"/>
              <a:t>DbServlet</a:t>
            </a:r>
            <a:r>
              <a:rPr lang="zh-CN" altLang="en-US" sz="2200"/>
              <a:t>的连接</a:t>
            </a:r>
          </a:p>
          <a:p>
            <a:pPr eaLnBrk="1" hangingPunct="1">
              <a:lnSpc>
                <a:spcPct val="140000"/>
              </a:lnSpc>
            </a:pPr>
            <a:r>
              <a:rPr lang="zh-CN" altLang="en-US" sz="2200"/>
              <a:t>	</a:t>
            </a:r>
            <a:r>
              <a:rPr lang="en-US" altLang="zh-CN" sz="2200"/>
              <a:t>String str = "http://192.100.100.43:8080/Servlet/DbServlet";</a:t>
            </a:r>
          </a:p>
        </p:txBody>
      </p:sp>
    </p:spTree>
  </p:cSld>
  <p:clrMapOvr>
    <a:masterClrMapping/>
  </p:clrMapOvr>
  <p:transition>
    <p:zoom/>
  </p:transition>
</p:sld>
</file>

<file path=ppt/slides/slide9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0274" name="Text Box 2"/>
          <p:cNvSpPr txBox="1">
            <a:spLocks noChangeArrowheads="1"/>
          </p:cNvSpPr>
          <p:nvPr/>
        </p:nvSpPr>
        <p:spPr bwMode="auto">
          <a:xfrm>
            <a:off x="1371600" y="590550"/>
            <a:ext cx="7315200"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lnSpc>
                <a:spcPct val="150000"/>
              </a:lnSpc>
            </a:pPr>
            <a:r>
              <a:rPr lang="en-US" altLang="zh-CN" sz="2200"/>
              <a:t>URL urlName = new URL(str);</a:t>
            </a:r>
          </a:p>
          <a:p>
            <a:pPr lvl="1" eaLnBrk="1" hangingPunct="1">
              <a:lnSpc>
                <a:spcPct val="150000"/>
              </a:lnSpc>
            </a:pPr>
            <a:r>
              <a:rPr lang="en-US" altLang="zh-CN" sz="2200"/>
              <a:t>URLConnection uc = urlName.openConnection();</a:t>
            </a:r>
          </a:p>
          <a:p>
            <a:pPr lvl="1" eaLnBrk="1" hangingPunct="1">
              <a:lnSpc>
                <a:spcPct val="150000"/>
              </a:lnSpc>
            </a:pPr>
            <a:r>
              <a:rPr lang="en-US" altLang="zh-CN" sz="2200"/>
              <a:t>uc.setDoOutput(true);</a:t>
            </a:r>
          </a:p>
          <a:p>
            <a:pPr lvl="1" eaLnBrk="1" hangingPunct="1">
              <a:lnSpc>
                <a:spcPct val="150000"/>
              </a:lnSpc>
            </a:pPr>
            <a:r>
              <a:rPr lang="en-US" altLang="zh-CN" sz="2200"/>
              <a:t>uc.setDoInput(true);</a:t>
            </a:r>
          </a:p>
          <a:p>
            <a:pPr lvl="1" eaLnBrk="1" hangingPunct="1">
              <a:lnSpc>
                <a:spcPct val="150000"/>
              </a:lnSpc>
            </a:pPr>
            <a:r>
              <a:rPr lang="en-US" altLang="zh-CN" sz="2200"/>
              <a:t>uc.setUseCaches(false);</a:t>
            </a:r>
          </a:p>
          <a:p>
            <a:pPr eaLnBrk="1" hangingPunct="1">
              <a:lnSpc>
                <a:spcPct val="150000"/>
              </a:lnSpc>
            </a:pPr>
            <a:r>
              <a:rPr lang="en-US" altLang="zh-CN" sz="2200"/>
              <a:t>      uc.setRequestProperty("Content-type","application/x-www-form-urlencoded");</a:t>
            </a:r>
          </a:p>
          <a:p>
            <a:pPr lvl="1" eaLnBrk="1" hangingPunct="1">
              <a:lnSpc>
                <a:spcPct val="150000"/>
              </a:lnSpc>
            </a:pPr>
            <a:r>
              <a:rPr lang="en-US" altLang="zh-CN" sz="2200"/>
              <a:t>//</a:t>
            </a:r>
            <a:r>
              <a:rPr lang="zh-CN" altLang="en-US" sz="2200"/>
              <a:t>获得输出流</a:t>
            </a:r>
          </a:p>
          <a:p>
            <a:pPr eaLnBrk="1" hangingPunct="1">
              <a:lnSpc>
                <a:spcPct val="150000"/>
              </a:lnSpc>
            </a:pPr>
            <a:r>
              <a:rPr lang="zh-CN" altLang="en-US" sz="2200"/>
              <a:t>      </a:t>
            </a:r>
            <a:r>
              <a:rPr lang="en-US" altLang="zh-CN" sz="2200"/>
              <a:t>DataOutputStream dos = new DataOutputStream(uc.getOutputStream());</a:t>
            </a:r>
          </a:p>
        </p:txBody>
      </p:sp>
    </p:spTree>
  </p:cSld>
  <p:clrMapOvr>
    <a:masterClrMapping/>
  </p:clrMapOvr>
  <p:transition>
    <p:zoom/>
  </p:transition>
</p:sld>
</file>

<file path=ppt/slides/slide9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1298" name="Text Box 2"/>
          <p:cNvSpPr txBox="1">
            <a:spLocks noChangeArrowheads="1"/>
          </p:cNvSpPr>
          <p:nvPr/>
        </p:nvSpPr>
        <p:spPr bwMode="auto">
          <a:xfrm>
            <a:off x="593725" y="579438"/>
            <a:ext cx="8550275" cy="551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3" eaLnBrk="1" hangingPunct="1">
              <a:lnSpc>
                <a:spcPct val="150000"/>
              </a:lnSpc>
            </a:pPr>
            <a:r>
              <a:rPr lang="en-US" altLang="zh-CN" sz="2200"/>
              <a:t>     //</a:t>
            </a:r>
            <a:r>
              <a:rPr lang="zh-CN" altLang="en-US" sz="2200"/>
              <a:t>发送编码的查询串</a:t>
            </a:r>
          </a:p>
          <a:p>
            <a:pPr lvl="3" eaLnBrk="1" hangingPunct="1">
              <a:lnSpc>
                <a:spcPct val="150000"/>
              </a:lnSpc>
            </a:pPr>
            <a:r>
              <a:rPr lang="zh-CN" altLang="en-US" sz="2200"/>
              <a:t>     </a:t>
            </a:r>
            <a:r>
              <a:rPr lang="en-US" altLang="zh-CN" sz="2200"/>
              <a:t>dos.writeBytes(qry);</a:t>
            </a:r>
          </a:p>
          <a:p>
            <a:pPr lvl="3" eaLnBrk="1" hangingPunct="1">
              <a:lnSpc>
                <a:spcPct val="150000"/>
              </a:lnSpc>
            </a:pPr>
            <a:r>
              <a:rPr lang="en-US" altLang="zh-CN" sz="2200"/>
              <a:t>     dos.close();</a:t>
            </a:r>
          </a:p>
          <a:p>
            <a:pPr eaLnBrk="1" hangingPunct="1">
              <a:lnSpc>
                <a:spcPct val="130000"/>
              </a:lnSpc>
            </a:pPr>
            <a:r>
              <a:rPr lang="en-US" altLang="zh-CN" sz="2200"/>
              <a:t>		//</a:t>
            </a:r>
            <a:r>
              <a:rPr lang="zh-CN" altLang="en-US" sz="2200"/>
              <a:t>获取结果，输出</a:t>
            </a:r>
          </a:p>
          <a:p>
            <a:pPr eaLnBrk="1" hangingPunct="1">
              <a:lnSpc>
                <a:spcPct val="130000"/>
              </a:lnSpc>
            </a:pPr>
            <a:r>
              <a:rPr lang="zh-CN" altLang="en-US" sz="2200"/>
              <a:t>		</a:t>
            </a:r>
            <a:r>
              <a:rPr lang="en-US" altLang="zh-CN" sz="2200"/>
              <a:t>InputStreamReader in = new InputStreamReader(uc.getInputStream());</a:t>
            </a:r>
          </a:p>
          <a:p>
            <a:pPr eaLnBrk="1" hangingPunct="1">
              <a:lnSpc>
                <a:spcPct val="130000"/>
              </a:lnSpc>
            </a:pPr>
            <a:r>
              <a:rPr lang="en-US" altLang="zh-CN" sz="2200"/>
              <a:t>		int chr = in.read();</a:t>
            </a:r>
          </a:p>
          <a:p>
            <a:pPr eaLnBrk="1" hangingPunct="1">
              <a:lnSpc>
                <a:spcPct val="130000"/>
              </a:lnSpc>
            </a:pPr>
            <a:r>
              <a:rPr lang="en-US" altLang="zh-CN" sz="2200"/>
              <a:t>		while(chr != -1)</a:t>
            </a:r>
          </a:p>
          <a:p>
            <a:pPr eaLnBrk="1" hangingPunct="1">
              <a:lnSpc>
                <a:spcPct val="130000"/>
              </a:lnSpc>
            </a:pPr>
            <a:r>
              <a:rPr lang="en-US" altLang="zh-CN" sz="2200"/>
              <a:t>		{</a:t>
            </a:r>
          </a:p>
          <a:p>
            <a:pPr eaLnBrk="1" hangingPunct="1">
              <a:lnSpc>
                <a:spcPct val="130000"/>
              </a:lnSpc>
            </a:pPr>
            <a:r>
              <a:rPr lang="en-US" altLang="zh-CN" sz="2200"/>
              <a:t>			taResults.append(String.valueOf((char)chr));</a:t>
            </a:r>
          </a:p>
          <a:p>
            <a:pPr eaLnBrk="1" hangingPunct="1">
              <a:lnSpc>
                <a:spcPct val="130000"/>
              </a:lnSpc>
            </a:pPr>
            <a:r>
              <a:rPr lang="en-US" altLang="zh-CN" sz="2200"/>
              <a:t>			chr = in.read();</a:t>
            </a:r>
          </a:p>
          <a:p>
            <a:pPr eaLnBrk="1" hangingPunct="1">
              <a:lnSpc>
                <a:spcPct val="130000"/>
              </a:lnSpc>
            </a:pPr>
            <a:r>
              <a:rPr lang="en-US" altLang="zh-CN" sz="2200"/>
              <a:t>		}</a:t>
            </a:r>
          </a:p>
        </p:txBody>
      </p:sp>
    </p:spTree>
  </p:cSld>
  <p:clrMapOvr>
    <a:masterClrMapping/>
  </p:clrMapOvr>
  <p:transition>
    <p:zoom/>
  </p:transition>
</p:sld>
</file>

<file path=ppt/slides/slide9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2322" name="Text Box 2"/>
          <p:cNvSpPr txBox="1">
            <a:spLocks noChangeArrowheads="1"/>
          </p:cNvSpPr>
          <p:nvPr/>
        </p:nvSpPr>
        <p:spPr bwMode="auto">
          <a:xfrm>
            <a:off x="1676400" y="706438"/>
            <a:ext cx="5475288" cy="531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200"/>
              <a:t>		in.close();</a:t>
            </a:r>
          </a:p>
          <a:p>
            <a:pPr eaLnBrk="1" hangingPunct="1">
              <a:lnSpc>
                <a:spcPct val="120000"/>
              </a:lnSpc>
            </a:pPr>
            <a:r>
              <a:rPr lang="en-US" altLang="zh-CN" sz="2200"/>
              <a:t>	}</a:t>
            </a:r>
          </a:p>
          <a:p>
            <a:pPr eaLnBrk="1" hangingPunct="1">
              <a:lnSpc>
                <a:spcPct val="120000"/>
              </a:lnSpc>
            </a:pPr>
            <a:r>
              <a:rPr lang="en-US" altLang="zh-CN" sz="2200"/>
              <a:t>	catch(MalformedURLException e)</a:t>
            </a:r>
          </a:p>
          <a:p>
            <a:pPr eaLnBrk="1" hangingPunct="1">
              <a:lnSpc>
                <a:spcPct val="120000"/>
              </a:lnSpc>
            </a:pPr>
            <a:r>
              <a:rPr lang="en-US" altLang="zh-CN" sz="2200"/>
              <a:t>	{</a:t>
            </a:r>
          </a:p>
          <a:p>
            <a:pPr eaLnBrk="1" hangingPunct="1">
              <a:lnSpc>
                <a:spcPct val="120000"/>
              </a:lnSpc>
            </a:pPr>
            <a:r>
              <a:rPr lang="en-US" altLang="zh-CN" sz="2200"/>
              <a:t>		taResults.setText(e.toString());</a:t>
            </a:r>
          </a:p>
          <a:p>
            <a:pPr eaLnBrk="1" hangingPunct="1">
              <a:lnSpc>
                <a:spcPct val="120000"/>
              </a:lnSpc>
            </a:pPr>
            <a:r>
              <a:rPr lang="en-US" altLang="zh-CN" sz="2200"/>
              <a:t>	}</a:t>
            </a:r>
          </a:p>
          <a:p>
            <a:pPr eaLnBrk="1" hangingPunct="1">
              <a:lnSpc>
                <a:spcPct val="120000"/>
              </a:lnSpc>
            </a:pPr>
            <a:r>
              <a:rPr lang="en-US" altLang="zh-CN" sz="2200"/>
              <a:t>		catch(IOException e)</a:t>
            </a:r>
          </a:p>
          <a:p>
            <a:pPr eaLnBrk="1" hangingPunct="1">
              <a:lnSpc>
                <a:spcPct val="120000"/>
              </a:lnSpc>
            </a:pPr>
            <a:r>
              <a:rPr lang="en-US" altLang="zh-CN" sz="2200"/>
              <a:t>	{</a:t>
            </a:r>
          </a:p>
          <a:p>
            <a:pPr eaLnBrk="1" hangingPunct="1">
              <a:lnSpc>
                <a:spcPct val="120000"/>
              </a:lnSpc>
            </a:pPr>
            <a:r>
              <a:rPr lang="en-US" altLang="zh-CN" sz="2200"/>
              <a:t>		taResults.setText(e.toString());</a:t>
            </a:r>
          </a:p>
          <a:p>
            <a:pPr eaLnBrk="1" hangingPunct="1">
              <a:lnSpc>
                <a:spcPct val="120000"/>
              </a:lnSpc>
            </a:pPr>
            <a:r>
              <a:rPr lang="en-US" altLang="zh-CN" sz="2200"/>
              <a:t>	}</a:t>
            </a:r>
          </a:p>
          <a:p>
            <a:pPr eaLnBrk="1" hangingPunct="1">
              <a:lnSpc>
                <a:spcPct val="120000"/>
              </a:lnSpc>
            </a:pPr>
            <a:r>
              <a:rPr lang="en-US" altLang="zh-CN" sz="2200"/>
              <a:t>         }</a:t>
            </a:r>
          </a:p>
          <a:p>
            <a:pPr eaLnBrk="1" hangingPunct="1">
              <a:lnSpc>
                <a:spcPct val="120000"/>
              </a:lnSpc>
            </a:pPr>
            <a:r>
              <a:rPr lang="en-US" altLang="zh-CN" sz="2200"/>
              <a:t>     }</a:t>
            </a:r>
          </a:p>
          <a:p>
            <a:pPr eaLnBrk="1" hangingPunct="1">
              <a:lnSpc>
                <a:spcPct val="120000"/>
              </a:lnSpc>
            </a:pPr>
            <a:r>
              <a:rPr lang="en-US" altLang="zh-CN" sz="2200"/>
              <a:t>}</a:t>
            </a:r>
          </a:p>
        </p:txBody>
      </p:sp>
    </p:spTree>
  </p:cSld>
  <p:clrMapOvr>
    <a:masterClrMapping/>
  </p:clrMapOvr>
  <p:transition>
    <p:zoom/>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0882" name="Text Box 2"/>
          <p:cNvSpPr txBox="1">
            <a:spLocks noChangeArrowheads="1"/>
          </p:cNvSpPr>
          <p:nvPr/>
        </p:nvSpPr>
        <p:spPr bwMode="auto">
          <a:xfrm>
            <a:off x="669925" y="515938"/>
            <a:ext cx="7750175"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a:t>	        System.out.println("x = " + x + " </a:t>
            </a:r>
            <a:r>
              <a:rPr lang="zh-CN" altLang="en-US"/>
              <a:t>结果正确</a:t>
            </a:r>
            <a:r>
              <a:rPr lang="en-US" altLang="zh-CN"/>
              <a:t>");</a:t>
            </a:r>
          </a:p>
          <a:p>
            <a:pPr eaLnBrk="1" hangingPunct="1">
              <a:lnSpc>
                <a:spcPct val="120000"/>
              </a:lnSpc>
            </a:pPr>
            <a:r>
              <a:rPr lang="en-US" altLang="zh-CN"/>
              <a:t>	}</a:t>
            </a:r>
          </a:p>
          <a:p>
            <a:pPr eaLnBrk="1" hangingPunct="1">
              <a:lnSpc>
                <a:spcPct val="120000"/>
              </a:lnSpc>
            </a:pPr>
            <a:r>
              <a:rPr lang="en-US" altLang="zh-CN"/>
              <a:t>	else</a:t>
            </a:r>
          </a:p>
          <a:p>
            <a:pPr eaLnBrk="1" hangingPunct="1">
              <a:lnSpc>
                <a:spcPct val="120000"/>
              </a:lnSpc>
            </a:pPr>
            <a:r>
              <a:rPr lang="en-US" altLang="zh-CN"/>
              <a:t>	        System.out.println("x = 10" + " </a:t>
            </a:r>
            <a:r>
              <a:rPr lang="zh-CN" altLang="en-US"/>
              <a:t>结果不正确</a:t>
            </a:r>
            <a:r>
              <a:rPr lang="en-US" altLang="zh-CN"/>
              <a:t>");</a:t>
            </a:r>
          </a:p>
          <a:p>
            <a:pPr eaLnBrk="1" hangingPunct="1">
              <a:lnSpc>
                <a:spcPct val="120000"/>
              </a:lnSpc>
            </a:pPr>
            <a:r>
              <a:rPr lang="en-US" altLang="zh-CN"/>
              <a:t>	change();</a:t>
            </a:r>
          </a:p>
          <a:p>
            <a:pPr eaLnBrk="1" hangingPunct="1">
              <a:lnSpc>
                <a:spcPct val="120000"/>
              </a:lnSpc>
            </a:pPr>
            <a:r>
              <a:rPr lang="en-US" altLang="zh-CN"/>
              <a:t>	System.out.println("</a:t>
            </a:r>
            <a:r>
              <a:rPr lang="zh-CN" altLang="en-US"/>
              <a:t>修改</a:t>
            </a:r>
            <a:r>
              <a:rPr lang="en-US" altLang="zh-CN"/>
              <a:t>x</a:t>
            </a:r>
            <a:r>
              <a:rPr lang="zh-CN" altLang="en-US"/>
              <a:t>的值之后</a:t>
            </a:r>
            <a:r>
              <a:rPr lang="en-US" altLang="zh-CN"/>
              <a:t>");</a:t>
            </a:r>
          </a:p>
          <a:p>
            <a:pPr eaLnBrk="1" hangingPunct="1">
              <a:lnSpc>
                <a:spcPct val="120000"/>
              </a:lnSpc>
            </a:pPr>
            <a:r>
              <a:rPr lang="en-US" altLang="zh-CN"/>
              <a:t>	if(x&gt;10)</a:t>
            </a:r>
          </a:p>
          <a:p>
            <a:pPr eaLnBrk="1" hangingPunct="1">
              <a:lnSpc>
                <a:spcPct val="120000"/>
              </a:lnSpc>
            </a:pPr>
            <a:r>
              <a:rPr lang="en-US" altLang="zh-CN"/>
              <a:t>	{</a:t>
            </a:r>
          </a:p>
          <a:p>
            <a:pPr eaLnBrk="1" hangingPunct="1">
              <a:lnSpc>
                <a:spcPct val="120000"/>
              </a:lnSpc>
            </a:pPr>
            <a:r>
              <a:rPr lang="en-US" altLang="zh-CN"/>
              <a:t>		System.out.println("x = " + x + " </a:t>
            </a:r>
            <a:r>
              <a:rPr lang="zh-CN" altLang="en-US"/>
              <a:t>结果正确</a:t>
            </a:r>
            <a:r>
              <a:rPr lang="en-US" altLang="zh-CN"/>
              <a:t>");</a:t>
            </a:r>
          </a:p>
          <a:p>
            <a:pPr eaLnBrk="1" hangingPunct="1">
              <a:lnSpc>
                <a:spcPct val="120000"/>
              </a:lnSpc>
            </a:pPr>
            <a:r>
              <a:rPr lang="en-US" altLang="zh-CN"/>
              <a:t>	}</a:t>
            </a:r>
          </a:p>
          <a:p>
            <a:pPr eaLnBrk="1" hangingPunct="1">
              <a:lnSpc>
                <a:spcPct val="120000"/>
              </a:lnSpc>
            </a:pPr>
            <a:r>
              <a:rPr lang="en-US" altLang="zh-CN"/>
              <a:t>	else</a:t>
            </a:r>
          </a:p>
          <a:p>
            <a:pPr eaLnBrk="1" hangingPunct="1">
              <a:lnSpc>
                <a:spcPct val="120000"/>
              </a:lnSpc>
            </a:pPr>
            <a:r>
              <a:rPr lang="en-US" altLang="zh-CN"/>
              <a:t>		System.out.println("x = 10" + " </a:t>
            </a:r>
            <a:r>
              <a:rPr lang="zh-CN" altLang="en-US"/>
              <a:t>结果不正确</a:t>
            </a:r>
            <a:r>
              <a:rPr lang="en-US" altLang="zh-CN"/>
              <a:t>");</a:t>
            </a:r>
          </a:p>
          <a:p>
            <a:pPr eaLnBrk="1" hangingPunct="1">
              <a:lnSpc>
                <a:spcPct val="120000"/>
              </a:lnSpc>
            </a:pPr>
            <a:r>
              <a:rPr lang="en-US" altLang="zh-CN"/>
              <a:t>}</a:t>
            </a:r>
          </a:p>
        </p:txBody>
      </p:sp>
    </p:spTree>
  </p:cSld>
  <p:clrMapOvr>
    <a:masterClrMapping/>
  </p:clrMapOvr>
  <p:transition>
    <p:zoom dir="in"/>
  </p:transition>
</p:sld>
</file>

<file path=ppt/slides/slide9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3346" name="Text Box 2"/>
          <p:cNvSpPr txBox="1">
            <a:spLocks noChangeArrowheads="1"/>
          </p:cNvSpPr>
          <p:nvPr/>
        </p:nvSpPr>
        <p:spPr bwMode="auto">
          <a:xfrm>
            <a:off x="304800" y="623888"/>
            <a:ext cx="8686800" cy="592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13.4.3  HTML</a:t>
            </a:r>
            <a:r>
              <a:rPr lang="zh-CN" altLang="en-US" b="1"/>
              <a:t>文件</a:t>
            </a:r>
          </a:p>
          <a:p>
            <a:pPr eaLnBrk="1" hangingPunct="1">
              <a:spcBef>
                <a:spcPct val="50000"/>
              </a:spcBef>
            </a:pPr>
            <a:r>
              <a:rPr lang="zh-CN" altLang="en-US" sz="2200"/>
              <a:t>        最后编写</a:t>
            </a:r>
            <a:r>
              <a:rPr lang="en-US" altLang="zh-CN" sz="2200"/>
              <a:t>HTML</a:t>
            </a:r>
            <a:r>
              <a:rPr lang="zh-CN" altLang="en-US" sz="2200"/>
              <a:t>文件，用户最好将它转换成使用插件的文件，使用插件的文件具有较好的应用性。</a:t>
            </a:r>
          </a:p>
          <a:p>
            <a:pPr lvl="2" eaLnBrk="1" hangingPunct="1">
              <a:lnSpc>
                <a:spcPct val="80000"/>
              </a:lnSpc>
              <a:spcBef>
                <a:spcPct val="50000"/>
              </a:spcBef>
            </a:pPr>
            <a:r>
              <a:rPr lang="en-US" altLang="zh-CN" sz="2200"/>
              <a:t>&lt;html&gt;</a:t>
            </a:r>
          </a:p>
          <a:p>
            <a:pPr lvl="2" eaLnBrk="1" hangingPunct="1">
              <a:lnSpc>
                <a:spcPct val="80000"/>
              </a:lnSpc>
              <a:spcBef>
                <a:spcPct val="50000"/>
              </a:spcBef>
            </a:pPr>
            <a:r>
              <a:rPr lang="en-US" altLang="zh-CN" sz="2200"/>
              <a:t>&lt;head&gt;</a:t>
            </a:r>
          </a:p>
          <a:p>
            <a:pPr lvl="2" eaLnBrk="1" hangingPunct="1">
              <a:lnSpc>
                <a:spcPct val="80000"/>
              </a:lnSpc>
              <a:spcBef>
                <a:spcPct val="50000"/>
              </a:spcBef>
            </a:pPr>
            <a:r>
              <a:rPr lang="en-US" altLang="zh-CN" sz="2200"/>
              <a:t>&lt;/head&gt;</a:t>
            </a:r>
          </a:p>
          <a:p>
            <a:pPr lvl="2" eaLnBrk="1" hangingPunct="1">
              <a:lnSpc>
                <a:spcPct val="80000"/>
              </a:lnSpc>
              <a:spcBef>
                <a:spcPct val="50000"/>
              </a:spcBef>
            </a:pPr>
            <a:r>
              <a:rPr lang="en-US" altLang="zh-CN" sz="2200"/>
              <a:t>&lt;body&gt;</a:t>
            </a:r>
          </a:p>
          <a:p>
            <a:pPr lvl="2" eaLnBrk="1" hangingPunct="1">
              <a:lnSpc>
                <a:spcPct val="80000"/>
              </a:lnSpc>
              <a:spcBef>
                <a:spcPct val="50000"/>
              </a:spcBef>
            </a:pPr>
            <a:r>
              <a:rPr lang="en-US" altLang="zh-CN" sz="2200"/>
              <a:t>&lt;center&gt;</a:t>
            </a:r>
          </a:p>
          <a:p>
            <a:pPr eaLnBrk="1" hangingPunct="1">
              <a:lnSpc>
                <a:spcPct val="80000"/>
              </a:lnSpc>
              <a:spcBef>
                <a:spcPct val="50000"/>
              </a:spcBef>
            </a:pPr>
            <a:r>
              <a:rPr lang="en-US" altLang="zh-CN" sz="2200"/>
              <a:t>              &lt;applet code = "DbApplet.class" width = "600" height = "600" name = "DbApplet"&gt;</a:t>
            </a:r>
          </a:p>
          <a:p>
            <a:pPr lvl="2" eaLnBrk="1" hangingPunct="1">
              <a:lnSpc>
                <a:spcPct val="80000"/>
              </a:lnSpc>
              <a:spcBef>
                <a:spcPct val="50000"/>
              </a:spcBef>
            </a:pPr>
            <a:r>
              <a:rPr lang="en-US" altLang="zh-CN" sz="2200"/>
              <a:t>&lt;/applet&gt;</a:t>
            </a:r>
          </a:p>
          <a:p>
            <a:pPr lvl="2" eaLnBrk="1" hangingPunct="1">
              <a:lnSpc>
                <a:spcPct val="80000"/>
              </a:lnSpc>
              <a:spcBef>
                <a:spcPct val="50000"/>
              </a:spcBef>
            </a:pPr>
            <a:r>
              <a:rPr lang="en-US" altLang="zh-CN" sz="2200"/>
              <a:t>&lt;/center&gt;</a:t>
            </a:r>
          </a:p>
          <a:p>
            <a:pPr lvl="2" eaLnBrk="1" hangingPunct="1">
              <a:lnSpc>
                <a:spcPct val="80000"/>
              </a:lnSpc>
              <a:spcBef>
                <a:spcPct val="50000"/>
              </a:spcBef>
            </a:pPr>
            <a:r>
              <a:rPr lang="en-US" altLang="zh-CN" sz="2200"/>
              <a:t>&lt;/body&gt;</a:t>
            </a:r>
          </a:p>
          <a:p>
            <a:pPr lvl="2" eaLnBrk="1" hangingPunct="1">
              <a:lnSpc>
                <a:spcPct val="80000"/>
              </a:lnSpc>
              <a:spcBef>
                <a:spcPct val="50000"/>
              </a:spcBef>
            </a:pPr>
            <a:r>
              <a:rPr lang="en-US" altLang="zh-CN" sz="2200"/>
              <a:t>&lt;/html&gt;</a:t>
            </a:r>
          </a:p>
        </p:txBody>
      </p:sp>
    </p:spTree>
  </p:cSld>
  <p:clrMapOvr>
    <a:masterClrMapping/>
  </p:clrMapOvr>
  <p:transition>
    <p:zoom/>
  </p:transition>
</p:sld>
</file>

<file path=ppt/slides/slide9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4370" name="Text Box 2"/>
          <p:cNvSpPr txBox="1">
            <a:spLocks noChangeArrowheads="1"/>
          </p:cNvSpPr>
          <p:nvPr/>
        </p:nvSpPr>
        <p:spPr bwMode="auto">
          <a:xfrm>
            <a:off x="381000" y="773113"/>
            <a:ext cx="8610600" cy="509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b="1"/>
              <a:t>13.4.4  </a:t>
            </a:r>
            <a:r>
              <a:rPr lang="zh-CN" altLang="en-US" b="1"/>
              <a:t>结果显示</a:t>
            </a:r>
          </a:p>
          <a:p>
            <a:pPr eaLnBrk="1" hangingPunct="1">
              <a:lnSpc>
                <a:spcPct val="130000"/>
              </a:lnSpc>
              <a:spcBef>
                <a:spcPct val="50000"/>
              </a:spcBef>
            </a:pPr>
            <a:r>
              <a:rPr lang="zh-CN" altLang="en-US"/>
              <a:t>        本例中用到的表为</a:t>
            </a:r>
            <a:r>
              <a:rPr lang="en-US" altLang="zh-CN"/>
              <a:t>STU</a:t>
            </a:r>
            <a:r>
              <a:rPr lang="zh-CN" altLang="en-US"/>
              <a:t>配置下的</a:t>
            </a:r>
            <a:r>
              <a:rPr lang="en-US" altLang="zh-CN"/>
              <a:t>Chengji</a:t>
            </a:r>
            <a:r>
              <a:rPr lang="zh-CN" altLang="en-US"/>
              <a:t>表，部分记录如图</a:t>
            </a:r>
            <a:r>
              <a:rPr lang="en-US" altLang="zh-CN"/>
              <a:t>13.7</a:t>
            </a:r>
            <a:r>
              <a:rPr lang="zh-CN" altLang="en-US"/>
              <a:t>所示。查询串分别为：</a:t>
            </a:r>
          </a:p>
          <a:p>
            <a:pPr eaLnBrk="1" hangingPunct="1">
              <a:lnSpc>
                <a:spcPct val="130000"/>
              </a:lnSpc>
              <a:spcBef>
                <a:spcPct val="50000"/>
              </a:spcBef>
            </a:pPr>
            <a:r>
              <a:rPr lang="zh-CN" altLang="en-US"/>
              <a:t>         </a:t>
            </a:r>
            <a:r>
              <a:rPr lang="en-US" altLang="zh-CN"/>
              <a:t>SELECT number,code,score from chengji WHERE code= ' 2001'</a:t>
            </a:r>
          </a:p>
          <a:p>
            <a:pPr eaLnBrk="1" hangingPunct="1">
              <a:lnSpc>
                <a:spcPct val="130000"/>
              </a:lnSpc>
              <a:spcBef>
                <a:spcPct val="50000"/>
              </a:spcBef>
            </a:pPr>
            <a:r>
              <a:rPr lang="en-US" altLang="zh-CN"/>
              <a:t>         SELECT number,code,score from chengji WHERE code= ' 1002'</a:t>
            </a:r>
          </a:p>
          <a:p>
            <a:pPr eaLnBrk="1" hangingPunct="1">
              <a:lnSpc>
                <a:spcPct val="130000"/>
              </a:lnSpc>
              <a:spcBef>
                <a:spcPct val="50000"/>
              </a:spcBef>
            </a:pPr>
            <a:r>
              <a:rPr lang="en-US" altLang="zh-CN"/>
              <a:t>        </a:t>
            </a:r>
            <a:r>
              <a:rPr lang="zh-CN" altLang="en-US"/>
              <a:t>而查询结果如图</a:t>
            </a:r>
            <a:r>
              <a:rPr lang="en-US" altLang="zh-CN"/>
              <a:t>13.8</a:t>
            </a:r>
            <a:r>
              <a:rPr lang="zh-CN" altLang="en-US"/>
              <a:t>所示。对照</a:t>
            </a:r>
            <a:r>
              <a:rPr lang="en-US" altLang="zh-CN"/>
              <a:t>Chengji</a:t>
            </a:r>
            <a:r>
              <a:rPr lang="zh-CN" altLang="en-US"/>
              <a:t>表，得出查询结果完全正确。</a:t>
            </a:r>
          </a:p>
        </p:txBody>
      </p:sp>
    </p:spTree>
  </p:cSld>
  <p:clrMapOvr>
    <a:masterClrMapping/>
  </p:clrMapOvr>
  <p:transition>
    <p:zoom/>
  </p:transition>
</p:sld>
</file>

<file path=ppt/slides/slide9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0771" name="Rectangle 2"/>
          <p:cNvSpPr>
            <a:spLocks noChangeArrowheads="1"/>
          </p:cNvSpPr>
          <p:nvPr/>
        </p:nvSpPr>
        <p:spPr bwMode="auto">
          <a:xfrm>
            <a:off x="2743200" y="5562600"/>
            <a:ext cx="3933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13.7  STU</a:t>
            </a:r>
            <a:r>
              <a:rPr lang="zh-CN" altLang="en-US"/>
              <a:t>库中的</a:t>
            </a:r>
            <a:r>
              <a:rPr lang="en-US" altLang="zh-CN"/>
              <a:t>Chengji</a:t>
            </a:r>
            <a:r>
              <a:rPr lang="zh-CN" altLang="en-US"/>
              <a:t>表</a:t>
            </a:r>
          </a:p>
        </p:txBody>
      </p:sp>
      <p:graphicFrame>
        <p:nvGraphicFramePr>
          <p:cNvPr id="160770" name="Object 3"/>
          <p:cNvGraphicFramePr>
            <a:graphicFrameLocks noChangeAspect="1"/>
          </p:cNvGraphicFramePr>
          <p:nvPr/>
        </p:nvGraphicFramePr>
        <p:xfrm>
          <a:off x="1524000" y="838200"/>
          <a:ext cx="6096000" cy="4573588"/>
        </p:xfrm>
        <a:graphic>
          <a:graphicData uri="http://schemas.openxmlformats.org/presentationml/2006/ole">
            <mc:AlternateContent xmlns:mc="http://schemas.openxmlformats.org/markup-compatibility/2006">
              <mc:Choice xmlns:v="urn:schemas-microsoft-com:vml" Requires="v">
                <p:oleObj spid="_x0000_s160772" name="Bitmap Image" r:id="rId3" imgW="3337849" imgH="2499577" progId="Paint.Picture">
                  <p:embed/>
                </p:oleObj>
              </mc:Choice>
              <mc:Fallback>
                <p:oleObj name="Bitmap Image" r:id="rId3" imgW="3337849" imgH="2499577"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838200"/>
                        <a:ext cx="6096000" cy="4573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p:transition>
</p:sld>
</file>

<file path=ppt/slides/slide9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1795" name="Rectangle 2"/>
          <p:cNvSpPr>
            <a:spLocks noChangeArrowheads="1"/>
          </p:cNvSpPr>
          <p:nvPr/>
        </p:nvSpPr>
        <p:spPr bwMode="auto">
          <a:xfrm>
            <a:off x="2917825" y="5791200"/>
            <a:ext cx="330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13.8  </a:t>
            </a:r>
            <a:r>
              <a:rPr lang="zh-CN" altLang="en-US"/>
              <a:t>查询结果的输出</a:t>
            </a:r>
          </a:p>
        </p:txBody>
      </p:sp>
      <p:graphicFrame>
        <p:nvGraphicFramePr>
          <p:cNvPr id="161794" name="Object 3"/>
          <p:cNvGraphicFramePr>
            <a:graphicFrameLocks noChangeAspect="1"/>
          </p:cNvGraphicFramePr>
          <p:nvPr/>
        </p:nvGraphicFramePr>
        <p:xfrm>
          <a:off x="1752600" y="604838"/>
          <a:ext cx="5638800" cy="5186362"/>
        </p:xfrm>
        <a:graphic>
          <a:graphicData uri="http://schemas.openxmlformats.org/presentationml/2006/ole">
            <mc:AlternateContent xmlns:mc="http://schemas.openxmlformats.org/markup-compatibility/2006">
              <mc:Choice xmlns:v="urn:schemas-microsoft-com:vml" Requires="v">
                <p:oleObj spid="_x0000_s161797" name="Bitmap Image" r:id="rId3" imgW="3878916" imgH="3574090" progId="Paint.Picture">
                  <p:embed/>
                </p:oleObj>
              </mc:Choice>
              <mc:Fallback>
                <p:oleObj name="Bitmap Image" r:id="rId3" imgW="3878916" imgH="3574090"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604838"/>
                        <a:ext cx="5638800" cy="5186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1796" name="AutoShape 4">
            <a:hlinkClick r:id="" action="ppaction://hlinkshowjump?jump=firstslide" highlightClick="1"/>
          </p:cNvPr>
          <p:cNvSpPr>
            <a:spLocks noChangeArrowheads="1"/>
          </p:cNvSpPr>
          <p:nvPr/>
        </p:nvSpPr>
        <p:spPr bwMode="auto">
          <a:xfrm>
            <a:off x="8382000" y="6400800"/>
            <a:ext cx="7620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p:transition>
</p:sld>
</file>

<file path=ppt/slides/slide9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5394" name="Rectangle 2"/>
          <p:cNvSpPr>
            <a:spLocks noChangeArrowheads="1"/>
          </p:cNvSpPr>
          <p:nvPr/>
        </p:nvSpPr>
        <p:spPr bwMode="auto">
          <a:xfrm>
            <a:off x="3917950" y="838200"/>
            <a:ext cx="1308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习   题</a:t>
            </a:r>
          </a:p>
        </p:txBody>
      </p:sp>
      <p:sp>
        <p:nvSpPr>
          <p:cNvPr id="955395" name="Text Box 3"/>
          <p:cNvSpPr txBox="1">
            <a:spLocks noChangeArrowheads="1"/>
          </p:cNvSpPr>
          <p:nvPr/>
        </p:nvSpPr>
        <p:spPr bwMode="auto">
          <a:xfrm>
            <a:off x="304800" y="1682750"/>
            <a:ext cx="86106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1. </a:t>
            </a:r>
            <a:r>
              <a:rPr lang="zh-CN" altLang="en-US"/>
              <a:t>编写</a:t>
            </a:r>
            <a:r>
              <a:rPr lang="en-US" altLang="zh-CN"/>
              <a:t>Servlet</a:t>
            </a:r>
            <a:r>
              <a:rPr lang="zh-CN" altLang="en-US"/>
              <a:t>程序，进行数据库访问，将数据库结果以表格的形式显示在</a:t>
            </a:r>
            <a:r>
              <a:rPr lang="en-US" altLang="zh-CN"/>
              <a:t>HTML</a:t>
            </a:r>
            <a:r>
              <a:rPr lang="zh-CN" altLang="en-US"/>
              <a:t>网页上。</a:t>
            </a:r>
          </a:p>
          <a:p>
            <a:pPr eaLnBrk="1" hangingPunct="1">
              <a:lnSpc>
                <a:spcPct val="150000"/>
              </a:lnSpc>
              <a:spcBef>
                <a:spcPct val="50000"/>
              </a:spcBef>
            </a:pPr>
            <a:r>
              <a:rPr lang="zh-CN" altLang="en-US"/>
              <a:t>        </a:t>
            </a:r>
            <a:r>
              <a:rPr lang="en-US" altLang="zh-CN"/>
              <a:t>2. </a:t>
            </a:r>
            <a:r>
              <a:rPr lang="zh-CN" altLang="en-US"/>
              <a:t>编写</a:t>
            </a:r>
            <a:r>
              <a:rPr lang="en-US" altLang="zh-CN"/>
              <a:t>Applet</a:t>
            </a:r>
            <a:r>
              <a:rPr lang="zh-CN" altLang="en-US"/>
              <a:t>和</a:t>
            </a:r>
            <a:r>
              <a:rPr lang="en-US" altLang="zh-CN"/>
              <a:t>Servlet</a:t>
            </a:r>
            <a:r>
              <a:rPr lang="zh-CN" altLang="en-US"/>
              <a:t>的交互程序，</a:t>
            </a:r>
            <a:r>
              <a:rPr lang="en-US" altLang="zh-CN"/>
              <a:t>Applet</a:t>
            </a:r>
            <a:r>
              <a:rPr lang="zh-CN" altLang="en-US"/>
              <a:t>请求打开一个文本文件，</a:t>
            </a:r>
            <a:r>
              <a:rPr lang="en-US" altLang="zh-CN"/>
              <a:t>Servlet</a:t>
            </a:r>
            <a:r>
              <a:rPr lang="zh-CN" altLang="en-US"/>
              <a:t>接收文件的路径和名称，返回文本文件的内容。在</a:t>
            </a:r>
            <a:r>
              <a:rPr lang="en-US" altLang="zh-CN"/>
              <a:t>Applet</a:t>
            </a:r>
            <a:r>
              <a:rPr lang="zh-CN" altLang="en-US"/>
              <a:t>界面上的文本框内输入文件路径以及名称，单击“请求”按钮，得到</a:t>
            </a:r>
            <a:r>
              <a:rPr lang="en-US" altLang="zh-CN"/>
              <a:t>Servlet</a:t>
            </a:r>
            <a:r>
              <a:rPr lang="zh-CN" altLang="en-US"/>
              <a:t>的响应，返回的内容输出到</a:t>
            </a:r>
            <a:r>
              <a:rPr lang="en-US" altLang="zh-CN"/>
              <a:t>Applet</a:t>
            </a:r>
            <a:r>
              <a:rPr lang="zh-CN" altLang="en-US"/>
              <a:t>界面上的文本区域内。设计具体界面时可参考图</a:t>
            </a:r>
            <a:r>
              <a:rPr lang="en-US" altLang="zh-CN"/>
              <a:t>13.9</a:t>
            </a:r>
            <a:r>
              <a:rPr lang="zh-CN" altLang="en-US"/>
              <a:t>。</a:t>
            </a:r>
          </a:p>
        </p:txBody>
      </p:sp>
    </p:spTree>
  </p:cSld>
  <p:clrMapOvr>
    <a:masterClrMapping/>
  </p:clrMapOvr>
  <p:transition>
    <p:zoom/>
  </p:transition>
</p:sld>
</file>

<file path=ppt/slides/slide9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2819" name="Rectangle 2"/>
          <p:cNvSpPr>
            <a:spLocks noChangeArrowheads="1"/>
          </p:cNvSpPr>
          <p:nvPr/>
        </p:nvSpPr>
        <p:spPr bwMode="auto">
          <a:xfrm>
            <a:off x="3375025" y="5410200"/>
            <a:ext cx="2393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13.9  </a:t>
            </a:r>
            <a:r>
              <a:rPr lang="zh-CN" altLang="en-US"/>
              <a:t>用户界面</a:t>
            </a:r>
          </a:p>
        </p:txBody>
      </p:sp>
      <p:graphicFrame>
        <p:nvGraphicFramePr>
          <p:cNvPr id="162818" name="Object 3"/>
          <p:cNvGraphicFramePr>
            <a:graphicFrameLocks noChangeAspect="1"/>
          </p:cNvGraphicFramePr>
          <p:nvPr/>
        </p:nvGraphicFramePr>
        <p:xfrm>
          <a:off x="990600" y="914400"/>
          <a:ext cx="7162800" cy="4286250"/>
        </p:xfrm>
        <a:graphic>
          <a:graphicData uri="http://schemas.openxmlformats.org/presentationml/2006/ole">
            <mc:AlternateContent xmlns:mc="http://schemas.openxmlformats.org/markup-compatibility/2006">
              <mc:Choice xmlns:v="urn:schemas-microsoft-com:vml" Requires="v">
                <p:oleObj spid="_x0000_s162821" name="Bitmap Image" r:id="rId3" imgW="3900952" imgH="2331922" progId="Paint.Picture">
                  <p:embed/>
                </p:oleObj>
              </mc:Choice>
              <mc:Fallback>
                <p:oleObj name="Bitmap Image" r:id="rId3" imgW="3900952" imgH="2331922"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914400"/>
                        <a:ext cx="7162800" cy="428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2820" name="AutoShape 4">
            <a:hlinkClick r:id="" action="ppaction://hlinkshowjump?jump=firstslide" highlightClick="1"/>
          </p:cNvPr>
          <p:cNvSpPr>
            <a:spLocks noChangeArrowheads="1"/>
          </p:cNvSpPr>
          <p:nvPr/>
        </p:nvSpPr>
        <p:spPr bwMode="auto">
          <a:xfrm>
            <a:off x="8382000" y="6400800"/>
            <a:ext cx="7620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zoom/>
  </p:transition>
</p:sld>
</file>

<file path=ppt/slides/slide9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6418" name="Text Box 2"/>
          <p:cNvSpPr txBox="1">
            <a:spLocks noChangeArrowheads="1"/>
          </p:cNvSpPr>
          <p:nvPr/>
        </p:nvSpPr>
        <p:spPr bwMode="auto">
          <a:xfrm>
            <a:off x="1692275" y="914400"/>
            <a:ext cx="57578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4000">
                <a:latin typeface="华文行楷" pitchFamily="2" charset="-122"/>
                <a:ea typeface="华文行楷" pitchFamily="2" charset="-122"/>
              </a:rPr>
              <a:t>第</a:t>
            </a:r>
            <a:r>
              <a:rPr lang="en-US" altLang="zh-CN" sz="4000">
                <a:latin typeface="华文行楷" pitchFamily="2" charset="-122"/>
                <a:ea typeface="华文行楷" pitchFamily="2" charset="-122"/>
              </a:rPr>
              <a:t>14</a:t>
            </a:r>
            <a:r>
              <a:rPr lang="zh-CN" altLang="en-US" sz="4000">
                <a:latin typeface="华文行楷" pitchFamily="2" charset="-122"/>
                <a:ea typeface="华文行楷" pitchFamily="2" charset="-122"/>
              </a:rPr>
              <a:t>章  </a:t>
            </a:r>
            <a:r>
              <a:rPr lang="en-US" altLang="zh-CN" sz="4000">
                <a:latin typeface="华文行楷" pitchFamily="2" charset="-122"/>
                <a:ea typeface="华文行楷" pitchFamily="2" charset="-122"/>
              </a:rPr>
              <a:t>Java</a:t>
            </a:r>
            <a:r>
              <a:rPr lang="zh-CN" altLang="en-US" sz="4000">
                <a:latin typeface="华文行楷" pitchFamily="2" charset="-122"/>
                <a:ea typeface="华文行楷" pitchFamily="2" charset="-122"/>
              </a:rPr>
              <a:t>读写</a:t>
            </a:r>
            <a:r>
              <a:rPr lang="en-US" altLang="zh-CN" sz="4000">
                <a:latin typeface="华文行楷" pitchFamily="2" charset="-122"/>
                <a:ea typeface="华文行楷" pitchFamily="2" charset="-122"/>
              </a:rPr>
              <a:t>XML</a:t>
            </a:r>
            <a:r>
              <a:rPr lang="zh-CN" altLang="en-US" sz="4000">
                <a:latin typeface="华文行楷" pitchFamily="2" charset="-122"/>
                <a:ea typeface="华文行楷" pitchFamily="2" charset="-122"/>
              </a:rPr>
              <a:t>技术 </a:t>
            </a:r>
          </a:p>
        </p:txBody>
      </p:sp>
      <p:sp>
        <p:nvSpPr>
          <p:cNvPr id="956419" name="Text Box 3"/>
          <p:cNvSpPr txBox="1">
            <a:spLocks noChangeArrowheads="1"/>
          </p:cNvSpPr>
          <p:nvPr/>
        </p:nvSpPr>
        <p:spPr bwMode="auto">
          <a:xfrm>
            <a:off x="2819400" y="1905000"/>
            <a:ext cx="363378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b="1">
                <a:hlinkClick r:id="rId2" action="ppaction://hlinksldjump"/>
              </a:rPr>
              <a:t>14.1  XML</a:t>
            </a:r>
            <a:r>
              <a:rPr lang="zh-CN" altLang="en-US" b="1">
                <a:hlinkClick r:id="rId2" action="ppaction://hlinksldjump"/>
              </a:rPr>
              <a:t>简介 </a:t>
            </a:r>
            <a:endParaRPr lang="zh-CN" altLang="en-US" b="1"/>
          </a:p>
          <a:p>
            <a:pPr eaLnBrk="1" hangingPunct="1">
              <a:lnSpc>
                <a:spcPct val="200000"/>
              </a:lnSpc>
            </a:pPr>
            <a:r>
              <a:rPr lang="en-US" altLang="zh-CN" b="1">
                <a:hlinkClick r:id="rId3" action="ppaction://hlinksldjump"/>
              </a:rPr>
              <a:t>14.2  SAX</a:t>
            </a:r>
            <a:r>
              <a:rPr lang="zh-CN" altLang="en-US" b="1">
                <a:hlinkClick r:id="rId3" action="ppaction://hlinksldjump"/>
              </a:rPr>
              <a:t>接口解析</a:t>
            </a:r>
            <a:r>
              <a:rPr lang="en-US" altLang="zh-CN" b="1">
                <a:hlinkClick r:id="rId3" action="ppaction://hlinksldjump"/>
              </a:rPr>
              <a:t>XML </a:t>
            </a:r>
            <a:endParaRPr lang="en-US" altLang="zh-CN" b="1"/>
          </a:p>
          <a:p>
            <a:pPr eaLnBrk="1" hangingPunct="1">
              <a:lnSpc>
                <a:spcPct val="200000"/>
              </a:lnSpc>
            </a:pPr>
            <a:r>
              <a:rPr lang="en-US" altLang="zh-CN" b="1">
                <a:hlinkClick r:id="rId4" action="ppaction://hlinksldjump"/>
              </a:rPr>
              <a:t>14.3  DOM</a:t>
            </a:r>
            <a:r>
              <a:rPr lang="zh-CN" altLang="en-US" b="1">
                <a:hlinkClick r:id="rId4" action="ppaction://hlinksldjump"/>
              </a:rPr>
              <a:t>接口解析</a:t>
            </a:r>
            <a:r>
              <a:rPr lang="en-US" altLang="zh-CN" b="1">
                <a:hlinkClick r:id="rId4" action="ppaction://hlinksldjump"/>
              </a:rPr>
              <a:t>XML </a:t>
            </a:r>
            <a:endParaRPr lang="en-US" altLang="zh-CN" b="1"/>
          </a:p>
          <a:p>
            <a:pPr eaLnBrk="1" hangingPunct="1">
              <a:lnSpc>
                <a:spcPct val="200000"/>
              </a:lnSpc>
            </a:pPr>
            <a:r>
              <a:rPr lang="zh-CN" altLang="en-US" b="1">
                <a:ea typeface="黑体" panose="02010609060101010101" pitchFamily="49" charset="-122"/>
                <a:hlinkClick r:id="rId5" action="ppaction://hlinksldjump"/>
              </a:rPr>
              <a:t>习  题</a:t>
            </a:r>
            <a:r>
              <a:rPr lang="zh-CN" altLang="en-US" b="1">
                <a:hlinkClick r:id="rId5" action="ppaction://hlinksldjump"/>
              </a:rPr>
              <a:t> </a:t>
            </a:r>
            <a:endParaRPr lang="zh-CN" altLang="en-US" b="1"/>
          </a:p>
        </p:txBody>
      </p:sp>
      <p:pic>
        <p:nvPicPr>
          <p:cNvPr id="956420" name="Picture 4" descr="E:\课件素材\GIF动画插件1\GIF014.GIF">
            <a:hlinkClick r:id="rId6" action="ppaction://hlinkpres?slideindex=2&amp;slidetitle=PowerPoint 演示文稿"/>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8058150" y="6280150"/>
            <a:ext cx="10858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9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7442" name="Rectangle 2"/>
          <p:cNvSpPr>
            <a:spLocks noChangeArrowheads="1"/>
          </p:cNvSpPr>
          <p:nvPr/>
        </p:nvSpPr>
        <p:spPr bwMode="auto">
          <a:xfrm>
            <a:off x="3036888" y="685800"/>
            <a:ext cx="30702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14.1  XML </a:t>
            </a:r>
            <a:r>
              <a:rPr lang="zh-CN" altLang="en-US" sz="3200" b="1"/>
              <a:t>简 介</a:t>
            </a:r>
          </a:p>
        </p:txBody>
      </p:sp>
      <p:sp>
        <p:nvSpPr>
          <p:cNvPr id="957443" name="Text Box 3"/>
          <p:cNvSpPr txBox="1">
            <a:spLocks noChangeArrowheads="1"/>
          </p:cNvSpPr>
          <p:nvPr/>
        </p:nvSpPr>
        <p:spPr bwMode="auto">
          <a:xfrm>
            <a:off x="228600" y="1219200"/>
            <a:ext cx="8686800" cy="509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b="1"/>
              <a:t>14.1.1  XML</a:t>
            </a:r>
            <a:r>
              <a:rPr lang="zh-CN" altLang="en-US" b="1"/>
              <a:t>定义</a:t>
            </a:r>
          </a:p>
          <a:p>
            <a:pPr eaLnBrk="1" hangingPunct="1">
              <a:lnSpc>
                <a:spcPct val="130000"/>
              </a:lnSpc>
              <a:spcBef>
                <a:spcPct val="50000"/>
              </a:spcBef>
            </a:pPr>
            <a:r>
              <a:rPr lang="zh-CN" altLang="en-US"/>
              <a:t>        </a:t>
            </a:r>
            <a:r>
              <a:rPr lang="en-US" altLang="zh-CN"/>
              <a:t>XML</a:t>
            </a:r>
            <a:r>
              <a:rPr lang="zh-CN" altLang="en-US"/>
              <a:t>是</a:t>
            </a:r>
            <a:r>
              <a:rPr lang="en-US" altLang="zh-CN"/>
              <a:t>SGML</a:t>
            </a:r>
            <a:r>
              <a:rPr lang="zh-CN" altLang="en-US"/>
              <a:t>一个简化而严格的子集，特别是为</a:t>
            </a:r>
            <a:r>
              <a:rPr lang="en-US" altLang="zh-CN"/>
              <a:t>Web</a:t>
            </a:r>
            <a:r>
              <a:rPr lang="zh-CN" altLang="en-US"/>
              <a:t>应用设计的，具有可扩展性、结构性和可检验性。</a:t>
            </a:r>
          </a:p>
          <a:p>
            <a:pPr eaLnBrk="1" hangingPunct="1">
              <a:lnSpc>
                <a:spcPct val="130000"/>
              </a:lnSpc>
              <a:spcBef>
                <a:spcPct val="50000"/>
              </a:spcBef>
            </a:pPr>
            <a:r>
              <a:rPr lang="zh-CN" altLang="en-US"/>
              <a:t>       ●可扩展性指用户可以根据需要自定义新的标识以及属性名，更好地从语义上修饰数据。</a:t>
            </a:r>
          </a:p>
          <a:p>
            <a:pPr eaLnBrk="1" hangingPunct="1">
              <a:lnSpc>
                <a:spcPct val="130000"/>
              </a:lnSpc>
              <a:spcBef>
                <a:spcPct val="50000"/>
              </a:spcBef>
            </a:pPr>
            <a:r>
              <a:rPr lang="zh-CN" altLang="en-US"/>
              <a:t>       ●结构性指</a:t>
            </a:r>
            <a:r>
              <a:rPr lang="en-US" altLang="zh-CN"/>
              <a:t>XML</a:t>
            </a:r>
            <a:r>
              <a:rPr lang="zh-CN" altLang="en-US"/>
              <a:t>文件结构可以嵌套，也可以复杂到任意程度。</a:t>
            </a:r>
          </a:p>
          <a:p>
            <a:pPr eaLnBrk="1" hangingPunct="1">
              <a:lnSpc>
                <a:spcPct val="130000"/>
              </a:lnSpc>
              <a:spcBef>
                <a:spcPct val="50000"/>
              </a:spcBef>
            </a:pPr>
            <a:r>
              <a:rPr lang="zh-CN" altLang="en-US"/>
              <a:t>       ●可校验性指</a:t>
            </a:r>
            <a:r>
              <a:rPr lang="en-US" altLang="zh-CN"/>
              <a:t>XML</a:t>
            </a:r>
            <a:r>
              <a:rPr lang="zh-CN" altLang="en-US"/>
              <a:t>文件文件可以包括一个语法描述，应用程序可以通过语法描述对此文件进行结构检验。</a:t>
            </a:r>
          </a:p>
        </p:txBody>
      </p:sp>
    </p:spTree>
  </p:cSld>
  <p:clrMapOvr>
    <a:masterClrMapping/>
  </p:clrMapOvr>
  <p:transition>
    <p:blinds dir="vert"/>
  </p:transition>
</p:sld>
</file>

<file path=ppt/slides/slide9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43" name="Text Box 2"/>
          <p:cNvSpPr txBox="1">
            <a:spLocks noChangeArrowheads="1"/>
          </p:cNvSpPr>
          <p:nvPr/>
        </p:nvSpPr>
        <p:spPr bwMode="auto">
          <a:xfrm>
            <a:off x="533400" y="533400"/>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14.1.2  XML</a:t>
            </a:r>
            <a:r>
              <a:rPr lang="zh-CN" altLang="en-US" b="1"/>
              <a:t>分类</a:t>
            </a:r>
          </a:p>
        </p:txBody>
      </p:sp>
      <p:sp>
        <p:nvSpPr>
          <p:cNvPr id="163844" name="Rectangle 3"/>
          <p:cNvSpPr>
            <a:spLocks noChangeArrowheads="1"/>
          </p:cNvSpPr>
          <p:nvPr/>
        </p:nvSpPr>
        <p:spPr bwMode="auto">
          <a:xfrm>
            <a:off x="2273300" y="6096000"/>
            <a:ext cx="4595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14.1  XML</a:t>
            </a:r>
            <a:r>
              <a:rPr lang="zh-CN" altLang="en-US"/>
              <a:t>相关标准的体系结构</a:t>
            </a:r>
          </a:p>
        </p:txBody>
      </p:sp>
      <p:graphicFrame>
        <p:nvGraphicFramePr>
          <p:cNvPr id="163842" name="Object 4"/>
          <p:cNvGraphicFramePr>
            <a:graphicFrameLocks noChangeAspect="1"/>
          </p:cNvGraphicFramePr>
          <p:nvPr/>
        </p:nvGraphicFramePr>
        <p:xfrm>
          <a:off x="1938338" y="533400"/>
          <a:ext cx="5300662" cy="5562600"/>
        </p:xfrm>
        <a:graphic>
          <a:graphicData uri="http://schemas.openxmlformats.org/presentationml/2006/ole">
            <mc:AlternateContent xmlns:mc="http://schemas.openxmlformats.org/markup-compatibility/2006">
              <mc:Choice xmlns:v="urn:schemas-microsoft-com:vml" Requires="v">
                <p:oleObj spid="_x0000_s163845" r:id="rId3" imgW="2604802" imgH="2733448" progId="Visio.Drawing.4">
                  <p:embed/>
                </p:oleObj>
              </mc:Choice>
              <mc:Fallback>
                <p:oleObj r:id="rId3" imgW="2604802" imgH="2733448"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8338" y="533400"/>
                        <a:ext cx="5300662" cy="556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blinds dir="vert"/>
  </p:transition>
</p:sld>
</file>

<file path=ppt/slides/slide9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8466" name="Text Box 2"/>
          <p:cNvSpPr txBox="1">
            <a:spLocks noChangeArrowheads="1"/>
          </p:cNvSpPr>
          <p:nvPr/>
        </p:nvSpPr>
        <p:spPr bwMode="auto">
          <a:xfrm>
            <a:off x="1066800" y="1876425"/>
            <a:ext cx="5434013"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b="1"/>
              <a:t>1. </a:t>
            </a:r>
            <a:r>
              <a:rPr lang="zh-CN" altLang="en-US" b="1"/>
              <a:t>元语言标准</a:t>
            </a:r>
          </a:p>
          <a:p>
            <a:pPr eaLnBrk="1" hangingPunct="1">
              <a:lnSpc>
                <a:spcPct val="200000"/>
              </a:lnSpc>
            </a:pPr>
            <a:r>
              <a:rPr lang="zh-CN" altLang="en-US"/>
              <a:t>用来描述标准的元语言，即</a:t>
            </a:r>
            <a:r>
              <a:rPr lang="en-US" altLang="zh-CN"/>
              <a:t>XML</a:t>
            </a:r>
            <a:r>
              <a:rPr lang="zh-CN" altLang="en-US"/>
              <a:t>标准。</a:t>
            </a:r>
          </a:p>
        </p:txBody>
      </p:sp>
      <p:sp>
        <p:nvSpPr>
          <p:cNvPr id="958467" name="Text Box 3"/>
          <p:cNvSpPr txBox="1">
            <a:spLocks noChangeArrowheads="1"/>
          </p:cNvSpPr>
          <p:nvPr/>
        </p:nvSpPr>
        <p:spPr bwMode="auto">
          <a:xfrm>
            <a:off x="381000" y="762000"/>
            <a:ext cx="84582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XML</a:t>
            </a:r>
            <a:r>
              <a:rPr lang="zh-CN" altLang="en-US"/>
              <a:t>相关标准主要分为三类，分别是元语言标准、基础标准和应用标准。</a:t>
            </a:r>
          </a:p>
        </p:txBody>
      </p:sp>
    </p:spTree>
  </p:cSld>
  <p:clrMapOvr>
    <a:masterClrMapping/>
  </p:clrMapOvr>
  <p:transition>
    <p:blinds dir="vert"/>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1906" name="Text Box 2"/>
          <p:cNvSpPr txBox="1">
            <a:spLocks noChangeArrowheads="1"/>
          </p:cNvSpPr>
          <p:nvPr/>
        </p:nvSpPr>
        <p:spPr bwMode="auto">
          <a:xfrm>
            <a:off x="2062163" y="620713"/>
            <a:ext cx="3500437"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a:t>//change</a:t>
            </a:r>
            <a:r>
              <a:rPr lang="zh-CN" altLang="en-US"/>
              <a:t>方法：修改</a:t>
            </a:r>
            <a:r>
              <a:rPr lang="en-US" altLang="zh-CN"/>
              <a:t>x</a:t>
            </a:r>
            <a:r>
              <a:rPr lang="zh-CN" altLang="en-US"/>
              <a:t>的值</a:t>
            </a:r>
          </a:p>
          <a:p>
            <a:pPr eaLnBrk="1" hangingPunct="1">
              <a:lnSpc>
                <a:spcPct val="200000"/>
              </a:lnSpc>
            </a:pPr>
            <a:r>
              <a:rPr lang="en-US" altLang="zh-CN"/>
              <a:t>public static void change()</a:t>
            </a:r>
          </a:p>
          <a:p>
            <a:pPr eaLnBrk="1" hangingPunct="1">
              <a:lnSpc>
                <a:spcPct val="200000"/>
              </a:lnSpc>
            </a:pPr>
            <a:r>
              <a:rPr lang="en-US" altLang="zh-CN"/>
              <a:t>{</a:t>
            </a:r>
          </a:p>
          <a:p>
            <a:pPr eaLnBrk="1" hangingPunct="1">
              <a:lnSpc>
                <a:spcPct val="200000"/>
              </a:lnSpc>
            </a:pPr>
            <a:r>
              <a:rPr lang="en-US" altLang="zh-CN"/>
              <a:t>	x = 5;</a:t>
            </a:r>
          </a:p>
          <a:p>
            <a:pPr eaLnBrk="1" hangingPunct="1">
              <a:lnSpc>
                <a:spcPct val="200000"/>
              </a:lnSpc>
            </a:pPr>
            <a:r>
              <a:rPr lang="en-US" altLang="zh-CN"/>
              <a:t>      }</a:t>
            </a:r>
          </a:p>
          <a:p>
            <a:pPr eaLnBrk="1" hangingPunct="1">
              <a:lnSpc>
                <a:spcPct val="200000"/>
              </a:lnSpc>
            </a:pPr>
            <a:r>
              <a:rPr lang="en-US" altLang="zh-CN"/>
              <a:t>}</a:t>
            </a:r>
          </a:p>
        </p:txBody>
      </p:sp>
    </p:spTree>
  </p:cSld>
  <p:clrMapOvr>
    <a:masterClrMapping/>
  </p:clrMapOvr>
  <p:transition>
    <p:zoom dir="in"/>
  </p:transition>
</p:sld>
</file>

<file path=ppt/slides/slide9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9490" name="Text Box 2"/>
          <p:cNvSpPr txBox="1">
            <a:spLocks noChangeArrowheads="1"/>
          </p:cNvSpPr>
          <p:nvPr/>
        </p:nvSpPr>
        <p:spPr bwMode="auto">
          <a:xfrm>
            <a:off x="381000" y="533400"/>
            <a:ext cx="8534400" cy="57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en-US" altLang="zh-CN" b="1"/>
              <a:t>2. </a:t>
            </a:r>
            <a:r>
              <a:rPr lang="zh-CN" altLang="en-US" b="1"/>
              <a:t>基础标准</a:t>
            </a:r>
          </a:p>
          <a:p>
            <a:pPr eaLnBrk="1" hangingPunct="1">
              <a:lnSpc>
                <a:spcPct val="130000"/>
              </a:lnSpc>
              <a:spcBef>
                <a:spcPct val="50000"/>
              </a:spcBef>
            </a:pPr>
            <a:r>
              <a:rPr lang="zh-CN" altLang="en-US"/>
              <a:t>        为</a:t>
            </a:r>
            <a:r>
              <a:rPr lang="en-US" altLang="zh-CN"/>
              <a:t>XML</a:t>
            </a:r>
            <a:r>
              <a:rPr lang="zh-CN" altLang="en-US"/>
              <a:t>进一步实用化制定的标准，共分为五类：外围标准、核心标准、操作标准、样式与链接标准、内容描述标准。</a:t>
            </a:r>
          </a:p>
          <a:p>
            <a:pPr eaLnBrk="1" hangingPunct="1">
              <a:lnSpc>
                <a:spcPct val="130000"/>
              </a:lnSpc>
              <a:spcBef>
                <a:spcPct val="50000"/>
              </a:spcBef>
            </a:pPr>
            <a:r>
              <a:rPr lang="zh-CN" altLang="en-US"/>
              <a:t>        </a:t>
            </a:r>
            <a:r>
              <a:rPr lang="en-US" altLang="zh-CN"/>
              <a:t>(1) </a:t>
            </a:r>
            <a:r>
              <a:rPr lang="zh-CN" altLang="en-US"/>
              <a:t>外围标准指</a:t>
            </a:r>
            <a:r>
              <a:rPr lang="en-US" altLang="zh-CN"/>
              <a:t>Internet</a:t>
            </a:r>
            <a:r>
              <a:rPr lang="zh-CN" altLang="en-US"/>
              <a:t>网络上统一应用的标准：</a:t>
            </a:r>
          </a:p>
          <a:p>
            <a:pPr eaLnBrk="1" hangingPunct="1">
              <a:lnSpc>
                <a:spcPct val="130000"/>
              </a:lnSpc>
              <a:spcBef>
                <a:spcPct val="50000"/>
              </a:spcBef>
            </a:pPr>
            <a:r>
              <a:rPr lang="zh-CN" altLang="en-US"/>
              <a:t>        ● </a:t>
            </a:r>
            <a:r>
              <a:rPr lang="en-US" altLang="zh-CN"/>
              <a:t>HTTP</a:t>
            </a:r>
            <a:r>
              <a:rPr lang="zh-CN" altLang="en-US"/>
              <a:t>协议采用请求</a:t>
            </a:r>
            <a:r>
              <a:rPr lang="en-US" altLang="zh-CN"/>
              <a:t>/</a:t>
            </a:r>
            <a:r>
              <a:rPr lang="zh-CN" altLang="en-US"/>
              <a:t>应答方式，客户端向服务器提交请求方式、</a:t>
            </a:r>
            <a:r>
              <a:rPr lang="en-US" altLang="zh-CN"/>
              <a:t>URI</a:t>
            </a:r>
            <a:r>
              <a:rPr lang="zh-CN" altLang="en-US"/>
              <a:t>、协议版本、客户端信息等，服务器向客户端返回状态信息、实体信息以及实体内容等。</a:t>
            </a:r>
          </a:p>
          <a:p>
            <a:pPr eaLnBrk="1" hangingPunct="1">
              <a:lnSpc>
                <a:spcPct val="130000"/>
              </a:lnSpc>
              <a:spcBef>
                <a:spcPct val="50000"/>
              </a:spcBef>
            </a:pPr>
            <a:r>
              <a:rPr lang="zh-CN" altLang="en-US"/>
              <a:t>        ● </a:t>
            </a:r>
            <a:r>
              <a:rPr lang="en-US" altLang="zh-CN"/>
              <a:t>URI/URL</a:t>
            </a:r>
            <a:r>
              <a:rPr lang="zh-CN" altLang="en-US"/>
              <a:t>指资源定位符，用来在网络上实现快速资源定位。</a:t>
            </a:r>
          </a:p>
          <a:p>
            <a:pPr eaLnBrk="1" hangingPunct="1">
              <a:lnSpc>
                <a:spcPct val="130000"/>
              </a:lnSpc>
              <a:spcBef>
                <a:spcPct val="50000"/>
              </a:spcBef>
            </a:pPr>
            <a:r>
              <a:rPr lang="zh-CN" altLang="en-US"/>
              <a:t>       ● </a:t>
            </a:r>
            <a:r>
              <a:rPr lang="en-US" altLang="zh-CN"/>
              <a:t>Unicode</a:t>
            </a:r>
            <a:r>
              <a:rPr lang="zh-CN" altLang="en-US"/>
              <a:t>指</a:t>
            </a:r>
            <a:r>
              <a:rPr lang="en-US" altLang="zh-CN"/>
              <a:t>Internet</a:t>
            </a:r>
            <a:r>
              <a:rPr lang="zh-CN" altLang="en-US"/>
              <a:t>网上统一传输数据的标准编码。</a:t>
            </a:r>
          </a:p>
        </p:txBody>
      </p:sp>
    </p:spTree>
  </p:cSld>
  <p:clrMapOvr>
    <a:masterClrMapping/>
  </p:clrMapOvr>
  <p:transition>
    <p:blinds dir="vert"/>
  </p:transition>
</p:sld>
</file>

<file path=ppt/slides/slide9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0514" name="Text Box 2"/>
          <p:cNvSpPr txBox="1">
            <a:spLocks noChangeArrowheads="1"/>
          </p:cNvSpPr>
          <p:nvPr/>
        </p:nvSpPr>
        <p:spPr bwMode="auto">
          <a:xfrm>
            <a:off x="381000" y="838200"/>
            <a:ext cx="8458200" cy="356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80000"/>
              </a:lnSpc>
              <a:spcBef>
                <a:spcPct val="50000"/>
              </a:spcBef>
            </a:pPr>
            <a:r>
              <a:rPr lang="en-US" altLang="zh-CN"/>
              <a:t>        (2) </a:t>
            </a:r>
            <a:r>
              <a:rPr lang="zh-CN" altLang="en-US"/>
              <a:t>核心标准是</a:t>
            </a:r>
            <a:r>
              <a:rPr lang="en-US" altLang="zh-CN"/>
              <a:t>XML</a:t>
            </a:r>
            <a:r>
              <a:rPr lang="zh-CN" altLang="en-US"/>
              <a:t>核心的标准。</a:t>
            </a:r>
          </a:p>
          <a:p>
            <a:pPr eaLnBrk="1" hangingPunct="1">
              <a:lnSpc>
                <a:spcPct val="180000"/>
              </a:lnSpc>
              <a:spcBef>
                <a:spcPct val="50000"/>
              </a:spcBef>
            </a:pPr>
            <a:r>
              <a:rPr lang="zh-CN" altLang="en-US"/>
              <a:t>        </a:t>
            </a:r>
            <a:r>
              <a:rPr lang="en-US" altLang="zh-CN"/>
              <a:t>(3) </a:t>
            </a:r>
            <a:r>
              <a:rPr lang="zh-CN" altLang="en-US"/>
              <a:t>操作标准为</a:t>
            </a:r>
            <a:r>
              <a:rPr lang="en-US" altLang="zh-CN"/>
              <a:t>XML</a:t>
            </a:r>
            <a:r>
              <a:rPr lang="zh-CN" altLang="en-US"/>
              <a:t>文档的处理提供有效的方法与规则，</a:t>
            </a:r>
            <a:r>
              <a:rPr lang="en-US" altLang="zh-CN"/>
              <a:t>DOM</a:t>
            </a:r>
            <a:r>
              <a:rPr lang="zh-CN" altLang="en-US"/>
              <a:t>是与平台无关的，提供一个编程接口。</a:t>
            </a:r>
            <a:r>
              <a:rPr lang="en-US" altLang="zh-CN"/>
              <a:t>Schema</a:t>
            </a:r>
            <a:r>
              <a:rPr lang="zh-CN" altLang="en-US"/>
              <a:t>是对</a:t>
            </a:r>
            <a:r>
              <a:rPr lang="en-US" altLang="zh-CN"/>
              <a:t>DOM</a:t>
            </a:r>
            <a:r>
              <a:rPr lang="zh-CN" altLang="en-US"/>
              <a:t>的补充，提供一种更为严格的描述</a:t>
            </a:r>
            <a:r>
              <a:rPr lang="en-US" altLang="zh-CN"/>
              <a:t>XML</a:t>
            </a:r>
            <a:r>
              <a:rPr lang="zh-CN" altLang="en-US"/>
              <a:t>文档的结构、属性、数据类型等的方法。</a:t>
            </a:r>
          </a:p>
        </p:txBody>
      </p:sp>
    </p:spTree>
  </p:cSld>
  <p:clrMapOvr>
    <a:masterClrMapping/>
  </p:clrMapOvr>
  <p:transition>
    <p:blinds dir="vert"/>
  </p:transition>
</p:sld>
</file>

<file path=ppt/slides/slide9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1538" name="Text Box 2"/>
          <p:cNvSpPr txBox="1">
            <a:spLocks noChangeArrowheads="1"/>
          </p:cNvSpPr>
          <p:nvPr/>
        </p:nvSpPr>
        <p:spPr bwMode="auto">
          <a:xfrm>
            <a:off x="304800" y="573088"/>
            <a:ext cx="8610600" cy="575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(4) </a:t>
            </a:r>
            <a:r>
              <a:rPr lang="zh-CN" altLang="en-US"/>
              <a:t>样式与链接标准。</a:t>
            </a:r>
          </a:p>
          <a:p>
            <a:pPr eaLnBrk="1" hangingPunct="1">
              <a:lnSpc>
                <a:spcPct val="130000"/>
              </a:lnSpc>
              <a:spcBef>
                <a:spcPct val="50000"/>
              </a:spcBef>
            </a:pPr>
            <a:r>
              <a:rPr lang="zh-CN" altLang="en-US"/>
              <a:t>       ●</a:t>
            </a:r>
            <a:r>
              <a:rPr lang="en-US" altLang="zh-CN"/>
              <a:t>CSS</a:t>
            </a:r>
            <a:r>
              <a:rPr lang="zh-CN" altLang="en-US"/>
              <a:t>是</a:t>
            </a:r>
            <a:r>
              <a:rPr lang="en-US" altLang="zh-CN"/>
              <a:t>XML</a:t>
            </a:r>
            <a:r>
              <a:rPr lang="zh-CN" altLang="en-US"/>
              <a:t>文档显示的样式标准。</a:t>
            </a:r>
          </a:p>
          <a:p>
            <a:pPr eaLnBrk="1" hangingPunct="1">
              <a:lnSpc>
                <a:spcPct val="130000"/>
              </a:lnSpc>
              <a:spcBef>
                <a:spcPct val="50000"/>
              </a:spcBef>
            </a:pPr>
            <a:r>
              <a:rPr lang="zh-CN" altLang="en-US"/>
              <a:t>       ● </a:t>
            </a:r>
            <a:r>
              <a:rPr lang="en-US" altLang="zh-CN"/>
              <a:t>XSL</a:t>
            </a:r>
            <a:r>
              <a:rPr lang="zh-CN" altLang="en-US"/>
              <a:t>标准可将</a:t>
            </a:r>
            <a:r>
              <a:rPr lang="en-US" altLang="zh-CN"/>
              <a:t>XML</a:t>
            </a:r>
            <a:r>
              <a:rPr lang="zh-CN" altLang="en-US"/>
              <a:t>文档形成树状结构，采用元素节点匹配的方式进行转换，因而该标准提供转换和显示的标准。</a:t>
            </a:r>
          </a:p>
          <a:p>
            <a:pPr eaLnBrk="1" hangingPunct="1">
              <a:lnSpc>
                <a:spcPct val="130000"/>
              </a:lnSpc>
              <a:spcBef>
                <a:spcPct val="50000"/>
              </a:spcBef>
            </a:pPr>
            <a:r>
              <a:rPr lang="zh-CN" altLang="en-US"/>
              <a:t>       ● </a:t>
            </a:r>
            <a:r>
              <a:rPr lang="en-US" altLang="zh-CN"/>
              <a:t>XSLT</a:t>
            </a:r>
            <a:r>
              <a:rPr lang="zh-CN" altLang="en-US"/>
              <a:t>标准是从</a:t>
            </a:r>
            <a:r>
              <a:rPr lang="en-US" altLang="zh-CN"/>
              <a:t>XSL</a:t>
            </a:r>
            <a:r>
              <a:rPr lang="zh-CN" altLang="en-US"/>
              <a:t>中分离出来的，是</a:t>
            </a:r>
            <a:r>
              <a:rPr lang="en-US" altLang="zh-CN"/>
              <a:t>XML</a:t>
            </a:r>
            <a:r>
              <a:rPr lang="zh-CN" altLang="en-US"/>
              <a:t>文档的转换标准，可以将</a:t>
            </a:r>
            <a:r>
              <a:rPr lang="en-US" altLang="zh-CN"/>
              <a:t>XML</a:t>
            </a:r>
            <a:r>
              <a:rPr lang="zh-CN" altLang="en-US"/>
              <a:t>文档转换为</a:t>
            </a:r>
            <a:r>
              <a:rPr lang="en-US" altLang="zh-CN"/>
              <a:t>HTML</a:t>
            </a:r>
            <a:r>
              <a:rPr lang="zh-CN" altLang="en-US"/>
              <a:t>文档并进行显示处理。</a:t>
            </a:r>
          </a:p>
          <a:p>
            <a:pPr eaLnBrk="1" hangingPunct="1">
              <a:lnSpc>
                <a:spcPct val="130000"/>
              </a:lnSpc>
              <a:spcBef>
                <a:spcPct val="50000"/>
              </a:spcBef>
            </a:pPr>
            <a:r>
              <a:rPr lang="zh-CN" altLang="en-US"/>
              <a:t>       </a:t>
            </a:r>
            <a:r>
              <a:rPr lang="en-US" altLang="zh-CN"/>
              <a:t>(5) </a:t>
            </a:r>
            <a:r>
              <a:rPr lang="zh-CN" altLang="en-US"/>
              <a:t>内容描述标准。</a:t>
            </a:r>
          </a:p>
          <a:p>
            <a:pPr eaLnBrk="1" hangingPunct="1">
              <a:lnSpc>
                <a:spcPct val="130000"/>
              </a:lnSpc>
              <a:spcBef>
                <a:spcPct val="50000"/>
              </a:spcBef>
            </a:pPr>
            <a:r>
              <a:rPr lang="zh-CN" altLang="en-US"/>
              <a:t>        </a:t>
            </a:r>
            <a:r>
              <a:rPr lang="en-US" altLang="zh-CN"/>
              <a:t>RDF(Resourse Description Format)</a:t>
            </a:r>
            <a:r>
              <a:rPr lang="zh-CN" altLang="en-US"/>
              <a:t>采用</a:t>
            </a:r>
            <a:r>
              <a:rPr lang="en-US" altLang="zh-CN"/>
              <a:t>XML</a:t>
            </a:r>
            <a:r>
              <a:rPr lang="zh-CN" altLang="en-US"/>
              <a:t>语法格式处理元数据的应用，是为描述图像文档和它们之间的相互关系定义的一个简单数据模型，为进行资源描述定义了资源描述的规则。</a:t>
            </a:r>
          </a:p>
        </p:txBody>
      </p:sp>
    </p:spTree>
  </p:cSld>
  <p:clrMapOvr>
    <a:masterClrMapping/>
  </p:clrMapOvr>
  <p:transition>
    <p:blinds dir="vert"/>
  </p:transition>
</p:sld>
</file>

<file path=ppt/slides/slide9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2562" name="Text Box 2"/>
          <p:cNvSpPr txBox="1">
            <a:spLocks noChangeArrowheads="1"/>
          </p:cNvSpPr>
          <p:nvPr/>
        </p:nvSpPr>
        <p:spPr bwMode="auto">
          <a:xfrm>
            <a:off x="457200" y="762000"/>
            <a:ext cx="8458200" cy="290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80000"/>
              </a:lnSpc>
              <a:spcBef>
                <a:spcPct val="50000"/>
              </a:spcBef>
            </a:pPr>
            <a:r>
              <a:rPr lang="en-US" altLang="zh-CN"/>
              <a:t>        </a:t>
            </a:r>
            <a:r>
              <a:rPr lang="en-US" altLang="zh-CN" b="1"/>
              <a:t>3. </a:t>
            </a:r>
            <a:r>
              <a:rPr lang="zh-CN" altLang="en-US" b="1"/>
              <a:t>应用标准</a:t>
            </a:r>
          </a:p>
          <a:p>
            <a:pPr eaLnBrk="1" hangingPunct="1">
              <a:lnSpc>
                <a:spcPct val="180000"/>
              </a:lnSpc>
              <a:spcBef>
                <a:spcPct val="50000"/>
              </a:spcBef>
            </a:pPr>
            <a:r>
              <a:rPr lang="zh-CN" altLang="en-US"/>
              <a:t>        </a:t>
            </a:r>
            <a:r>
              <a:rPr lang="en-US" altLang="zh-CN"/>
              <a:t>XML</a:t>
            </a:r>
            <a:r>
              <a:rPr lang="zh-CN" altLang="en-US"/>
              <a:t>标准是</a:t>
            </a:r>
            <a:r>
              <a:rPr lang="en-US" altLang="zh-CN"/>
              <a:t>Internet</a:t>
            </a:r>
            <a:r>
              <a:rPr lang="zh-CN" altLang="en-US"/>
              <a:t>时代的</a:t>
            </a:r>
            <a:r>
              <a:rPr lang="en-US" altLang="zh-CN"/>
              <a:t>ASCII</a:t>
            </a:r>
            <a:r>
              <a:rPr lang="zh-CN" altLang="en-US"/>
              <a:t>标准，主要针对具体的领域进行应用，如</a:t>
            </a:r>
            <a:r>
              <a:rPr lang="en-US" altLang="zh-CN"/>
              <a:t>cXML</a:t>
            </a:r>
            <a:r>
              <a:rPr lang="zh-CN" altLang="en-US"/>
              <a:t>是指电子商务</a:t>
            </a:r>
            <a:r>
              <a:rPr lang="en-US" altLang="zh-CN"/>
              <a:t>XML</a:t>
            </a:r>
            <a:r>
              <a:rPr lang="zh-CN" altLang="en-US"/>
              <a:t>应用标准、</a:t>
            </a:r>
            <a:r>
              <a:rPr lang="en-US" altLang="zh-CN"/>
              <a:t>voiceXML</a:t>
            </a:r>
            <a:r>
              <a:rPr lang="zh-CN" altLang="en-US"/>
              <a:t>指语音</a:t>
            </a:r>
            <a:r>
              <a:rPr lang="en-US" altLang="zh-CN"/>
              <a:t>XML</a:t>
            </a:r>
            <a:r>
              <a:rPr lang="zh-CN" altLang="en-US"/>
              <a:t>等。</a:t>
            </a:r>
          </a:p>
        </p:txBody>
      </p:sp>
    </p:spTree>
  </p:cSld>
  <p:clrMapOvr>
    <a:masterClrMapping/>
  </p:clrMapOvr>
  <p:transition>
    <p:blinds dir="vert"/>
  </p:transition>
</p:sld>
</file>

<file path=ppt/slides/slide9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867" name="Text Box 2"/>
          <p:cNvSpPr txBox="1">
            <a:spLocks noChangeArrowheads="1"/>
          </p:cNvSpPr>
          <p:nvPr/>
        </p:nvSpPr>
        <p:spPr bwMode="auto">
          <a:xfrm>
            <a:off x="457200" y="762000"/>
            <a:ext cx="3349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14.1.3  XML</a:t>
            </a:r>
            <a:r>
              <a:rPr lang="zh-CN" altLang="en-US" b="1"/>
              <a:t>文档的书写</a:t>
            </a:r>
          </a:p>
        </p:txBody>
      </p:sp>
      <p:sp>
        <p:nvSpPr>
          <p:cNvPr id="164868" name="Rectangle 3"/>
          <p:cNvSpPr>
            <a:spLocks noChangeArrowheads="1"/>
          </p:cNvSpPr>
          <p:nvPr/>
        </p:nvSpPr>
        <p:spPr bwMode="auto">
          <a:xfrm>
            <a:off x="3035300" y="5715000"/>
            <a:ext cx="3071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14.2  XML</a:t>
            </a:r>
            <a:r>
              <a:rPr lang="zh-CN" altLang="en-US"/>
              <a:t>文档举例</a:t>
            </a:r>
          </a:p>
        </p:txBody>
      </p:sp>
      <p:graphicFrame>
        <p:nvGraphicFramePr>
          <p:cNvPr id="164866" name="Object 4"/>
          <p:cNvGraphicFramePr>
            <a:graphicFrameLocks noChangeAspect="1"/>
          </p:cNvGraphicFramePr>
          <p:nvPr/>
        </p:nvGraphicFramePr>
        <p:xfrm>
          <a:off x="-1905000" y="1882775"/>
          <a:ext cx="12954000" cy="3832225"/>
        </p:xfrm>
        <a:graphic>
          <a:graphicData uri="http://schemas.openxmlformats.org/presentationml/2006/ole">
            <mc:AlternateContent xmlns:mc="http://schemas.openxmlformats.org/markup-compatibility/2006">
              <mc:Choice xmlns:v="urn:schemas-microsoft-com:vml" Requires="v">
                <p:oleObj spid="_x0000_s164869" name="Document" r:id="rId3" imgW="5419800" imgH="1604160" progId="Word.Document.8">
                  <p:embed/>
                </p:oleObj>
              </mc:Choice>
              <mc:Fallback>
                <p:oleObj name="Document" r:id="rId3" imgW="5419800" imgH="1604160"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1882775"/>
                        <a:ext cx="12954000" cy="383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blinds dir="vert"/>
  </p:transition>
</p:sld>
</file>

<file path=ppt/slides/slide9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5891" name="Text Box 2"/>
          <p:cNvSpPr txBox="1">
            <a:spLocks noChangeArrowheads="1"/>
          </p:cNvSpPr>
          <p:nvPr/>
        </p:nvSpPr>
        <p:spPr bwMode="auto">
          <a:xfrm>
            <a:off x="365125" y="650875"/>
            <a:ext cx="3349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14.1.4  XML</a:t>
            </a:r>
            <a:r>
              <a:rPr lang="zh-CN" altLang="en-US" b="1"/>
              <a:t>文档的解析</a:t>
            </a:r>
          </a:p>
        </p:txBody>
      </p:sp>
      <p:sp>
        <p:nvSpPr>
          <p:cNvPr id="165892" name="Rectangle 3"/>
          <p:cNvSpPr>
            <a:spLocks noChangeArrowheads="1"/>
          </p:cNvSpPr>
          <p:nvPr/>
        </p:nvSpPr>
        <p:spPr bwMode="auto">
          <a:xfrm>
            <a:off x="2578100" y="6019800"/>
            <a:ext cx="3986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14.3  XML</a:t>
            </a:r>
            <a:r>
              <a:rPr lang="zh-CN" altLang="en-US"/>
              <a:t>文档的处理过程</a:t>
            </a:r>
          </a:p>
        </p:txBody>
      </p:sp>
      <p:graphicFrame>
        <p:nvGraphicFramePr>
          <p:cNvPr id="165890" name="Object 4"/>
          <p:cNvGraphicFramePr>
            <a:graphicFrameLocks noChangeAspect="1"/>
          </p:cNvGraphicFramePr>
          <p:nvPr/>
        </p:nvGraphicFramePr>
        <p:xfrm>
          <a:off x="2057400" y="1169988"/>
          <a:ext cx="4953000" cy="4518025"/>
        </p:xfrm>
        <a:graphic>
          <a:graphicData uri="http://schemas.openxmlformats.org/presentationml/2006/ole">
            <mc:AlternateContent xmlns:mc="http://schemas.openxmlformats.org/markup-compatibility/2006">
              <mc:Choice xmlns:v="urn:schemas-microsoft-com:vml" Requires="v">
                <p:oleObj spid="_x0000_s165894" r:id="rId3" imgW="1739160" imgH="1584260" progId="Visio.Drawing.4">
                  <p:embed/>
                </p:oleObj>
              </mc:Choice>
              <mc:Fallback>
                <p:oleObj r:id="rId3" imgW="1739160" imgH="15842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169988"/>
                        <a:ext cx="4953000" cy="4518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5893" name="AutoShape 5">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blinds dir="vert"/>
  </p:transition>
</p:sld>
</file>

<file path=ppt/slides/slide9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3586" name="Rectangle 2"/>
          <p:cNvSpPr>
            <a:spLocks noChangeArrowheads="1"/>
          </p:cNvSpPr>
          <p:nvPr/>
        </p:nvSpPr>
        <p:spPr bwMode="auto">
          <a:xfrm>
            <a:off x="2322513" y="685800"/>
            <a:ext cx="44989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14.2  SAX</a:t>
            </a:r>
            <a:r>
              <a:rPr lang="zh-CN" altLang="en-US" sz="3200" b="1"/>
              <a:t>接口解析</a:t>
            </a:r>
            <a:r>
              <a:rPr lang="en-US" altLang="zh-CN" sz="3200" b="1"/>
              <a:t>XML</a:t>
            </a:r>
          </a:p>
        </p:txBody>
      </p:sp>
      <p:sp>
        <p:nvSpPr>
          <p:cNvPr id="963587" name="Text Box 3"/>
          <p:cNvSpPr txBox="1">
            <a:spLocks noChangeArrowheads="1"/>
          </p:cNvSpPr>
          <p:nvPr/>
        </p:nvSpPr>
        <p:spPr bwMode="auto">
          <a:xfrm>
            <a:off x="365125" y="1227138"/>
            <a:ext cx="7907338" cy="502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b="1"/>
              <a:t>14.2.1  </a:t>
            </a:r>
            <a:r>
              <a:rPr lang="zh-CN" altLang="en-US" b="1"/>
              <a:t>解析的步骤</a:t>
            </a:r>
          </a:p>
          <a:p>
            <a:pPr lvl="1" eaLnBrk="1" hangingPunct="1">
              <a:lnSpc>
                <a:spcPct val="150000"/>
              </a:lnSpc>
            </a:pPr>
            <a:r>
              <a:rPr lang="en-US" altLang="zh-CN"/>
              <a:t>(1) </a:t>
            </a:r>
            <a:r>
              <a:rPr lang="zh-CN" altLang="en-US"/>
              <a:t>创建</a:t>
            </a:r>
            <a:r>
              <a:rPr lang="en-US" altLang="zh-CN"/>
              <a:t>SAX</a:t>
            </a:r>
            <a:r>
              <a:rPr lang="zh-CN" altLang="en-US"/>
              <a:t>解析工厂的实例。</a:t>
            </a:r>
          </a:p>
          <a:p>
            <a:pPr lvl="1" eaLnBrk="1" hangingPunct="1">
              <a:lnSpc>
                <a:spcPct val="150000"/>
              </a:lnSpc>
            </a:pPr>
            <a:r>
              <a:rPr lang="en-US" altLang="zh-CN"/>
              <a:t>SAXParserFactory spf = SAXParserFactory.newInstance();</a:t>
            </a:r>
          </a:p>
          <a:p>
            <a:pPr lvl="1" eaLnBrk="1" hangingPunct="1">
              <a:lnSpc>
                <a:spcPct val="150000"/>
              </a:lnSpc>
            </a:pPr>
            <a:r>
              <a:rPr lang="en-US" altLang="zh-CN"/>
              <a:t>(2) </a:t>
            </a:r>
            <a:r>
              <a:rPr lang="zh-CN" altLang="en-US"/>
              <a:t>创建一个</a:t>
            </a:r>
            <a:r>
              <a:rPr lang="en-US" altLang="zh-CN"/>
              <a:t>SAX</a:t>
            </a:r>
            <a:r>
              <a:rPr lang="zh-CN" altLang="en-US"/>
              <a:t>解析器。</a:t>
            </a:r>
          </a:p>
          <a:p>
            <a:pPr lvl="1" eaLnBrk="1" hangingPunct="1">
              <a:lnSpc>
                <a:spcPct val="150000"/>
              </a:lnSpc>
            </a:pPr>
            <a:r>
              <a:rPr lang="en-US" altLang="zh-CN"/>
              <a:t>SAXParser sp = spf.newSAXParser();</a:t>
            </a:r>
          </a:p>
          <a:p>
            <a:pPr lvl="1" eaLnBrk="1" hangingPunct="1">
              <a:lnSpc>
                <a:spcPct val="150000"/>
              </a:lnSpc>
            </a:pPr>
            <a:r>
              <a:rPr lang="en-US" altLang="zh-CN"/>
              <a:t>(3) </a:t>
            </a:r>
            <a:r>
              <a:rPr lang="zh-CN" altLang="en-US"/>
              <a:t>得到</a:t>
            </a:r>
            <a:r>
              <a:rPr lang="en-US" altLang="zh-CN"/>
              <a:t>SAX</a:t>
            </a:r>
            <a:r>
              <a:rPr lang="zh-CN" altLang="en-US"/>
              <a:t>的处理器</a:t>
            </a:r>
            <a:r>
              <a:rPr lang="en-US" altLang="zh-CN"/>
              <a:t>(</a:t>
            </a:r>
            <a:r>
              <a:rPr lang="zh-CN" altLang="en-US"/>
              <a:t>处理器由用户自己编写实现</a:t>
            </a:r>
            <a:r>
              <a:rPr lang="en-US" altLang="zh-CN"/>
              <a:t>)</a:t>
            </a:r>
            <a:r>
              <a:rPr lang="zh-CN" altLang="en-US"/>
              <a:t>。</a:t>
            </a:r>
          </a:p>
          <a:p>
            <a:pPr lvl="1" eaLnBrk="1" hangingPunct="1">
              <a:lnSpc>
                <a:spcPct val="150000"/>
              </a:lnSpc>
            </a:pPr>
            <a:r>
              <a:rPr lang="en-US" altLang="zh-CN"/>
              <a:t>SAXHandler handler = new SAXHandler(); </a:t>
            </a:r>
          </a:p>
          <a:p>
            <a:pPr lvl="1" eaLnBrk="1" hangingPunct="1">
              <a:lnSpc>
                <a:spcPct val="150000"/>
              </a:lnSpc>
            </a:pPr>
            <a:r>
              <a:rPr lang="en-US" altLang="zh-CN"/>
              <a:t>(4) </a:t>
            </a:r>
            <a:r>
              <a:rPr lang="zh-CN" altLang="en-US"/>
              <a:t>使用用户创建的处理器，解析器解析文件。</a:t>
            </a:r>
          </a:p>
          <a:p>
            <a:pPr lvl="1" eaLnBrk="1" hangingPunct="1">
              <a:lnSpc>
                <a:spcPct val="150000"/>
              </a:lnSpc>
            </a:pPr>
            <a:r>
              <a:rPr lang="en-US" altLang="zh-CN"/>
              <a:t>sp.parse(new InputSource(reader), handler);</a:t>
            </a:r>
          </a:p>
        </p:txBody>
      </p:sp>
    </p:spTree>
  </p:cSld>
  <p:clrMapOvr>
    <a:masterClrMapping/>
  </p:clrMapOvr>
  <p:transition>
    <p:blinds dir="vert"/>
  </p:transition>
</p:sld>
</file>

<file path=ppt/slides/slide9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4610" name="Text Box 2"/>
          <p:cNvSpPr txBox="1">
            <a:spLocks noChangeArrowheads="1"/>
          </p:cNvSpPr>
          <p:nvPr/>
        </p:nvSpPr>
        <p:spPr bwMode="auto">
          <a:xfrm>
            <a:off x="457200" y="769938"/>
            <a:ext cx="8534400" cy="502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14.2.2  </a:t>
            </a:r>
            <a:r>
              <a:rPr lang="zh-CN" altLang="en-US" b="1"/>
              <a:t>相关类</a:t>
            </a:r>
          </a:p>
          <a:p>
            <a:pPr eaLnBrk="1" hangingPunct="1">
              <a:lnSpc>
                <a:spcPct val="150000"/>
              </a:lnSpc>
              <a:spcBef>
                <a:spcPct val="50000"/>
              </a:spcBef>
            </a:pPr>
            <a:r>
              <a:rPr lang="zh-CN" altLang="en-US"/>
              <a:t>        在</a:t>
            </a:r>
            <a:r>
              <a:rPr lang="en-US" altLang="zh-CN"/>
              <a:t>J2sdk1.4</a:t>
            </a:r>
            <a:r>
              <a:rPr lang="zh-CN" altLang="en-US"/>
              <a:t>中的</a:t>
            </a:r>
            <a:r>
              <a:rPr lang="en-US" altLang="zh-CN"/>
              <a:t>SAX</a:t>
            </a:r>
            <a:r>
              <a:rPr lang="zh-CN" altLang="en-US"/>
              <a:t>版本为</a:t>
            </a:r>
            <a:r>
              <a:rPr lang="en-US" altLang="zh-CN"/>
              <a:t>2.0</a:t>
            </a:r>
            <a:r>
              <a:rPr lang="zh-CN" altLang="en-US"/>
              <a:t>，它提供</a:t>
            </a:r>
            <a:r>
              <a:rPr lang="en-US" altLang="zh-CN"/>
              <a:t>DefaultHandler(org.xml.sax.helpers.DefaultHandler)</a:t>
            </a:r>
            <a:r>
              <a:rPr lang="zh-CN" altLang="en-US"/>
              <a:t>接口，通过这个接口实现自己的解析器。接口中需要实现的解析函数为：</a:t>
            </a:r>
          </a:p>
          <a:p>
            <a:pPr eaLnBrk="1" hangingPunct="1">
              <a:lnSpc>
                <a:spcPct val="150000"/>
              </a:lnSpc>
              <a:spcBef>
                <a:spcPct val="50000"/>
              </a:spcBef>
            </a:pPr>
            <a:r>
              <a:rPr lang="zh-CN" altLang="en-US"/>
              <a:t>         </a:t>
            </a:r>
            <a:r>
              <a:rPr lang="en-US" altLang="zh-CN"/>
              <a:t>public void startElement(String uri, String localName, String qName, Attributes attributes) throws SAXException</a:t>
            </a:r>
          </a:p>
          <a:p>
            <a:pPr eaLnBrk="1" hangingPunct="1">
              <a:lnSpc>
                <a:spcPct val="150000"/>
              </a:lnSpc>
              <a:spcBef>
                <a:spcPct val="50000"/>
              </a:spcBef>
            </a:pPr>
            <a:r>
              <a:rPr lang="en-US" altLang="zh-CN"/>
              <a:t>        </a:t>
            </a:r>
            <a:r>
              <a:rPr lang="zh-CN" altLang="en-US"/>
              <a:t>读取</a:t>
            </a:r>
            <a:r>
              <a:rPr lang="en-US" altLang="zh-CN"/>
              <a:t>XML</a:t>
            </a:r>
            <a:r>
              <a:rPr lang="zh-CN" altLang="en-US"/>
              <a:t>数据的节点元素开始时触发，需要实现这个方法进行标记元素的名字的操作。</a:t>
            </a:r>
          </a:p>
        </p:txBody>
      </p:sp>
    </p:spTree>
  </p:cSld>
  <p:clrMapOvr>
    <a:masterClrMapping/>
  </p:clrMapOvr>
  <p:transition>
    <p:blinds dir="vert"/>
  </p:transition>
</p:sld>
</file>

<file path=ppt/slides/slide9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5634" name="Text Box 2"/>
          <p:cNvSpPr txBox="1">
            <a:spLocks noChangeArrowheads="1"/>
          </p:cNvSpPr>
          <p:nvPr/>
        </p:nvSpPr>
        <p:spPr bwMode="auto">
          <a:xfrm>
            <a:off x="381000" y="762000"/>
            <a:ext cx="85344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a:t>        public void endElement(String uri, String localName, String qName) throws SAXException</a:t>
            </a:r>
          </a:p>
          <a:p>
            <a:pPr eaLnBrk="1" hangingPunct="1">
              <a:lnSpc>
                <a:spcPct val="150000"/>
              </a:lnSpc>
              <a:spcBef>
                <a:spcPct val="50000"/>
              </a:spcBef>
            </a:pPr>
            <a:r>
              <a:rPr lang="en-US" altLang="zh-CN"/>
              <a:t>        </a:t>
            </a:r>
            <a:r>
              <a:rPr lang="zh-CN" altLang="en-US"/>
              <a:t>处理节点元素终止时触发，可以添加代码来将节点数据进行存储。 </a:t>
            </a:r>
          </a:p>
          <a:p>
            <a:pPr eaLnBrk="1" hangingPunct="1">
              <a:lnSpc>
                <a:spcPct val="150000"/>
              </a:lnSpc>
              <a:spcBef>
                <a:spcPct val="50000"/>
              </a:spcBef>
            </a:pPr>
            <a:r>
              <a:rPr lang="zh-CN" altLang="en-US"/>
              <a:t>        </a:t>
            </a:r>
            <a:r>
              <a:rPr lang="en-US" altLang="zh-CN"/>
              <a:t>public void characters(char[] ch, int start, intlength) throws SAXException</a:t>
            </a:r>
          </a:p>
          <a:p>
            <a:pPr eaLnBrk="1" hangingPunct="1">
              <a:lnSpc>
                <a:spcPct val="150000"/>
              </a:lnSpc>
              <a:spcBef>
                <a:spcPct val="50000"/>
              </a:spcBef>
            </a:pPr>
            <a:r>
              <a:rPr lang="en-US" altLang="zh-CN"/>
              <a:t>        </a:t>
            </a:r>
            <a:r>
              <a:rPr lang="zh-CN" altLang="en-US"/>
              <a:t>处理节点之间的数据，可以添加代码来读取节点间的数据值。</a:t>
            </a:r>
          </a:p>
        </p:txBody>
      </p:sp>
    </p:spTree>
  </p:cSld>
  <p:clrMapOvr>
    <a:masterClrMapping/>
  </p:clrMapOvr>
  <p:transition>
    <p:blinds dir="vert"/>
  </p:transition>
</p:sld>
</file>

<file path=ppt/slides/slide9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6658" name="Text Box 2"/>
          <p:cNvSpPr txBox="1">
            <a:spLocks noChangeArrowheads="1"/>
          </p:cNvSpPr>
          <p:nvPr/>
        </p:nvSpPr>
        <p:spPr bwMode="auto">
          <a:xfrm>
            <a:off x="381000" y="533400"/>
            <a:ext cx="853440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a:t>
            </a:r>
            <a:r>
              <a:rPr lang="zh-CN" altLang="en-US"/>
              <a:t>例</a:t>
            </a:r>
            <a:r>
              <a:rPr lang="en-US" altLang="zh-CN"/>
              <a:t>14.1】</a:t>
            </a:r>
            <a:r>
              <a:rPr lang="zh-CN" altLang="en-US"/>
              <a:t>编写一个</a:t>
            </a:r>
            <a:r>
              <a:rPr lang="en-US" altLang="zh-CN"/>
              <a:t>SAX</a:t>
            </a:r>
            <a:r>
              <a:rPr lang="zh-CN" altLang="en-US"/>
              <a:t>处理器，对</a:t>
            </a:r>
            <a:r>
              <a:rPr lang="en-US" altLang="zh-CN"/>
              <a:t>14.1</a:t>
            </a:r>
            <a:r>
              <a:rPr lang="zh-CN" altLang="en-US"/>
              <a:t>节中的</a:t>
            </a:r>
            <a:r>
              <a:rPr lang="en-US" altLang="zh-CN"/>
              <a:t>person.xml</a:t>
            </a:r>
            <a:r>
              <a:rPr lang="zh-CN" altLang="en-US"/>
              <a:t>进行解析，输出</a:t>
            </a:r>
            <a:r>
              <a:rPr lang="en-US" altLang="zh-CN"/>
              <a:t>XML</a:t>
            </a:r>
            <a:r>
              <a:rPr lang="zh-CN" altLang="en-US"/>
              <a:t>文件节点的标签和节点的值。</a:t>
            </a:r>
          </a:p>
          <a:p>
            <a:pPr eaLnBrk="1" hangingPunct="1">
              <a:lnSpc>
                <a:spcPct val="130000"/>
              </a:lnSpc>
              <a:spcBef>
                <a:spcPct val="50000"/>
              </a:spcBef>
            </a:pPr>
            <a:r>
              <a:rPr lang="zh-CN" altLang="en-US"/>
              <a:t>        分析：类</a:t>
            </a:r>
            <a:r>
              <a:rPr lang="en-US" altLang="zh-CN"/>
              <a:t>SAXHandler</a:t>
            </a:r>
            <a:r>
              <a:rPr lang="zh-CN" altLang="en-US"/>
              <a:t>是一个处理类，实现这个</a:t>
            </a:r>
            <a:r>
              <a:rPr lang="en-US" altLang="zh-CN"/>
              <a:t>DefaultHandler</a:t>
            </a:r>
            <a:r>
              <a:rPr lang="zh-CN" altLang="en-US"/>
              <a:t>接口时覆盖了上述三个方法，将读取的节点标签和节点的值存入到</a:t>
            </a:r>
            <a:r>
              <a:rPr lang="en-US" altLang="zh-CN"/>
              <a:t>Hashtable</a:t>
            </a:r>
            <a:r>
              <a:rPr lang="zh-CN" altLang="en-US"/>
              <a:t>对象中。类中提供了一个方法，返回读取的名</a:t>
            </a:r>
            <a:r>
              <a:rPr lang="en-US" altLang="zh-CN"/>
              <a:t>-</a:t>
            </a:r>
            <a:r>
              <a:rPr lang="zh-CN" altLang="en-US"/>
              <a:t>值对的</a:t>
            </a:r>
            <a:r>
              <a:rPr lang="en-US" altLang="zh-CN"/>
              <a:t>Hashtable</a:t>
            </a:r>
            <a:r>
              <a:rPr lang="zh-CN" altLang="en-US"/>
              <a:t>对象。输出结果如图</a:t>
            </a:r>
            <a:r>
              <a:rPr lang="en-US" altLang="zh-CN"/>
              <a:t>14.4</a:t>
            </a:r>
            <a:r>
              <a:rPr lang="zh-CN" altLang="en-US"/>
              <a:t>所示。源程序代码如下：</a:t>
            </a:r>
          </a:p>
          <a:p>
            <a:pPr lvl="1" eaLnBrk="1" hangingPunct="1">
              <a:spcBef>
                <a:spcPct val="50000"/>
              </a:spcBef>
            </a:pPr>
            <a:r>
              <a:rPr lang="en-US" altLang="zh-CN"/>
              <a:t>//</a:t>
            </a:r>
            <a:r>
              <a:rPr lang="zh-CN" altLang="en-US"/>
              <a:t>程序文件名为</a:t>
            </a:r>
            <a:r>
              <a:rPr lang="en-US" altLang="zh-CN"/>
              <a:t>Parse.java</a:t>
            </a:r>
          </a:p>
          <a:p>
            <a:pPr lvl="1" eaLnBrk="1" hangingPunct="1">
              <a:spcBef>
                <a:spcPct val="50000"/>
              </a:spcBef>
            </a:pPr>
            <a:r>
              <a:rPr lang="en-US" altLang="zh-CN"/>
              <a:t>import java.io.*; </a:t>
            </a:r>
          </a:p>
          <a:p>
            <a:pPr lvl="1" eaLnBrk="1" hangingPunct="1">
              <a:spcBef>
                <a:spcPct val="50000"/>
              </a:spcBef>
            </a:pPr>
            <a:r>
              <a:rPr lang="en-US" altLang="zh-CN"/>
              <a:t>import java.util.Hashtable;</a:t>
            </a:r>
          </a:p>
          <a:p>
            <a:pPr lvl="1" eaLnBrk="1" hangingPunct="1">
              <a:spcBef>
                <a:spcPct val="50000"/>
              </a:spcBef>
            </a:pPr>
            <a:r>
              <a:rPr lang="en-US" altLang="zh-CN"/>
              <a:t>import org.w3c.dom.*; </a:t>
            </a:r>
          </a:p>
        </p:txBody>
      </p:sp>
    </p:spTree>
  </p:cSld>
  <p:clrMapOvr>
    <a:masterClrMapping/>
  </p:clrMapOvr>
  <p:transition>
    <p:blinds dir="vert"/>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9" name="Rectangle 2"/>
          <p:cNvSpPr>
            <a:spLocks noChangeArrowheads="1"/>
          </p:cNvSpPr>
          <p:nvPr/>
        </p:nvSpPr>
        <p:spPr bwMode="auto">
          <a:xfrm>
            <a:off x="3146425" y="5257800"/>
            <a:ext cx="2851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2.7  </a:t>
            </a:r>
            <a:r>
              <a:rPr lang="zh-CN" altLang="en-US"/>
              <a:t>程序输出结果</a:t>
            </a:r>
          </a:p>
        </p:txBody>
      </p:sp>
      <p:graphicFrame>
        <p:nvGraphicFramePr>
          <p:cNvPr id="24578" name="Object 3"/>
          <p:cNvGraphicFramePr>
            <a:graphicFrameLocks noChangeAspect="1"/>
          </p:cNvGraphicFramePr>
          <p:nvPr/>
        </p:nvGraphicFramePr>
        <p:xfrm>
          <a:off x="952500" y="1447800"/>
          <a:ext cx="7239000" cy="2916238"/>
        </p:xfrm>
        <a:graphic>
          <a:graphicData uri="http://schemas.openxmlformats.org/presentationml/2006/ole">
            <mc:AlternateContent xmlns:mc="http://schemas.openxmlformats.org/markup-compatibility/2006">
              <mc:Choice xmlns:v="urn:schemas-microsoft-com:vml" Requires="v">
                <p:oleObj spid="_x0000_s24580" name="Bitmap Image" r:id="rId3" imgW="4016088" imgH="1615238" progId="Paint.Picture">
                  <p:embed/>
                </p:oleObj>
              </mc:Choice>
              <mc:Fallback>
                <p:oleObj name="Bitmap Image" r:id="rId3" imgW="4016088" imgH="1615238"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 y="1447800"/>
                        <a:ext cx="7239000" cy="2916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dir="in"/>
  </p:transition>
</p:sld>
</file>

<file path=ppt/slides/slide9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7682" name="Text Box 2"/>
          <p:cNvSpPr txBox="1">
            <a:spLocks noChangeArrowheads="1"/>
          </p:cNvSpPr>
          <p:nvPr/>
        </p:nvSpPr>
        <p:spPr bwMode="auto">
          <a:xfrm>
            <a:off x="1050925" y="533400"/>
            <a:ext cx="568325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a:t>import org.xml.sax.*;</a:t>
            </a:r>
          </a:p>
          <a:p>
            <a:pPr eaLnBrk="1" hangingPunct="1">
              <a:lnSpc>
                <a:spcPct val="140000"/>
              </a:lnSpc>
            </a:pPr>
            <a:r>
              <a:rPr lang="en-US" altLang="zh-CN"/>
              <a:t>import javax.xml.parsers.SAXParser; </a:t>
            </a:r>
          </a:p>
          <a:p>
            <a:pPr eaLnBrk="1" hangingPunct="1">
              <a:lnSpc>
                <a:spcPct val="140000"/>
              </a:lnSpc>
            </a:pPr>
            <a:r>
              <a:rPr lang="en-US" altLang="zh-CN"/>
              <a:t>import javax.xml.parsers.SAXParserFactory;</a:t>
            </a:r>
          </a:p>
          <a:p>
            <a:pPr eaLnBrk="1" hangingPunct="1">
              <a:lnSpc>
                <a:spcPct val="140000"/>
              </a:lnSpc>
            </a:pPr>
            <a:r>
              <a:rPr lang="en-US" altLang="zh-CN"/>
              <a:t>import org.xml.sax.helpers.*;</a:t>
            </a:r>
          </a:p>
          <a:p>
            <a:pPr eaLnBrk="1" hangingPunct="1">
              <a:lnSpc>
                <a:spcPct val="140000"/>
              </a:lnSpc>
            </a:pPr>
            <a:endParaRPr lang="en-US" altLang="zh-CN"/>
          </a:p>
          <a:p>
            <a:pPr eaLnBrk="1" hangingPunct="1">
              <a:lnSpc>
                <a:spcPct val="140000"/>
              </a:lnSpc>
            </a:pPr>
            <a:r>
              <a:rPr lang="en-US" altLang="zh-CN"/>
              <a:t>public class Parse</a:t>
            </a:r>
          </a:p>
          <a:p>
            <a:pPr eaLnBrk="1" hangingPunct="1">
              <a:lnSpc>
                <a:spcPct val="140000"/>
              </a:lnSpc>
            </a:pPr>
            <a:r>
              <a:rPr lang="en-US" altLang="zh-CN"/>
              <a:t>{</a:t>
            </a:r>
          </a:p>
          <a:p>
            <a:pPr eaLnBrk="1" hangingPunct="1">
              <a:lnSpc>
                <a:spcPct val="140000"/>
              </a:lnSpc>
            </a:pPr>
            <a:r>
              <a:rPr lang="en-US" altLang="zh-CN"/>
              <a:t>	public static void main(String[] args)</a:t>
            </a:r>
          </a:p>
          <a:p>
            <a:pPr eaLnBrk="1" hangingPunct="1">
              <a:lnSpc>
                <a:spcPct val="140000"/>
              </a:lnSpc>
            </a:pPr>
            <a:r>
              <a:rPr lang="en-US" altLang="zh-CN"/>
              <a:t>	{</a:t>
            </a:r>
          </a:p>
          <a:p>
            <a:pPr eaLnBrk="1" hangingPunct="1">
              <a:lnSpc>
                <a:spcPct val="140000"/>
              </a:lnSpc>
            </a:pPr>
            <a:r>
              <a:rPr lang="en-US" altLang="zh-CN"/>
              <a:t>		try</a:t>
            </a:r>
          </a:p>
          <a:p>
            <a:pPr eaLnBrk="1" hangingPunct="1">
              <a:lnSpc>
                <a:spcPct val="140000"/>
              </a:lnSpc>
            </a:pPr>
            <a:r>
              <a:rPr lang="en-US" altLang="zh-CN"/>
              <a:t>		{</a:t>
            </a:r>
          </a:p>
        </p:txBody>
      </p:sp>
    </p:spTree>
  </p:cSld>
  <p:clrMapOvr>
    <a:masterClrMapping/>
  </p:clrMapOvr>
  <p:transition>
    <p:blinds dir="vert"/>
  </p:transition>
</p:sld>
</file>

<file path=ppt/slides/slide9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8706" name="Text Box 2"/>
          <p:cNvSpPr txBox="1">
            <a:spLocks noChangeArrowheads="1"/>
          </p:cNvSpPr>
          <p:nvPr/>
        </p:nvSpPr>
        <p:spPr bwMode="auto">
          <a:xfrm>
            <a:off x="703263" y="561975"/>
            <a:ext cx="7907337"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lnSpc>
                <a:spcPct val="130000"/>
              </a:lnSpc>
            </a:pPr>
            <a:r>
              <a:rPr lang="en-US" altLang="zh-CN"/>
              <a:t>File file = new File("person.xml");</a:t>
            </a:r>
          </a:p>
          <a:p>
            <a:pPr lvl="1" eaLnBrk="1" hangingPunct="1">
              <a:lnSpc>
                <a:spcPct val="130000"/>
              </a:lnSpc>
            </a:pPr>
            <a:r>
              <a:rPr lang="en-US" altLang="zh-CN"/>
              <a:t>FileReader reader = new FileReader(file);</a:t>
            </a:r>
          </a:p>
          <a:p>
            <a:pPr lvl="1" eaLnBrk="1" hangingPunct="1">
              <a:lnSpc>
                <a:spcPct val="130000"/>
              </a:lnSpc>
            </a:pPr>
            <a:r>
              <a:rPr lang="en-US" altLang="zh-CN"/>
              <a:t>//</a:t>
            </a:r>
            <a:r>
              <a:rPr lang="zh-CN" altLang="en-US"/>
              <a:t>创建解析工厂实例</a:t>
            </a:r>
          </a:p>
          <a:p>
            <a:pPr eaLnBrk="1" hangingPunct="1">
              <a:lnSpc>
                <a:spcPct val="130000"/>
              </a:lnSpc>
            </a:pPr>
            <a:r>
              <a:rPr lang="zh-CN" altLang="en-US"/>
              <a:t>      </a:t>
            </a:r>
            <a:r>
              <a:rPr lang="en-US" altLang="zh-CN"/>
              <a:t>SAXParserFactory spf = SAXParserFactory.newInstance();</a:t>
            </a:r>
          </a:p>
          <a:p>
            <a:pPr eaLnBrk="1" hangingPunct="1">
              <a:lnSpc>
                <a:spcPct val="130000"/>
              </a:lnSpc>
            </a:pPr>
            <a:r>
              <a:rPr lang="en-US" altLang="zh-CN"/>
              <a:t>      //</a:t>
            </a:r>
            <a:r>
              <a:rPr lang="zh-CN" altLang="en-US"/>
              <a:t>创建解析器</a:t>
            </a:r>
          </a:p>
          <a:p>
            <a:pPr eaLnBrk="1" hangingPunct="1">
              <a:lnSpc>
                <a:spcPct val="130000"/>
              </a:lnSpc>
            </a:pPr>
            <a:r>
              <a:rPr lang="zh-CN" altLang="en-US"/>
              <a:t>      </a:t>
            </a:r>
            <a:r>
              <a:rPr lang="en-US" altLang="zh-CN"/>
              <a:t>SAXParser sp = spf.newSAXParser();</a:t>
            </a:r>
          </a:p>
          <a:p>
            <a:pPr eaLnBrk="1" hangingPunct="1">
              <a:lnSpc>
                <a:spcPct val="130000"/>
              </a:lnSpc>
            </a:pPr>
            <a:r>
              <a:rPr lang="en-US" altLang="zh-CN"/>
              <a:t>      //</a:t>
            </a:r>
            <a:r>
              <a:rPr lang="zh-CN" altLang="en-US"/>
              <a:t>创建处理类实例</a:t>
            </a:r>
          </a:p>
          <a:p>
            <a:pPr eaLnBrk="1" hangingPunct="1">
              <a:lnSpc>
                <a:spcPct val="130000"/>
              </a:lnSpc>
            </a:pPr>
            <a:r>
              <a:rPr lang="zh-CN" altLang="en-US"/>
              <a:t>      </a:t>
            </a:r>
            <a:r>
              <a:rPr lang="en-US" altLang="zh-CN"/>
              <a:t>SAXHandler handler = new SAXHandler(); </a:t>
            </a:r>
          </a:p>
          <a:p>
            <a:pPr eaLnBrk="1" hangingPunct="1">
              <a:lnSpc>
                <a:spcPct val="130000"/>
              </a:lnSpc>
            </a:pPr>
            <a:r>
              <a:rPr lang="en-US" altLang="zh-CN"/>
              <a:t>      //</a:t>
            </a:r>
            <a:r>
              <a:rPr lang="zh-CN" altLang="en-US"/>
              <a:t>解析</a:t>
            </a:r>
          </a:p>
          <a:p>
            <a:pPr eaLnBrk="1" hangingPunct="1">
              <a:lnSpc>
                <a:spcPct val="130000"/>
              </a:lnSpc>
            </a:pPr>
            <a:r>
              <a:rPr lang="zh-CN" altLang="en-US"/>
              <a:t>      </a:t>
            </a:r>
            <a:r>
              <a:rPr lang="en-US" altLang="zh-CN"/>
              <a:t>sp.parse(new InputSource(reader), handler); </a:t>
            </a:r>
          </a:p>
          <a:p>
            <a:pPr eaLnBrk="1" hangingPunct="1">
              <a:lnSpc>
                <a:spcPct val="130000"/>
              </a:lnSpc>
            </a:pPr>
            <a:r>
              <a:rPr lang="en-US" altLang="zh-CN"/>
              <a:t>      Hashtable hashTable = handler.getTable(); </a:t>
            </a:r>
          </a:p>
          <a:p>
            <a:pPr eaLnBrk="1" hangingPunct="1">
              <a:lnSpc>
                <a:spcPct val="130000"/>
              </a:lnSpc>
            </a:pPr>
            <a:r>
              <a:rPr lang="en-US" altLang="zh-CN"/>
              <a:t>      //</a:t>
            </a:r>
            <a:r>
              <a:rPr lang="zh-CN" altLang="en-US"/>
              <a:t>输出数据</a:t>
            </a:r>
          </a:p>
        </p:txBody>
      </p:sp>
    </p:spTree>
  </p:cSld>
  <p:clrMapOvr>
    <a:masterClrMapping/>
  </p:clrMapOvr>
  <p:transition>
    <p:blinds dir="vert"/>
  </p:transition>
</p:sld>
</file>

<file path=ppt/slides/slide9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9730" name="Text Box 2"/>
          <p:cNvSpPr txBox="1">
            <a:spLocks noChangeArrowheads="1"/>
          </p:cNvSpPr>
          <p:nvPr/>
        </p:nvSpPr>
        <p:spPr bwMode="auto">
          <a:xfrm>
            <a:off x="685800" y="703263"/>
            <a:ext cx="8915400" cy="545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r>
              <a:rPr lang="en-US" altLang="zh-CN" sz="2200"/>
              <a:t>	System.out.println("</a:t>
            </a:r>
            <a:r>
              <a:rPr lang="zh-CN" altLang="en-US" sz="2200"/>
              <a:t>教师信息表</a:t>
            </a:r>
            <a:r>
              <a:rPr lang="en-US" altLang="zh-CN" sz="2200"/>
              <a:t>"); </a:t>
            </a:r>
          </a:p>
          <a:p>
            <a:pPr lvl="1" eaLnBrk="1" hangingPunct="1"/>
            <a:r>
              <a:rPr lang="en-US" altLang="zh-CN" sz="2200"/>
              <a:t>	System.out.println("</a:t>
            </a:r>
            <a:r>
              <a:rPr lang="zh-CN" altLang="en-US" sz="2200"/>
              <a:t>姓名：</a:t>
            </a:r>
            <a:r>
              <a:rPr lang="en-US" altLang="zh-CN" sz="2200"/>
              <a:t>"+ (String)hashTable.get(new String("name"))); </a:t>
            </a:r>
          </a:p>
          <a:p>
            <a:pPr lvl="1" eaLnBrk="1" hangingPunct="1"/>
            <a:r>
              <a:rPr lang="en-US" altLang="zh-CN" sz="2200"/>
              <a:t>	System.out.println("</a:t>
            </a:r>
            <a:r>
              <a:rPr lang="zh-CN" altLang="en-US" sz="2200"/>
              <a:t>学院：</a:t>
            </a:r>
            <a:r>
              <a:rPr lang="en-US" altLang="zh-CN" sz="2200"/>
              <a:t>" + (String)hashTable.get(new String("college"))); </a:t>
            </a:r>
          </a:p>
          <a:p>
            <a:pPr lvl="1" eaLnBrk="1" hangingPunct="1"/>
            <a:r>
              <a:rPr lang="en-US" altLang="zh-CN" sz="2200"/>
              <a:t>	System.out.println("</a:t>
            </a:r>
            <a:r>
              <a:rPr lang="zh-CN" altLang="en-US" sz="2200"/>
              <a:t>电话：</a:t>
            </a:r>
            <a:r>
              <a:rPr lang="en-US" altLang="zh-CN" sz="2200"/>
              <a:t>" + (String)hashTable.get(new String("telephone"))); </a:t>
            </a:r>
          </a:p>
          <a:p>
            <a:pPr lvl="1" eaLnBrk="1" hangingPunct="1"/>
            <a:r>
              <a:rPr lang="en-US" altLang="zh-CN" sz="2200"/>
              <a:t>	System.out.println("</a:t>
            </a:r>
            <a:r>
              <a:rPr lang="zh-CN" altLang="en-US" sz="2200"/>
              <a:t>职称：</a:t>
            </a:r>
            <a:r>
              <a:rPr lang="en-US" altLang="zh-CN" sz="2200"/>
              <a:t>" + (String)hashTable.get(new String("title")));</a:t>
            </a:r>
          </a:p>
          <a:p>
            <a:pPr eaLnBrk="1" hangingPunct="1"/>
            <a:r>
              <a:rPr lang="en-US" altLang="zh-CN" sz="2200"/>
              <a:t>      }</a:t>
            </a:r>
          </a:p>
          <a:p>
            <a:pPr eaLnBrk="1" hangingPunct="1"/>
            <a:r>
              <a:rPr lang="en-US" altLang="zh-CN" sz="2200"/>
              <a:t>     catch(Exception e)</a:t>
            </a:r>
          </a:p>
          <a:p>
            <a:pPr eaLnBrk="1" hangingPunct="1"/>
            <a:r>
              <a:rPr lang="en-US" altLang="zh-CN" sz="2200"/>
              <a:t>      {</a:t>
            </a:r>
          </a:p>
          <a:p>
            <a:pPr eaLnBrk="1" hangingPunct="1"/>
            <a:r>
              <a:rPr lang="en-US" altLang="zh-CN" sz="2200"/>
              <a:t>           System.out.println(e.getMessage());</a:t>
            </a:r>
          </a:p>
          <a:p>
            <a:pPr eaLnBrk="1" hangingPunct="1"/>
            <a:r>
              <a:rPr lang="en-US" altLang="zh-CN" sz="2200"/>
              <a:t>      }</a:t>
            </a:r>
          </a:p>
          <a:p>
            <a:pPr eaLnBrk="1" hangingPunct="1"/>
            <a:r>
              <a:rPr lang="en-US" altLang="zh-CN" sz="2200"/>
              <a:t>   }</a:t>
            </a:r>
          </a:p>
          <a:p>
            <a:pPr eaLnBrk="1" hangingPunct="1"/>
            <a:r>
              <a:rPr lang="en-US" altLang="zh-CN" sz="2200"/>
              <a:t>};</a:t>
            </a:r>
          </a:p>
        </p:txBody>
      </p:sp>
    </p:spTree>
  </p:cSld>
  <p:clrMapOvr>
    <a:masterClrMapping/>
  </p:clrMapOvr>
  <p:transition>
    <p:blinds dir="vert"/>
  </p:transition>
</p:sld>
</file>

<file path=ppt/slides/slide9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0754" name="Text Box 2"/>
          <p:cNvSpPr txBox="1">
            <a:spLocks noChangeArrowheads="1"/>
          </p:cNvSpPr>
          <p:nvPr/>
        </p:nvSpPr>
        <p:spPr bwMode="auto">
          <a:xfrm>
            <a:off x="822325" y="533400"/>
            <a:ext cx="91598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200"/>
              <a:t>//</a:t>
            </a:r>
            <a:r>
              <a:rPr lang="zh-CN" altLang="en-US" sz="2200"/>
              <a:t>自定义处理类</a:t>
            </a:r>
          </a:p>
          <a:p>
            <a:pPr eaLnBrk="1" hangingPunct="1">
              <a:lnSpc>
                <a:spcPct val="120000"/>
              </a:lnSpc>
            </a:pPr>
            <a:r>
              <a:rPr lang="en-US" altLang="zh-CN" sz="2200"/>
              <a:t>class SAXHandler extends DefaultHandler </a:t>
            </a:r>
          </a:p>
          <a:p>
            <a:pPr eaLnBrk="1" hangingPunct="1">
              <a:lnSpc>
                <a:spcPct val="120000"/>
              </a:lnSpc>
            </a:pPr>
            <a:r>
              <a:rPr lang="en-US" altLang="zh-CN" sz="2200"/>
              <a:t>{</a:t>
            </a:r>
          </a:p>
          <a:p>
            <a:pPr eaLnBrk="1" hangingPunct="1">
              <a:lnSpc>
                <a:spcPct val="120000"/>
              </a:lnSpc>
            </a:pPr>
            <a:r>
              <a:rPr lang="en-US" altLang="zh-CN" sz="2200"/>
              <a:t>	    private Hashtable table = new Hashtable(); </a:t>
            </a:r>
          </a:p>
          <a:p>
            <a:pPr eaLnBrk="1" hangingPunct="1">
              <a:lnSpc>
                <a:spcPct val="120000"/>
              </a:lnSpc>
            </a:pPr>
            <a:r>
              <a:rPr lang="en-US" altLang="zh-CN" sz="2200"/>
              <a:t>	    private String currentElement = null; </a:t>
            </a:r>
          </a:p>
          <a:p>
            <a:pPr eaLnBrk="1" hangingPunct="1">
              <a:lnSpc>
                <a:spcPct val="120000"/>
              </a:lnSpc>
            </a:pPr>
            <a:r>
              <a:rPr lang="en-US" altLang="zh-CN" sz="2200"/>
              <a:t>	    private String currentValue = null; </a:t>
            </a:r>
          </a:p>
          <a:p>
            <a:pPr eaLnBrk="1" hangingPunct="1">
              <a:lnSpc>
                <a:spcPct val="120000"/>
              </a:lnSpc>
            </a:pPr>
            <a:r>
              <a:rPr lang="en-US" altLang="zh-CN" sz="2200"/>
              <a:t>     public Hashtable getTable() </a:t>
            </a:r>
          </a:p>
          <a:p>
            <a:pPr eaLnBrk="1" hangingPunct="1">
              <a:lnSpc>
                <a:spcPct val="120000"/>
              </a:lnSpc>
            </a:pPr>
            <a:r>
              <a:rPr lang="en-US" altLang="zh-CN" sz="2200"/>
              <a:t>     { </a:t>
            </a:r>
          </a:p>
          <a:p>
            <a:pPr eaLnBrk="1" hangingPunct="1">
              <a:lnSpc>
                <a:spcPct val="120000"/>
              </a:lnSpc>
            </a:pPr>
            <a:r>
              <a:rPr lang="en-US" altLang="zh-CN" sz="2200"/>
              <a:t>	 	return table; </a:t>
            </a:r>
          </a:p>
          <a:p>
            <a:pPr eaLnBrk="1" hangingPunct="1">
              <a:lnSpc>
                <a:spcPct val="120000"/>
              </a:lnSpc>
            </a:pPr>
            <a:r>
              <a:rPr lang="en-US" altLang="zh-CN" sz="2200"/>
              <a:t>     } </a:t>
            </a:r>
          </a:p>
          <a:p>
            <a:pPr eaLnBrk="1" hangingPunct="1">
              <a:lnSpc>
                <a:spcPct val="120000"/>
              </a:lnSpc>
            </a:pPr>
            <a:r>
              <a:rPr lang="en-US" altLang="zh-CN" sz="2200"/>
              <a:t>     //</a:t>
            </a:r>
            <a:r>
              <a:rPr lang="zh-CN" altLang="en-US" sz="2200"/>
              <a:t>覆盖</a:t>
            </a:r>
            <a:r>
              <a:rPr lang="en-US" altLang="zh-CN" sz="2200"/>
              <a:t>startElement</a:t>
            </a:r>
            <a:r>
              <a:rPr lang="zh-CN" altLang="en-US" sz="2200"/>
              <a:t>方法，取出节点标签</a:t>
            </a:r>
          </a:p>
          <a:p>
            <a:pPr eaLnBrk="1" hangingPunct="1">
              <a:lnSpc>
                <a:spcPct val="120000"/>
              </a:lnSpc>
            </a:pPr>
            <a:r>
              <a:rPr lang="zh-CN" altLang="en-US" sz="2200"/>
              <a:t>    </a:t>
            </a:r>
            <a:r>
              <a:rPr lang="en-US" altLang="zh-CN" sz="2200"/>
              <a:t>public void startElement(String uri,String localName,String qName,Attributes attributes)</a:t>
            </a:r>
          </a:p>
          <a:p>
            <a:pPr eaLnBrk="1" hangingPunct="1">
              <a:lnSpc>
                <a:spcPct val="120000"/>
              </a:lnSpc>
            </a:pPr>
            <a:r>
              <a:rPr lang="en-US" altLang="zh-CN" sz="2200"/>
              <a:t>     { </a:t>
            </a:r>
          </a:p>
        </p:txBody>
      </p:sp>
    </p:spTree>
  </p:cSld>
  <p:clrMapOvr>
    <a:masterClrMapping/>
  </p:clrMapOvr>
  <p:transition>
    <p:blinds dir="vert"/>
  </p:transition>
</p:sld>
</file>

<file path=ppt/slides/slide9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1778" name="Text Box 2"/>
          <p:cNvSpPr txBox="1">
            <a:spLocks noChangeArrowheads="1"/>
          </p:cNvSpPr>
          <p:nvPr/>
        </p:nvSpPr>
        <p:spPr bwMode="auto">
          <a:xfrm>
            <a:off x="838200" y="762000"/>
            <a:ext cx="8534400"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sz="2200"/>
              <a:t>	currentElement = qName; </a:t>
            </a:r>
          </a:p>
          <a:p>
            <a:pPr eaLnBrk="1" hangingPunct="1">
              <a:lnSpc>
                <a:spcPct val="130000"/>
              </a:lnSpc>
              <a:spcBef>
                <a:spcPct val="50000"/>
              </a:spcBef>
            </a:pPr>
            <a:r>
              <a:rPr lang="en-US" altLang="zh-CN" sz="2200"/>
              <a:t>     } </a:t>
            </a:r>
          </a:p>
          <a:p>
            <a:pPr eaLnBrk="1" hangingPunct="1">
              <a:lnSpc>
                <a:spcPct val="130000"/>
              </a:lnSpc>
              <a:spcBef>
                <a:spcPct val="50000"/>
              </a:spcBef>
            </a:pPr>
            <a:r>
              <a:rPr lang="en-US" altLang="zh-CN" sz="2200"/>
              <a:t>     //</a:t>
            </a:r>
            <a:r>
              <a:rPr lang="zh-CN" altLang="en-US" sz="2200"/>
              <a:t>覆盖</a:t>
            </a:r>
            <a:r>
              <a:rPr lang="en-US" altLang="zh-CN" sz="2200"/>
              <a:t>characters</a:t>
            </a:r>
            <a:r>
              <a:rPr lang="zh-CN" altLang="en-US" sz="2200"/>
              <a:t>方法，取出节点值</a:t>
            </a:r>
          </a:p>
          <a:p>
            <a:pPr eaLnBrk="1" hangingPunct="1">
              <a:lnSpc>
                <a:spcPct val="130000"/>
              </a:lnSpc>
              <a:spcBef>
                <a:spcPct val="50000"/>
              </a:spcBef>
            </a:pPr>
            <a:r>
              <a:rPr lang="zh-CN" altLang="en-US" sz="2200"/>
              <a:t>     </a:t>
            </a:r>
            <a:r>
              <a:rPr lang="en-US" altLang="zh-CN" sz="2200"/>
              <a:t>public void characters(char[] ch, int start, int length) throws SAXException </a:t>
            </a:r>
          </a:p>
          <a:p>
            <a:pPr eaLnBrk="1" hangingPunct="1">
              <a:lnSpc>
                <a:spcPct val="130000"/>
              </a:lnSpc>
              <a:spcBef>
                <a:spcPct val="50000"/>
              </a:spcBef>
            </a:pPr>
            <a:r>
              <a:rPr lang="en-US" altLang="zh-CN" sz="2200"/>
              <a:t>     { </a:t>
            </a:r>
          </a:p>
          <a:p>
            <a:pPr eaLnBrk="1" hangingPunct="1">
              <a:lnSpc>
                <a:spcPct val="130000"/>
              </a:lnSpc>
              <a:spcBef>
                <a:spcPct val="50000"/>
              </a:spcBef>
            </a:pPr>
            <a:r>
              <a:rPr lang="en-US" altLang="zh-CN" sz="2200"/>
              <a:t>              currentValue = new String(ch, start, length); </a:t>
            </a:r>
          </a:p>
          <a:p>
            <a:pPr eaLnBrk="1" hangingPunct="1">
              <a:lnSpc>
                <a:spcPct val="130000"/>
              </a:lnSpc>
              <a:spcBef>
                <a:spcPct val="50000"/>
              </a:spcBef>
            </a:pPr>
            <a:r>
              <a:rPr lang="en-US" altLang="zh-CN" sz="2200"/>
              <a:t>      } </a:t>
            </a:r>
          </a:p>
          <a:p>
            <a:pPr eaLnBrk="1" hangingPunct="1">
              <a:lnSpc>
                <a:spcPct val="130000"/>
              </a:lnSpc>
              <a:spcBef>
                <a:spcPct val="50000"/>
              </a:spcBef>
            </a:pPr>
            <a:r>
              <a:rPr lang="en-US" altLang="zh-CN" sz="2200"/>
              <a:t>     //</a:t>
            </a:r>
            <a:r>
              <a:rPr lang="zh-CN" altLang="en-US" sz="2200"/>
              <a:t>覆盖</a:t>
            </a:r>
            <a:r>
              <a:rPr lang="en-US" altLang="zh-CN" sz="2200"/>
              <a:t>endElement</a:t>
            </a:r>
            <a:r>
              <a:rPr lang="zh-CN" altLang="en-US" sz="2200"/>
              <a:t>方法，放入</a:t>
            </a:r>
            <a:r>
              <a:rPr lang="en-US" altLang="zh-CN" sz="2200"/>
              <a:t>Hashtable</a:t>
            </a:r>
          </a:p>
        </p:txBody>
      </p:sp>
    </p:spTree>
  </p:cSld>
  <p:clrMapOvr>
    <a:masterClrMapping/>
  </p:clrMapOvr>
  <p:transition>
    <p:blinds dir="vert"/>
  </p:transition>
</p:sld>
</file>

<file path=ppt/slides/slide9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2802" name="Text Box 2"/>
          <p:cNvSpPr txBox="1">
            <a:spLocks noChangeArrowheads="1"/>
          </p:cNvSpPr>
          <p:nvPr/>
        </p:nvSpPr>
        <p:spPr bwMode="auto">
          <a:xfrm>
            <a:off x="381000" y="989013"/>
            <a:ext cx="8397875" cy="445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sz="2200"/>
              <a:t>         public void endElement(String uri,String localName,String qName) throws SAXException </a:t>
            </a:r>
          </a:p>
          <a:p>
            <a:pPr eaLnBrk="1" hangingPunct="1">
              <a:lnSpc>
                <a:spcPct val="150000"/>
              </a:lnSpc>
              <a:spcBef>
                <a:spcPct val="50000"/>
              </a:spcBef>
            </a:pPr>
            <a:r>
              <a:rPr lang="en-US" altLang="zh-CN" sz="2200"/>
              <a:t>         { </a:t>
            </a:r>
          </a:p>
          <a:p>
            <a:pPr eaLnBrk="1" hangingPunct="1">
              <a:lnSpc>
                <a:spcPct val="150000"/>
              </a:lnSpc>
              <a:spcBef>
                <a:spcPct val="50000"/>
              </a:spcBef>
            </a:pPr>
            <a:r>
              <a:rPr lang="en-US" altLang="zh-CN" sz="2200"/>
              <a:t>	  if (currentElement.equals(qName)) </a:t>
            </a:r>
          </a:p>
          <a:p>
            <a:pPr eaLnBrk="1" hangingPunct="1">
              <a:lnSpc>
                <a:spcPct val="150000"/>
              </a:lnSpc>
              <a:spcBef>
                <a:spcPct val="50000"/>
              </a:spcBef>
            </a:pPr>
            <a:r>
              <a:rPr lang="en-US" altLang="zh-CN" sz="2200"/>
              <a:t>		table.put(currentElement, currentValue); </a:t>
            </a:r>
          </a:p>
          <a:p>
            <a:pPr eaLnBrk="1" hangingPunct="1">
              <a:lnSpc>
                <a:spcPct val="150000"/>
              </a:lnSpc>
              <a:spcBef>
                <a:spcPct val="50000"/>
              </a:spcBef>
            </a:pPr>
            <a:r>
              <a:rPr lang="en-US" altLang="zh-CN" sz="2200"/>
              <a:t>          } </a:t>
            </a:r>
          </a:p>
          <a:p>
            <a:pPr eaLnBrk="1" hangingPunct="1">
              <a:lnSpc>
                <a:spcPct val="150000"/>
              </a:lnSpc>
              <a:spcBef>
                <a:spcPct val="50000"/>
              </a:spcBef>
            </a:pPr>
            <a:r>
              <a:rPr lang="en-US" altLang="zh-CN" sz="2200"/>
              <a:t>};</a:t>
            </a:r>
            <a:endParaRPr lang="en-US" altLang="zh-CN"/>
          </a:p>
        </p:txBody>
      </p:sp>
    </p:spTree>
  </p:cSld>
  <p:clrMapOvr>
    <a:masterClrMapping/>
  </p:clrMapOvr>
  <p:transition>
    <p:blinds dir="vert"/>
  </p:transition>
</p:sld>
</file>

<file path=ppt/slides/slide9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6915" name="Rectangle 2"/>
          <p:cNvSpPr>
            <a:spLocks noChangeArrowheads="1"/>
          </p:cNvSpPr>
          <p:nvPr/>
        </p:nvSpPr>
        <p:spPr bwMode="auto">
          <a:xfrm>
            <a:off x="1931988" y="5486400"/>
            <a:ext cx="5280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14.4  </a:t>
            </a:r>
            <a:r>
              <a:rPr lang="zh-CN" altLang="en-US"/>
              <a:t>解析</a:t>
            </a:r>
            <a:r>
              <a:rPr lang="en-US" altLang="zh-CN"/>
              <a:t>person.xml</a:t>
            </a:r>
            <a:r>
              <a:rPr lang="zh-CN" altLang="en-US"/>
              <a:t>文件后输出结果</a:t>
            </a:r>
          </a:p>
        </p:txBody>
      </p:sp>
      <p:graphicFrame>
        <p:nvGraphicFramePr>
          <p:cNvPr id="166914" name="Object 3"/>
          <p:cNvGraphicFramePr>
            <a:graphicFrameLocks noChangeAspect="1"/>
          </p:cNvGraphicFramePr>
          <p:nvPr/>
        </p:nvGraphicFramePr>
        <p:xfrm>
          <a:off x="914400" y="1066800"/>
          <a:ext cx="7315200" cy="4014788"/>
        </p:xfrm>
        <a:graphic>
          <a:graphicData uri="http://schemas.openxmlformats.org/presentationml/2006/ole">
            <mc:AlternateContent xmlns:mc="http://schemas.openxmlformats.org/markup-compatibility/2006">
              <mc:Choice xmlns:v="urn:schemas-microsoft-com:vml" Requires="v">
                <p:oleObj spid="_x0000_s166917" name="Bitmap Image" r:id="rId3" imgW="3482642" imgH="1912786" progId="Paint.Picture">
                  <p:embed/>
                </p:oleObj>
              </mc:Choice>
              <mc:Fallback>
                <p:oleObj name="Bitmap Image" r:id="rId3" imgW="3482642" imgH="1912786"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066800"/>
                        <a:ext cx="7315200" cy="4014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6916" name="AutoShape 4">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blinds dir="vert"/>
  </p:transition>
</p:sld>
</file>

<file path=ppt/slides/slide9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3826" name="Rectangle 2"/>
          <p:cNvSpPr>
            <a:spLocks noChangeArrowheads="1"/>
          </p:cNvSpPr>
          <p:nvPr/>
        </p:nvSpPr>
        <p:spPr bwMode="auto">
          <a:xfrm>
            <a:off x="2232025" y="685800"/>
            <a:ext cx="4679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14.3  DOM</a:t>
            </a:r>
            <a:r>
              <a:rPr lang="zh-CN" altLang="en-US" sz="3200" b="1"/>
              <a:t>接口解析</a:t>
            </a:r>
            <a:r>
              <a:rPr lang="en-US" altLang="zh-CN" sz="3200" b="1"/>
              <a:t>XML</a:t>
            </a:r>
          </a:p>
        </p:txBody>
      </p:sp>
      <p:sp>
        <p:nvSpPr>
          <p:cNvPr id="973827" name="Text Box 3"/>
          <p:cNvSpPr txBox="1">
            <a:spLocks noChangeArrowheads="1"/>
          </p:cNvSpPr>
          <p:nvPr/>
        </p:nvSpPr>
        <p:spPr bwMode="auto">
          <a:xfrm>
            <a:off x="1066800" y="1295400"/>
            <a:ext cx="7080250"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8000"/>
              </a:lnSpc>
            </a:pPr>
            <a:r>
              <a:rPr lang="en-US" altLang="zh-CN" b="1"/>
              <a:t>14.3.1  </a:t>
            </a:r>
            <a:r>
              <a:rPr lang="zh-CN" altLang="en-US" b="1"/>
              <a:t>解析的步骤</a:t>
            </a:r>
          </a:p>
          <a:p>
            <a:pPr lvl="1" eaLnBrk="1" hangingPunct="1">
              <a:lnSpc>
                <a:spcPct val="138000"/>
              </a:lnSpc>
            </a:pPr>
            <a:r>
              <a:rPr lang="en-US" altLang="zh-CN" b="1"/>
              <a:t>1. </a:t>
            </a:r>
            <a:r>
              <a:rPr lang="zh-CN" altLang="en-US" b="1"/>
              <a:t>从</a:t>
            </a:r>
            <a:r>
              <a:rPr lang="en-US" altLang="zh-CN" b="1"/>
              <a:t>DOM</a:t>
            </a:r>
            <a:r>
              <a:rPr lang="zh-CN" altLang="en-US" b="1"/>
              <a:t>接口写</a:t>
            </a:r>
            <a:r>
              <a:rPr lang="en-US" altLang="zh-CN" b="1"/>
              <a:t>XML</a:t>
            </a:r>
            <a:r>
              <a:rPr lang="zh-CN" altLang="en-US" b="1"/>
              <a:t>的步骤</a:t>
            </a:r>
          </a:p>
          <a:p>
            <a:pPr lvl="2" eaLnBrk="1" hangingPunct="1">
              <a:lnSpc>
                <a:spcPct val="138000"/>
              </a:lnSpc>
            </a:pPr>
            <a:r>
              <a:rPr lang="en-US" altLang="zh-CN"/>
              <a:t>(1) </a:t>
            </a:r>
            <a:r>
              <a:rPr lang="zh-CN" altLang="en-US"/>
              <a:t>创建</a:t>
            </a:r>
            <a:r>
              <a:rPr lang="en-US" altLang="zh-CN"/>
              <a:t>DocumentBuilderFactory</a:t>
            </a:r>
            <a:r>
              <a:rPr lang="zh-CN" altLang="en-US"/>
              <a:t>的一个实例；</a:t>
            </a:r>
          </a:p>
          <a:p>
            <a:pPr lvl="2" eaLnBrk="1" hangingPunct="1">
              <a:lnSpc>
                <a:spcPct val="138000"/>
              </a:lnSpc>
            </a:pPr>
            <a:r>
              <a:rPr lang="en-US" altLang="zh-CN"/>
              <a:t>(2) </a:t>
            </a:r>
            <a:r>
              <a:rPr lang="zh-CN" altLang="en-US"/>
              <a:t>创建</a:t>
            </a:r>
            <a:r>
              <a:rPr lang="en-US" altLang="zh-CN"/>
              <a:t>DocumentBuilder</a:t>
            </a:r>
            <a:r>
              <a:rPr lang="zh-CN" altLang="en-US"/>
              <a:t>的一个新实例；</a:t>
            </a:r>
          </a:p>
          <a:p>
            <a:pPr lvl="2" eaLnBrk="1" hangingPunct="1">
              <a:lnSpc>
                <a:spcPct val="138000"/>
              </a:lnSpc>
            </a:pPr>
            <a:r>
              <a:rPr lang="en-US" altLang="zh-CN"/>
              <a:t>(3) </a:t>
            </a:r>
            <a:r>
              <a:rPr lang="zh-CN" altLang="en-US"/>
              <a:t>构建一个</a:t>
            </a:r>
            <a:r>
              <a:rPr lang="en-US" altLang="zh-CN"/>
              <a:t>DOM</a:t>
            </a:r>
            <a:r>
              <a:rPr lang="zh-CN" altLang="en-US"/>
              <a:t>对象；</a:t>
            </a:r>
          </a:p>
          <a:p>
            <a:pPr lvl="2" eaLnBrk="1" hangingPunct="1">
              <a:lnSpc>
                <a:spcPct val="138000"/>
              </a:lnSpc>
            </a:pPr>
            <a:r>
              <a:rPr lang="en-US" altLang="zh-CN"/>
              <a:t>(4) </a:t>
            </a:r>
            <a:r>
              <a:rPr lang="zh-CN" altLang="en-US"/>
              <a:t>创建</a:t>
            </a:r>
            <a:r>
              <a:rPr lang="en-US" altLang="zh-CN"/>
              <a:t>ROOTELEMENT</a:t>
            </a:r>
            <a:r>
              <a:rPr lang="zh-CN" altLang="en-US"/>
              <a:t>对象；</a:t>
            </a:r>
          </a:p>
          <a:p>
            <a:pPr lvl="2" eaLnBrk="1" hangingPunct="1">
              <a:lnSpc>
                <a:spcPct val="138000"/>
              </a:lnSpc>
            </a:pPr>
            <a:r>
              <a:rPr lang="en-US" altLang="zh-CN"/>
              <a:t>(5) </a:t>
            </a:r>
            <a:r>
              <a:rPr lang="zh-CN" altLang="en-US"/>
              <a:t>创建单个</a:t>
            </a:r>
            <a:r>
              <a:rPr lang="en-US" altLang="zh-CN"/>
              <a:t>ELEMENT</a:t>
            </a:r>
            <a:r>
              <a:rPr lang="zh-CN" altLang="en-US"/>
              <a:t>节点；</a:t>
            </a:r>
          </a:p>
          <a:p>
            <a:pPr lvl="2" eaLnBrk="1" hangingPunct="1">
              <a:lnSpc>
                <a:spcPct val="138000"/>
              </a:lnSpc>
            </a:pPr>
            <a:r>
              <a:rPr lang="en-US" altLang="zh-CN"/>
              <a:t>(6)  ELEMENT</a:t>
            </a:r>
            <a:r>
              <a:rPr lang="zh-CN" altLang="en-US"/>
              <a:t>创建节点的值；</a:t>
            </a:r>
          </a:p>
          <a:p>
            <a:pPr lvl="2" eaLnBrk="1" hangingPunct="1">
              <a:lnSpc>
                <a:spcPct val="138000"/>
              </a:lnSpc>
            </a:pPr>
            <a:r>
              <a:rPr lang="en-US" altLang="zh-CN"/>
              <a:t>(7) </a:t>
            </a:r>
            <a:r>
              <a:rPr lang="zh-CN" altLang="en-US"/>
              <a:t>将</a:t>
            </a:r>
            <a:r>
              <a:rPr lang="en-US" altLang="zh-CN"/>
              <a:t>ELEMENT</a:t>
            </a:r>
            <a:r>
              <a:rPr lang="zh-CN" altLang="en-US"/>
              <a:t>挂接到</a:t>
            </a:r>
            <a:r>
              <a:rPr lang="en-US" altLang="zh-CN"/>
              <a:t>ROOT</a:t>
            </a:r>
            <a:r>
              <a:rPr lang="zh-CN" altLang="en-US"/>
              <a:t>上；</a:t>
            </a:r>
          </a:p>
          <a:p>
            <a:pPr lvl="2" eaLnBrk="1" hangingPunct="1">
              <a:lnSpc>
                <a:spcPct val="138000"/>
              </a:lnSpc>
            </a:pPr>
            <a:r>
              <a:rPr lang="en-US" altLang="zh-CN"/>
              <a:t>(8) </a:t>
            </a:r>
            <a:r>
              <a:rPr lang="zh-CN" altLang="en-US"/>
              <a:t>写入</a:t>
            </a:r>
            <a:r>
              <a:rPr lang="en-US" altLang="zh-CN"/>
              <a:t>XML</a:t>
            </a:r>
            <a:r>
              <a:rPr lang="zh-CN" altLang="en-US"/>
              <a:t>文件。</a:t>
            </a:r>
          </a:p>
        </p:txBody>
      </p:sp>
    </p:spTree>
  </p:cSld>
  <p:clrMapOvr>
    <a:masterClrMapping/>
  </p:clrMapOvr>
  <p:transition>
    <p:blinds dir="vert"/>
  </p:transition>
</p:sld>
</file>

<file path=ppt/slides/slide9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4850" name="Text Box 2"/>
          <p:cNvSpPr txBox="1">
            <a:spLocks noChangeArrowheads="1"/>
          </p:cNvSpPr>
          <p:nvPr/>
        </p:nvSpPr>
        <p:spPr bwMode="auto">
          <a:xfrm>
            <a:off x="974725" y="533400"/>
            <a:ext cx="62738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b="1"/>
              <a:t>2. </a:t>
            </a:r>
            <a:r>
              <a:rPr lang="zh-CN" altLang="en-US" b="1"/>
              <a:t>从</a:t>
            </a:r>
            <a:r>
              <a:rPr lang="en-US" altLang="zh-CN" b="1"/>
              <a:t>DOM</a:t>
            </a:r>
            <a:r>
              <a:rPr lang="zh-CN" altLang="en-US" b="1"/>
              <a:t>接口读</a:t>
            </a:r>
            <a:r>
              <a:rPr lang="en-US" altLang="zh-CN" b="1"/>
              <a:t>XML</a:t>
            </a:r>
            <a:r>
              <a:rPr lang="zh-CN" altLang="en-US" b="1"/>
              <a:t>的文件步骤</a:t>
            </a:r>
          </a:p>
          <a:p>
            <a:pPr eaLnBrk="1" hangingPunct="1">
              <a:lnSpc>
                <a:spcPct val="200000"/>
              </a:lnSpc>
            </a:pPr>
            <a:r>
              <a:rPr lang="en-US" altLang="zh-CN"/>
              <a:t>(1) </a:t>
            </a:r>
            <a:r>
              <a:rPr lang="zh-CN" altLang="en-US"/>
              <a:t>创建</a:t>
            </a:r>
            <a:r>
              <a:rPr lang="en-US" altLang="zh-CN"/>
              <a:t>DocumentBuilderFactory</a:t>
            </a:r>
            <a:r>
              <a:rPr lang="zh-CN" altLang="en-US"/>
              <a:t>的一个实例；</a:t>
            </a:r>
          </a:p>
          <a:p>
            <a:pPr eaLnBrk="1" hangingPunct="1">
              <a:lnSpc>
                <a:spcPct val="200000"/>
              </a:lnSpc>
            </a:pPr>
            <a:r>
              <a:rPr lang="en-US" altLang="zh-CN"/>
              <a:t>(2) </a:t>
            </a:r>
            <a:r>
              <a:rPr lang="zh-CN" altLang="en-US"/>
              <a:t>创建</a:t>
            </a:r>
            <a:r>
              <a:rPr lang="en-US" altLang="zh-CN"/>
              <a:t>DocumentBuilder</a:t>
            </a:r>
            <a:r>
              <a:rPr lang="zh-CN" altLang="en-US"/>
              <a:t>的一个新实例；</a:t>
            </a:r>
          </a:p>
          <a:p>
            <a:pPr eaLnBrk="1" hangingPunct="1">
              <a:lnSpc>
                <a:spcPct val="200000"/>
              </a:lnSpc>
            </a:pPr>
            <a:r>
              <a:rPr lang="en-US" altLang="zh-CN"/>
              <a:t>(3) </a:t>
            </a:r>
            <a:r>
              <a:rPr lang="zh-CN" altLang="en-US"/>
              <a:t>根据已有的</a:t>
            </a:r>
            <a:r>
              <a:rPr lang="en-US" altLang="zh-CN"/>
              <a:t>XML</a:t>
            </a:r>
            <a:r>
              <a:rPr lang="zh-CN" altLang="en-US"/>
              <a:t>文件构建一个</a:t>
            </a:r>
            <a:r>
              <a:rPr lang="en-US" altLang="zh-CN"/>
              <a:t>DOM</a:t>
            </a:r>
            <a:r>
              <a:rPr lang="zh-CN" altLang="en-US"/>
              <a:t>对象；</a:t>
            </a:r>
          </a:p>
          <a:p>
            <a:pPr eaLnBrk="1" hangingPunct="1">
              <a:lnSpc>
                <a:spcPct val="200000"/>
              </a:lnSpc>
            </a:pPr>
            <a:r>
              <a:rPr lang="en-US" altLang="zh-CN"/>
              <a:t>(4) </a:t>
            </a:r>
            <a:r>
              <a:rPr lang="zh-CN" altLang="en-US"/>
              <a:t>得到</a:t>
            </a:r>
            <a:r>
              <a:rPr lang="en-US" altLang="zh-CN"/>
              <a:t>ROOTELEMENT</a:t>
            </a:r>
            <a:r>
              <a:rPr lang="zh-CN" altLang="en-US"/>
              <a:t>对象；</a:t>
            </a:r>
          </a:p>
          <a:p>
            <a:pPr eaLnBrk="1" hangingPunct="1">
              <a:lnSpc>
                <a:spcPct val="200000"/>
              </a:lnSpc>
            </a:pPr>
            <a:r>
              <a:rPr lang="en-US" altLang="zh-CN"/>
              <a:t>(5) </a:t>
            </a:r>
            <a:r>
              <a:rPr lang="zh-CN" altLang="en-US"/>
              <a:t>得到单个</a:t>
            </a:r>
            <a:r>
              <a:rPr lang="en-US" altLang="zh-CN"/>
              <a:t>ELEMENT</a:t>
            </a:r>
            <a:r>
              <a:rPr lang="zh-CN" altLang="en-US"/>
              <a:t>节点；</a:t>
            </a:r>
          </a:p>
          <a:p>
            <a:pPr eaLnBrk="1" hangingPunct="1">
              <a:lnSpc>
                <a:spcPct val="200000"/>
              </a:lnSpc>
            </a:pPr>
            <a:r>
              <a:rPr lang="en-US" altLang="zh-CN"/>
              <a:t>(6) </a:t>
            </a:r>
            <a:r>
              <a:rPr lang="zh-CN" altLang="en-US"/>
              <a:t>得到</a:t>
            </a:r>
            <a:r>
              <a:rPr lang="en-US" altLang="zh-CN"/>
              <a:t>ELEMENT</a:t>
            </a:r>
            <a:r>
              <a:rPr lang="zh-CN" altLang="en-US"/>
              <a:t>创建节点的值。</a:t>
            </a:r>
          </a:p>
        </p:txBody>
      </p:sp>
    </p:spTree>
  </p:cSld>
  <p:clrMapOvr>
    <a:masterClrMapping/>
  </p:clrMapOvr>
  <p:transition>
    <p:blinds dir="vert"/>
  </p:transition>
</p:sld>
</file>

<file path=ppt/slides/slide9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5874" name="Text Box 2"/>
          <p:cNvSpPr txBox="1">
            <a:spLocks noChangeArrowheads="1"/>
          </p:cNvSpPr>
          <p:nvPr/>
        </p:nvSpPr>
        <p:spPr bwMode="auto">
          <a:xfrm>
            <a:off x="457200" y="649288"/>
            <a:ext cx="8458200" cy="575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14.3.2  </a:t>
            </a:r>
            <a:r>
              <a:rPr lang="zh-CN" altLang="en-US" b="1"/>
              <a:t>相关类</a:t>
            </a:r>
          </a:p>
          <a:p>
            <a:pPr eaLnBrk="1" hangingPunct="1">
              <a:spcBef>
                <a:spcPct val="50000"/>
              </a:spcBef>
            </a:pPr>
            <a:r>
              <a:rPr lang="en-US" altLang="zh-CN" b="1"/>
              <a:t>1.  DocumentBuilderFactory</a:t>
            </a:r>
            <a:r>
              <a:rPr lang="zh-CN" altLang="en-US" b="1"/>
              <a:t>类</a:t>
            </a:r>
          </a:p>
          <a:p>
            <a:pPr eaLnBrk="1" hangingPunct="1">
              <a:spcBef>
                <a:spcPct val="50000"/>
              </a:spcBef>
            </a:pPr>
            <a:r>
              <a:rPr lang="en-US" altLang="zh-CN"/>
              <a:t>public abstract class DocumentBuilderFactory extends Object</a:t>
            </a:r>
          </a:p>
          <a:p>
            <a:pPr eaLnBrk="1" hangingPunct="1">
              <a:spcBef>
                <a:spcPct val="50000"/>
              </a:spcBef>
            </a:pPr>
            <a:r>
              <a:rPr lang="zh-CN" altLang="en-US"/>
              <a:t>定义工厂</a:t>
            </a:r>
            <a:r>
              <a:rPr lang="en-US" altLang="zh-CN"/>
              <a:t>API</a:t>
            </a:r>
            <a:r>
              <a:rPr lang="zh-CN" altLang="en-US"/>
              <a:t>，使得应用程序得到解析器从</a:t>
            </a:r>
            <a:r>
              <a:rPr lang="en-US" altLang="zh-CN"/>
              <a:t>XML</a:t>
            </a:r>
            <a:r>
              <a:rPr lang="zh-CN" altLang="en-US"/>
              <a:t>文档中产生的</a:t>
            </a:r>
            <a:r>
              <a:rPr lang="en-US" altLang="zh-CN"/>
              <a:t>DOM</a:t>
            </a:r>
            <a:r>
              <a:rPr lang="zh-CN" altLang="en-US"/>
              <a:t>对象树。</a:t>
            </a:r>
          </a:p>
          <a:p>
            <a:pPr eaLnBrk="1" hangingPunct="1">
              <a:spcBef>
                <a:spcPct val="50000"/>
              </a:spcBef>
            </a:pPr>
            <a:r>
              <a:rPr lang="en-US" altLang="zh-CN"/>
              <a:t>public static DocumentBuilderFactory newInstance() throws FactoryConfigurationError</a:t>
            </a:r>
          </a:p>
          <a:p>
            <a:pPr eaLnBrk="1" hangingPunct="1">
              <a:spcBef>
                <a:spcPct val="50000"/>
              </a:spcBef>
            </a:pPr>
            <a:r>
              <a:rPr lang="zh-CN" altLang="en-US"/>
              <a:t>得到</a:t>
            </a:r>
            <a:r>
              <a:rPr lang="en-US" altLang="zh-CN"/>
              <a:t>DocumentBuilderFactory</a:t>
            </a:r>
            <a:r>
              <a:rPr lang="zh-CN" altLang="en-US"/>
              <a:t>的一个实例，这个实例某个时刻只能用于一个线程。</a:t>
            </a:r>
          </a:p>
          <a:p>
            <a:pPr eaLnBrk="1" hangingPunct="1">
              <a:spcBef>
                <a:spcPct val="50000"/>
              </a:spcBef>
            </a:pPr>
            <a:r>
              <a:rPr lang="en-US" altLang="zh-CN"/>
              <a:t>public abstract DocumentBuilder newDocumentBuilder() throws ParserConfigurationException</a:t>
            </a:r>
          </a:p>
          <a:p>
            <a:pPr eaLnBrk="1" hangingPunct="1">
              <a:spcBef>
                <a:spcPct val="50000"/>
              </a:spcBef>
            </a:pPr>
            <a:r>
              <a:rPr lang="zh-CN" altLang="en-US"/>
              <a:t>使用当前配置的方法创建一个新的</a:t>
            </a:r>
            <a:r>
              <a:rPr lang="en-US" altLang="zh-CN"/>
              <a:t>DocumentBuilder</a:t>
            </a:r>
            <a:r>
              <a:rPr lang="zh-CN" altLang="en-US"/>
              <a:t>的实例。</a:t>
            </a:r>
          </a:p>
        </p:txBody>
      </p:sp>
    </p:spTree>
  </p:cSld>
  <p:clrMapOvr>
    <a:masterClrMapping/>
  </p:clrMapOvr>
  <p:transition>
    <p:blinds dir="vert"/>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2930" name="Text Box 2"/>
          <p:cNvSpPr txBox="1">
            <a:spLocks noChangeArrowheads="1"/>
          </p:cNvSpPr>
          <p:nvPr/>
        </p:nvSpPr>
        <p:spPr bwMode="auto">
          <a:xfrm>
            <a:off x="1447800" y="457200"/>
            <a:ext cx="3722688" cy="629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2.  switch</a:t>
            </a:r>
            <a:r>
              <a:rPr lang="zh-CN" altLang="en-US"/>
              <a:t>语句</a:t>
            </a:r>
          </a:p>
          <a:p>
            <a:pPr eaLnBrk="1" hangingPunct="1"/>
            <a:r>
              <a:rPr lang="en-US" altLang="zh-CN"/>
              <a:t>switch</a:t>
            </a:r>
            <a:r>
              <a:rPr lang="zh-CN" altLang="en-US"/>
              <a:t>语句的基本格式为：</a:t>
            </a:r>
          </a:p>
          <a:p>
            <a:pPr eaLnBrk="1" hangingPunct="1"/>
            <a:r>
              <a:rPr lang="en-US" altLang="zh-CN"/>
              <a:t>switch(</a:t>
            </a:r>
            <a:r>
              <a:rPr lang="zh-CN" altLang="en-US"/>
              <a:t>表达式</a:t>
            </a:r>
            <a:r>
              <a:rPr lang="en-US" altLang="zh-CN"/>
              <a:t>1)</a:t>
            </a:r>
          </a:p>
          <a:p>
            <a:pPr eaLnBrk="1" hangingPunct="1"/>
            <a:r>
              <a:rPr lang="en-US" altLang="zh-CN"/>
              <a:t>{</a:t>
            </a:r>
          </a:p>
          <a:p>
            <a:pPr lvl="1" eaLnBrk="1" hangingPunct="1"/>
            <a:r>
              <a:rPr lang="en-US" altLang="zh-CN"/>
              <a:t>case </a:t>
            </a:r>
            <a:r>
              <a:rPr lang="zh-CN" altLang="en-US"/>
              <a:t>表达式</a:t>
            </a:r>
            <a:r>
              <a:rPr lang="en-US" altLang="zh-CN"/>
              <a:t>2:</a:t>
            </a:r>
          </a:p>
          <a:p>
            <a:pPr lvl="1" eaLnBrk="1" hangingPunct="1"/>
            <a:r>
              <a:rPr lang="en-US" altLang="zh-CN"/>
              <a:t>	  </a:t>
            </a:r>
            <a:r>
              <a:rPr lang="zh-CN" altLang="en-US"/>
              <a:t>语句或块</a:t>
            </a:r>
            <a:r>
              <a:rPr lang="en-US" altLang="zh-CN"/>
              <a:t>2;</a:t>
            </a:r>
          </a:p>
          <a:p>
            <a:pPr lvl="1" eaLnBrk="1" hangingPunct="1"/>
            <a:r>
              <a:rPr lang="en-US" altLang="zh-CN"/>
              <a:t>	   break;</a:t>
            </a:r>
          </a:p>
          <a:p>
            <a:pPr lvl="1" eaLnBrk="1" hangingPunct="1"/>
            <a:r>
              <a:rPr lang="en-US" altLang="zh-CN"/>
              <a:t>case</a:t>
            </a:r>
            <a:r>
              <a:rPr lang="zh-CN" altLang="en-US"/>
              <a:t>表达式</a:t>
            </a:r>
            <a:r>
              <a:rPr lang="en-US" altLang="zh-CN"/>
              <a:t>3:</a:t>
            </a:r>
          </a:p>
          <a:p>
            <a:pPr lvl="1" eaLnBrk="1" hangingPunct="1"/>
            <a:r>
              <a:rPr lang="en-US" altLang="zh-CN"/>
              <a:t>	  </a:t>
            </a:r>
            <a:r>
              <a:rPr lang="zh-CN" altLang="en-US"/>
              <a:t>语句或块</a:t>
            </a:r>
            <a:r>
              <a:rPr lang="en-US" altLang="zh-CN"/>
              <a:t>3;</a:t>
            </a:r>
          </a:p>
          <a:p>
            <a:pPr lvl="1" eaLnBrk="1" hangingPunct="1"/>
            <a:r>
              <a:rPr lang="en-US" altLang="zh-CN"/>
              <a:t>	  break;</a:t>
            </a:r>
          </a:p>
          <a:p>
            <a:pPr lvl="1" eaLnBrk="1" hangingPunct="1"/>
            <a:r>
              <a:rPr lang="en-US" altLang="zh-CN"/>
              <a:t>case </a:t>
            </a:r>
            <a:r>
              <a:rPr lang="zh-CN" altLang="en-US"/>
              <a:t>表达式</a:t>
            </a:r>
            <a:r>
              <a:rPr lang="en-US" altLang="zh-CN"/>
              <a:t>4:</a:t>
            </a:r>
          </a:p>
          <a:p>
            <a:pPr lvl="1" eaLnBrk="1" hangingPunct="1"/>
            <a:r>
              <a:rPr lang="en-US" altLang="zh-CN"/>
              <a:t>   	  </a:t>
            </a:r>
            <a:r>
              <a:rPr lang="zh-CN" altLang="en-US"/>
              <a:t>语句或块</a:t>
            </a:r>
            <a:r>
              <a:rPr lang="en-US" altLang="zh-CN"/>
              <a:t>4;</a:t>
            </a:r>
          </a:p>
          <a:p>
            <a:pPr lvl="1" eaLnBrk="1" hangingPunct="1"/>
            <a:r>
              <a:rPr lang="en-US" altLang="zh-CN"/>
              <a:t>	   break;</a:t>
            </a:r>
          </a:p>
          <a:p>
            <a:pPr lvl="1" eaLnBrk="1" hangingPunct="1"/>
            <a:r>
              <a:rPr lang="en-US" altLang="zh-CN"/>
              <a:t>default:</a:t>
            </a:r>
          </a:p>
          <a:p>
            <a:pPr lvl="1" eaLnBrk="1" hangingPunct="1"/>
            <a:r>
              <a:rPr lang="en-US" altLang="zh-CN"/>
              <a:t>         </a:t>
            </a:r>
            <a:r>
              <a:rPr lang="zh-CN" altLang="en-US"/>
              <a:t>语句或块</a:t>
            </a:r>
            <a:r>
              <a:rPr lang="en-US" altLang="zh-CN"/>
              <a:t>5;</a:t>
            </a:r>
          </a:p>
          <a:p>
            <a:pPr lvl="1" eaLnBrk="1" hangingPunct="1"/>
            <a:r>
              <a:rPr lang="en-US" altLang="zh-CN"/>
              <a:t>	   break;</a:t>
            </a:r>
          </a:p>
          <a:p>
            <a:pPr eaLnBrk="1" hangingPunct="1"/>
            <a:r>
              <a:rPr lang="en-US" altLang="zh-CN"/>
              <a:t>}</a:t>
            </a:r>
          </a:p>
        </p:txBody>
      </p:sp>
    </p:spTree>
  </p:cSld>
  <p:clrMapOvr>
    <a:masterClrMapping/>
  </p:clrMapOvr>
  <p:transition>
    <p:zoom dir="in"/>
  </p:transition>
</p:sld>
</file>

<file path=ppt/slides/slide9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6898" name="Text Box 2"/>
          <p:cNvSpPr txBox="1">
            <a:spLocks noChangeArrowheads="1"/>
          </p:cNvSpPr>
          <p:nvPr/>
        </p:nvSpPr>
        <p:spPr bwMode="auto">
          <a:xfrm>
            <a:off x="457200" y="838200"/>
            <a:ext cx="84582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50000"/>
              </a:spcBef>
            </a:pPr>
            <a:r>
              <a:rPr lang="en-US" altLang="zh-CN" b="1"/>
              <a:t>2.  DocumentBuilder</a:t>
            </a:r>
            <a:r>
              <a:rPr lang="zh-CN" altLang="en-US" b="1"/>
              <a:t>类</a:t>
            </a:r>
          </a:p>
          <a:p>
            <a:pPr eaLnBrk="1" hangingPunct="1">
              <a:lnSpc>
                <a:spcPct val="150000"/>
              </a:lnSpc>
              <a:spcBef>
                <a:spcPct val="50000"/>
              </a:spcBef>
            </a:pPr>
            <a:r>
              <a:rPr lang="en-US" altLang="zh-CN"/>
              <a:t>public abstract class DocumentBuilder extends Object</a:t>
            </a:r>
          </a:p>
          <a:p>
            <a:pPr eaLnBrk="1" hangingPunct="1">
              <a:lnSpc>
                <a:spcPct val="150000"/>
              </a:lnSpc>
              <a:spcBef>
                <a:spcPct val="50000"/>
              </a:spcBef>
            </a:pPr>
            <a:r>
              <a:rPr lang="zh-CN" altLang="en-US"/>
              <a:t>定义从</a:t>
            </a:r>
            <a:r>
              <a:rPr lang="en-US" altLang="zh-CN"/>
              <a:t>XML</a:t>
            </a:r>
            <a:r>
              <a:rPr lang="zh-CN" altLang="en-US"/>
              <a:t>文档得到</a:t>
            </a:r>
            <a:r>
              <a:rPr lang="en-US" altLang="zh-CN"/>
              <a:t>DOM</a:t>
            </a:r>
            <a:r>
              <a:rPr lang="zh-CN" altLang="en-US"/>
              <a:t>文档的</a:t>
            </a:r>
            <a:r>
              <a:rPr lang="en-US" altLang="zh-CN"/>
              <a:t>API</a:t>
            </a:r>
            <a:r>
              <a:rPr lang="zh-CN" altLang="en-US"/>
              <a:t>。</a:t>
            </a:r>
          </a:p>
          <a:p>
            <a:pPr eaLnBrk="1" hangingPunct="1">
              <a:lnSpc>
                <a:spcPct val="150000"/>
              </a:lnSpc>
              <a:spcBef>
                <a:spcPct val="50000"/>
              </a:spcBef>
            </a:pPr>
            <a:r>
              <a:rPr lang="en-US" altLang="zh-CN"/>
              <a:t>public abstract Document newDocument()</a:t>
            </a:r>
          </a:p>
          <a:p>
            <a:pPr eaLnBrk="1" hangingPunct="1">
              <a:lnSpc>
                <a:spcPct val="150000"/>
              </a:lnSpc>
              <a:spcBef>
                <a:spcPct val="50000"/>
              </a:spcBef>
            </a:pPr>
            <a:r>
              <a:rPr lang="zh-CN" altLang="en-US"/>
              <a:t>得到</a:t>
            </a:r>
            <a:r>
              <a:rPr lang="en-US" altLang="zh-CN"/>
              <a:t>DOM</a:t>
            </a:r>
            <a:r>
              <a:rPr lang="zh-CN" altLang="en-US"/>
              <a:t>文档对象的一个新实例，用来构建</a:t>
            </a:r>
            <a:r>
              <a:rPr lang="en-US" altLang="zh-CN"/>
              <a:t>DOM</a:t>
            </a:r>
            <a:r>
              <a:rPr lang="zh-CN" altLang="en-US"/>
              <a:t>树。</a:t>
            </a:r>
          </a:p>
          <a:p>
            <a:pPr eaLnBrk="1" hangingPunct="1">
              <a:lnSpc>
                <a:spcPct val="150000"/>
              </a:lnSpc>
              <a:spcBef>
                <a:spcPct val="50000"/>
              </a:spcBef>
            </a:pPr>
            <a:r>
              <a:rPr lang="en-US" altLang="zh-CN"/>
              <a:t>public Document parse(File f) throws SAXException, IOException</a:t>
            </a:r>
          </a:p>
          <a:p>
            <a:pPr eaLnBrk="1" hangingPunct="1">
              <a:lnSpc>
                <a:spcPct val="150000"/>
              </a:lnSpc>
              <a:spcBef>
                <a:spcPct val="50000"/>
              </a:spcBef>
            </a:pPr>
            <a:r>
              <a:rPr lang="zh-CN" altLang="en-US"/>
              <a:t>解析给定的</a:t>
            </a:r>
            <a:r>
              <a:rPr lang="en-US" altLang="zh-CN"/>
              <a:t>XML</a:t>
            </a:r>
            <a:r>
              <a:rPr lang="zh-CN" altLang="en-US"/>
              <a:t>文档</a:t>
            </a:r>
            <a:r>
              <a:rPr lang="en-US" altLang="zh-CN"/>
              <a:t>f</a:t>
            </a:r>
            <a:r>
              <a:rPr lang="zh-CN" altLang="en-US"/>
              <a:t>，返回</a:t>
            </a:r>
            <a:r>
              <a:rPr lang="en-US" altLang="zh-CN"/>
              <a:t>DOM</a:t>
            </a:r>
            <a:r>
              <a:rPr lang="zh-CN" altLang="en-US"/>
              <a:t>文档对象。</a:t>
            </a:r>
          </a:p>
        </p:txBody>
      </p:sp>
    </p:spTree>
  </p:cSld>
  <p:clrMapOvr>
    <a:masterClrMapping/>
  </p:clrMapOvr>
  <p:transition>
    <p:blinds dir="vert"/>
  </p:transition>
</p:sld>
</file>

<file path=ppt/slides/slide9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7922" name="Text Box 2"/>
          <p:cNvSpPr txBox="1">
            <a:spLocks noChangeArrowheads="1"/>
          </p:cNvSpPr>
          <p:nvPr/>
        </p:nvSpPr>
        <p:spPr bwMode="auto">
          <a:xfrm>
            <a:off x="244475" y="433388"/>
            <a:ext cx="8899525"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lang="en-US" altLang="zh-CN" b="1"/>
              <a:t>3.  Document</a:t>
            </a:r>
            <a:r>
              <a:rPr lang="zh-CN" altLang="en-US" b="1"/>
              <a:t>类</a:t>
            </a:r>
          </a:p>
          <a:p>
            <a:pPr eaLnBrk="1" hangingPunct="1">
              <a:lnSpc>
                <a:spcPct val="200000"/>
              </a:lnSpc>
            </a:pPr>
            <a:r>
              <a:rPr lang="en-US" altLang="zh-CN"/>
              <a:t>public interface Document extends Node</a:t>
            </a:r>
          </a:p>
          <a:p>
            <a:pPr eaLnBrk="1" hangingPunct="1">
              <a:lnSpc>
                <a:spcPct val="200000"/>
              </a:lnSpc>
            </a:pPr>
            <a:r>
              <a:rPr lang="en-US" altLang="zh-CN"/>
              <a:t>Document</a:t>
            </a:r>
            <a:r>
              <a:rPr lang="zh-CN" altLang="en-US"/>
              <a:t>接口代表整个</a:t>
            </a:r>
            <a:r>
              <a:rPr lang="en-US" altLang="zh-CN"/>
              <a:t>XML</a:t>
            </a:r>
            <a:r>
              <a:rPr lang="zh-CN" altLang="en-US"/>
              <a:t>文档。</a:t>
            </a:r>
          </a:p>
          <a:p>
            <a:pPr eaLnBrk="1" hangingPunct="1">
              <a:lnSpc>
                <a:spcPct val="200000"/>
              </a:lnSpc>
            </a:pPr>
            <a:r>
              <a:rPr lang="en-US" altLang="zh-CN"/>
              <a:t>public Element createElement(String tagName) throws DOMException</a:t>
            </a:r>
          </a:p>
          <a:p>
            <a:pPr eaLnBrk="1" hangingPunct="1">
              <a:lnSpc>
                <a:spcPct val="200000"/>
              </a:lnSpc>
            </a:pPr>
            <a:r>
              <a:rPr lang="zh-CN" altLang="en-US"/>
              <a:t>创建指定的类型的元素</a:t>
            </a:r>
            <a:r>
              <a:rPr lang="en-US" altLang="zh-CN"/>
              <a:t>tagName</a:t>
            </a:r>
            <a:r>
              <a:rPr lang="zh-CN" altLang="en-US"/>
              <a:t>。</a:t>
            </a:r>
          </a:p>
          <a:p>
            <a:pPr eaLnBrk="1" hangingPunct="1">
              <a:lnSpc>
                <a:spcPct val="200000"/>
              </a:lnSpc>
            </a:pPr>
            <a:r>
              <a:rPr lang="en-US" altLang="zh-CN"/>
              <a:t>public Text createTextNode(String data)</a:t>
            </a:r>
          </a:p>
          <a:p>
            <a:pPr eaLnBrk="1" hangingPunct="1">
              <a:lnSpc>
                <a:spcPct val="200000"/>
              </a:lnSpc>
            </a:pPr>
            <a:r>
              <a:rPr lang="zh-CN" altLang="en-US"/>
              <a:t>使用给定的</a:t>
            </a:r>
            <a:r>
              <a:rPr lang="en-US" altLang="zh-CN"/>
              <a:t>data</a:t>
            </a:r>
            <a:r>
              <a:rPr lang="zh-CN" altLang="en-US"/>
              <a:t>字符串创建节点元素的值。</a:t>
            </a:r>
          </a:p>
        </p:txBody>
      </p:sp>
    </p:spTree>
  </p:cSld>
  <p:clrMapOvr>
    <a:masterClrMapping/>
  </p:clrMapOvr>
  <p:transition>
    <p:blinds dir="vert"/>
  </p:transition>
</p:sld>
</file>

<file path=ppt/slides/slide9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8946" name="Text Box 2"/>
          <p:cNvSpPr txBox="1">
            <a:spLocks noChangeArrowheads="1"/>
          </p:cNvSpPr>
          <p:nvPr/>
        </p:nvSpPr>
        <p:spPr bwMode="auto">
          <a:xfrm>
            <a:off x="304800" y="685800"/>
            <a:ext cx="8763000"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lnSpc>
                <a:spcPct val="180000"/>
              </a:lnSpc>
            </a:pPr>
            <a:r>
              <a:rPr lang="en-US" altLang="zh-CN"/>
              <a:t>  </a:t>
            </a:r>
            <a:r>
              <a:rPr lang="en-US" altLang="zh-CN" b="1"/>
              <a:t>4.  Element</a:t>
            </a:r>
            <a:r>
              <a:rPr lang="zh-CN" altLang="en-US" b="1"/>
              <a:t>类</a:t>
            </a:r>
          </a:p>
          <a:p>
            <a:pPr lvl="1" eaLnBrk="1" hangingPunct="1">
              <a:lnSpc>
                <a:spcPct val="180000"/>
              </a:lnSpc>
            </a:pPr>
            <a:r>
              <a:rPr lang="zh-CN" altLang="en-US"/>
              <a:t>  </a:t>
            </a:r>
            <a:r>
              <a:rPr lang="en-US" altLang="zh-CN"/>
              <a:t>public interface Element extends Node</a:t>
            </a:r>
          </a:p>
          <a:p>
            <a:pPr lvl="1" eaLnBrk="1" hangingPunct="1">
              <a:lnSpc>
                <a:spcPct val="180000"/>
              </a:lnSpc>
            </a:pPr>
            <a:r>
              <a:rPr lang="en-US" altLang="zh-CN"/>
              <a:t>  Element</a:t>
            </a:r>
            <a:r>
              <a:rPr lang="zh-CN" altLang="en-US"/>
              <a:t>接口代表</a:t>
            </a:r>
            <a:r>
              <a:rPr lang="en-US" altLang="zh-CN"/>
              <a:t>XML</a:t>
            </a:r>
            <a:r>
              <a:rPr lang="zh-CN" altLang="en-US"/>
              <a:t>文档中的一个元素。</a:t>
            </a:r>
          </a:p>
          <a:p>
            <a:pPr lvl="1" eaLnBrk="1" hangingPunct="1">
              <a:lnSpc>
                <a:spcPct val="180000"/>
              </a:lnSpc>
            </a:pPr>
            <a:r>
              <a:rPr lang="zh-CN" altLang="en-US"/>
              <a:t>  </a:t>
            </a:r>
            <a:r>
              <a:rPr lang="en-US" altLang="zh-CN"/>
              <a:t>public NodeList getElementsByTagName(String name)</a:t>
            </a:r>
          </a:p>
          <a:p>
            <a:pPr eaLnBrk="1" hangingPunct="1">
              <a:lnSpc>
                <a:spcPct val="180000"/>
              </a:lnSpc>
            </a:pPr>
            <a:r>
              <a:rPr lang="en-US" altLang="zh-CN"/>
              <a:t>        </a:t>
            </a:r>
            <a:r>
              <a:rPr lang="zh-CN" altLang="en-US"/>
              <a:t>返回给定的</a:t>
            </a:r>
            <a:r>
              <a:rPr lang="en-US" altLang="zh-CN"/>
              <a:t>name</a:t>
            </a:r>
            <a:r>
              <a:rPr lang="zh-CN" altLang="en-US"/>
              <a:t>元素下面的所有节点列表，以前向遍历的方式给出。</a:t>
            </a:r>
          </a:p>
        </p:txBody>
      </p:sp>
    </p:spTree>
  </p:cSld>
  <p:clrMapOvr>
    <a:masterClrMapping/>
  </p:clrMapOvr>
  <p:transition>
    <p:blinds dir="vert"/>
  </p:transition>
</p:sld>
</file>

<file path=ppt/slides/slide9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9970" name="Text Box 2"/>
          <p:cNvSpPr txBox="1">
            <a:spLocks noChangeArrowheads="1"/>
          </p:cNvSpPr>
          <p:nvPr/>
        </p:nvSpPr>
        <p:spPr bwMode="auto">
          <a:xfrm>
            <a:off x="1219200" y="838200"/>
            <a:ext cx="7108825"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80000"/>
              </a:lnSpc>
            </a:pPr>
            <a:r>
              <a:rPr lang="en-US" altLang="zh-CN" b="1"/>
              <a:t>5.  NodeList</a:t>
            </a:r>
            <a:r>
              <a:rPr lang="zh-CN" altLang="en-US" b="1"/>
              <a:t>类</a:t>
            </a:r>
          </a:p>
          <a:p>
            <a:pPr eaLnBrk="1" hangingPunct="1">
              <a:lnSpc>
                <a:spcPct val="180000"/>
              </a:lnSpc>
            </a:pPr>
            <a:r>
              <a:rPr lang="en-US" altLang="zh-CN"/>
              <a:t>NodeList</a:t>
            </a:r>
            <a:r>
              <a:rPr lang="zh-CN" altLang="en-US"/>
              <a:t>接口给出一个节点集合，有以下两个方法：</a:t>
            </a:r>
          </a:p>
          <a:p>
            <a:pPr eaLnBrk="1" hangingPunct="1">
              <a:lnSpc>
                <a:spcPct val="180000"/>
              </a:lnSpc>
            </a:pPr>
            <a:r>
              <a:rPr lang="en-US" altLang="zh-CN"/>
              <a:t>public int getLength()</a:t>
            </a:r>
          </a:p>
          <a:p>
            <a:pPr eaLnBrk="1" hangingPunct="1">
              <a:lnSpc>
                <a:spcPct val="180000"/>
              </a:lnSpc>
            </a:pPr>
            <a:r>
              <a:rPr lang="zh-CN" altLang="en-US"/>
              <a:t>返回节点的个数。</a:t>
            </a:r>
          </a:p>
          <a:p>
            <a:pPr eaLnBrk="1" hangingPunct="1">
              <a:lnSpc>
                <a:spcPct val="180000"/>
              </a:lnSpc>
            </a:pPr>
            <a:r>
              <a:rPr lang="en-US" altLang="zh-CN"/>
              <a:t>public Node item(int index)</a:t>
            </a:r>
          </a:p>
          <a:p>
            <a:pPr eaLnBrk="1" hangingPunct="1">
              <a:lnSpc>
                <a:spcPct val="180000"/>
              </a:lnSpc>
            </a:pPr>
            <a:r>
              <a:rPr lang="zh-CN" altLang="en-US"/>
              <a:t>返回第</a:t>
            </a:r>
            <a:r>
              <a:rPr lang="en-US" altLang="zh-CN"/>
              <a:t>index</a:t>
            </a:r>
            <a:r>
              <a:rPr lang="zh-CN" altLang="en-US"/>
              <a:t>个节点。</a:t>
            </a:r>
          </a:p>
        </p:txBody>
      </p:sp>
    </p:spTree>
  </p:cSld>
  <p:clrMapOvr>
    <a:masterClrMapping/>
  </p:clrMapOvr>
  <p:transition>
    <p:blinds dir="vert"/>
  </p:transition>
</p:sld>
</file>

<file path=ppt/slides/slide9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0994" name="Text Box 2"/>
          <p:cNvSpPr txBox="1">
            <a:spLocks noChangeArrowheads="1"/>
          </p:cNvSpPr>
          <p:nvPr/>
        </p:nvSpPr>
        <p:spPr bwMode="auto">
          <a:xfrm>
            <a:off x="609600" y="803275"/>
            <a:ext cx="8169275" cy="44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70000"/>
              </a:lnSpc>
            </a:pPr>
            <a:r>
              <a:rPr lang="en-US" altLang="zh-CN"/>
              <a:t>        </a:t>
            </a:r>
            <a:r>
              <a:rPr lang="en-US" altLang="zh-CN" b="1"/>
              <a:t>6.  Node</a:t>
            </a:r>
            <a:r>
              <a:rPr lang="zh-CN" altLang="en-US" b="1"/>
              <a:t>类</a:t>
            </a:r>
          </a:p>
          <a:p>
            <a:pPr eaLnBrk="1" hangingPunct="1">
              <a:lnSpc>
                <a:spcPct val="170000"/>
              </a:lnSpc>
            </a:pPr>
            <a:r>
              <a:rPr lang="zh-CN" altLang="en-US"/>
              <a:t>        </a:t>
            </a:r>
            <a:r>
              <a:rPr lang="en-US" altLang="zh-CN"/>
              <a:t>Node</a:t>
            </a:r>
            <a:r>
              <a:rPr lang="zh-CN" altLang="en-US"/>
              <a:t>接口是整个文档对象模型中最主要的数据类型，它表示文档树中单一的节点。</a:t>
            </a:r>
          </a:p>
          <a:p>
            <a:pPr lvl="1" eaLnBrk="1" hangingPunct="1">
              <a:lnSpc>
                <a:spcPct val="170000"/>
              </a:lnSpc>
            </a:pPr>
            <a:r>
              <a:rPr lang="zh-CN" altLang="en-US"/>
              <a:t>  </a:t>
            </a:r>
            <a:r>
              <a:rPr lang="en-US" altLang="zh-CN"/>
              <a:t>Node getFirstChild() </a:t>
            </a:r>
          </a:p>
          <a:p>
            <a:pPr lvl="1" eaLnBrk="1" hangingPunct="1">
              <a:lnSpc>
                <a:spcPct val="170000"/>
              </a:lnSpc>
            </a:pPr>
            <a:r>
              <a:rPr lang="en-US" altLang="zh-CN"/>
              <a:t>  </a:t>
            </a:r>
            <a:r>
              <a:rPr lang="zh-CN" altLang="en-US"/>
              <a:t>返回节点的第一个孩子节点。</a:t>
            </a:r>
          </a:p>
          <a:p>
            <a:pPr lvl="1" eaLnBrk="1" hangingPunct="1">
              <a:lnSpc>
                <a:spcPct val="170000"/>
              </a:lnSpc>
            </a:pPr>
            <a:r>
              <a:rPr lang="zh-CN" altLang="en-US"/>
              <a:t>  </a:t>
            </a:r>
            <a:r>
              <a:rPr lang="en-US" altLang="zh-CN"/>
              <a:t>String getNodeValue() </a:t>
            </a:r>
          </a:p>
          <a:p>
            <a:pPr lvl="1" eaLnBrk="1" hangingPunct="1">
              <a:lnSpc>
                <a:spcPct val="170000"/>
              </a:lnSpc>
            </a:pPr>
            <a:r>
              <a:rPr lang="en-US" altLang="zh-CN"/>
              <a:t>  </a:t>
            </a:r>
            <a:r>
              <a:rPr lang="zh-CN" altLang="en-US"/>
              <a:t>返回叶子节点的值。</a:t>
            </a:r>
          </a:p>
        </p:txBody>
      </p:sp>
    </p:spTree>
  </p:cSld>
  <p:clrMapOvr>
    <a:masterClrMapping/>
  </p:clrMapOvr>
  <p:transition>
    <p:blinds dir="vert"/>
  </p:transition>
</p:sld>
</file>

<file path=ppt/slides/slide9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2018" name="Text Box 2"/>
          <p:cNvSpPr txBox="1">
            <a:spLocks noChangeArrowheads="1"/>
          </p:cNvSpPr>
          <p:nvPr/>
        </p:nvSpPr>
        <p:spPr bwMode="auto">
          <a:xfrm>
            <a:off x="304800" y="533400"/>
            <a:ext cx="8610600" cy="585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14.3.3  </a:t>
            </a:r>
            <a:r>
              <a:rPr lang="zh-CN" altLang="en-US" b="1"/>
              <a:t>实例</a:t>
            </a:r>
          </a:p>
          <a:p>
            <a:pPr eaLnBrk="1" hangingPunct="1">
              <a:spcBef>
                <a:spcPct val="50000"/>
              </a:spcBef>
            </a:pPr>
            <a:r>
              <a:rPr lang="zh-CN" altLang="en-US"/>
              <a:t>      </a:t>
            </a:r>
            <a:r>
              <a:rPr lang="en-US" altLang="zh-CN"/>
              <a:t>【</a:t>
            </a:r>
            <a:r>
              <a:rPr lang="zh-CN" altLang="en-US"/>
              <a:t>例</a:t>
            </a:r>
            <a:r>
              <a:rPr lang="en-US" altLang="zh-CN"/>
              <a:t>14.2】</a:t>
            </a:r>
            <a:r>
              <a:rPr lang="zh-CN" altLang="en-US"/>
              <a:t>在用户界面</a:t>
            </a:r>
            <a:r>
              <a:rPr lang="en-US" altLang="zh-CN"/>
              <a:t>(</a:t>
            </a:r>
            <a:r>
              <a:rPr lang="zh-CN" altLang="en-US"/>
              <a:t>见图</a:t>
            </a:r>
            <a:r>
              <a:rPr lang="en-US" altLang="zh-CN"/>
              <a:t>14.5)</a:t>
            </a:r>
            <a:r>
              <a:rPr lang="zh-CN" altLang="en-US"/>
              <a:t>上输入个人信息后，单击“确定”按钮，程序收集用户信息，存成文档</a:t>
            </a:r>
            <a:r>
              <a:rPr lang="en-US" altLang="zh-CN"/>
              <a:t>user.xml</a:t>
            </a:r>
            <a:r>
              <a:rPr lang="zh-CN" altLang="en-US"/>
              <a:t>并显示如下。单击“显示”按钮，读取</a:t>
            </a:r>
            <a:r>
              <a:rPr lang="en-US" altLang="zh-CN"/>
              <a:t>user.xml</a:t>
            </a:r>
            <a:r>
              <a:rPr lang="zh-CN" altLang="en-US"/>
              <a:t>文件，将节点标签和对应的节点值显示在文本区域内。</a:t>
            </a:r>
          </a:p>
          <a:p>
            <a:pPr lvl="1" eaLnBrk="1" hangingPunct="1">
              <a:lnSpc>
                <a:spcPct val="90000"/>
              </a:lnSpc>
              <a:spcBef>
                <a:spcPct val="50000"/>
              </a:spcBef>
            </a:pPr>
            <a:r>
              <a:rPr lang="en-US" altLang="zh-CN" sz="2200"/>
              <a:t>&lt;?xml version="1.0"encoding="gb2312"?&gt;</a:t>
            </a:r>
          </a:p>
          <a:p>
            <a:pPr lvl="1" eaLnBrk="1" hangingPunct="1">
              <a:lnSpc>
                <a:spcPct val="90000"/>
              </a:lnSpc>
              <a:spcBef>
                <a:spcPct val="50000"/>
              </a:spcBef>
            </a:pPr>
            <a:r>
              <a:rPr lang="zh-CN" altLang="en-US" sz="2200"/>
              <a:t>－</a:t>
            </a:r>
            <a:r>
              <a:rPr lang="en-US" altLang="zh-CN" sz="2200"/>
              <a:t>&lt;UserDate&gt;</a:t>
            </a:r>
          </a:p>
          <a:p>
            <a:pPr lvl="2" eaLnBrk="1" hangingPunct="1">
              <a:lnSpc>
                <a:spcPct val="90000"/>
              </a:lnSpc>
              <a:spcBef>
                <a:spcPct val="50000"/>
              </a:spcBef>
            </a:pPr>
            <a:r>
              <a:rPr lang="en-US" altLang="zh-CN" sz="2200"/>
              <a:t>&lt;Name&gt;</a:t>
            </a:r>
            <a:r>
              <a:rPr lang="zh-CN" altLang="en-US" sz="2200"/>
              <a:t>王飞</a:t>
            </a:r>
            <a:r>
              <a:rPr lang="en-US" altLang="zh-CN" sz="2200"/>
              <a:t>&lt;/Name&gt;</a:t>
            </a:r>
          </a:p>
          <a:p>
            <a:pPr lvl="2" eaLnBrk="1" hangingPunct="1">
              <a:lnSpc>
                <a:spcPct val="90000"/>
              </a:lnSpc>
              <a:spcBef>
                <a:spcPct val="50000"/>
              </a:spcBef>
            </a:pPr>
            <a:r>
              <a:rPr lang="en-US" altLang="zh-CN" sz="2200"/>
              <a:t>&lt;Number&gt;111122197904290902&lt;/Number&gt;</a:t>
            </a:r>
          </a:p>
          <a:p>
            <a:pPr lvl="2" eaLnBrk="1" hangingPunct="1">
              <a:lnSpc>
                <a:spcPct val="90000"/>
              </a:lnSpc>
              <a:spcBef>
                <a:spcPct val="50000"/>
              </a:spcBef>
            </a:pPr>
            <a:r>
              <a:rPr lang="en-US" altLang="zh-CN" sz="2200"/>
              <a:t>&lt;Sex&gt;</a:t>
            </a:r>
            <a:r>
              <a:rPr lang="zh-CN" altLang="en-US" sz="2200"/>
              <a:t>男</a:t>
            </a:r>
            <a:r>
              <a:rPr lang="en-US" altLang="zh-CN" sz="2200"/>
              <a:t>&lt;/Sex&gt;</a:t>
            </a:r>
          </a:p>
          <a:p>
            <a:pPr lvl="2" eaLnBrk="1" hangingPunct="1">
              <a:lnSpc>
                <a:spcPct val="90000"/>
              </a:lnSpc>
              <a:spcBef>
                <a:spcPct val="50000"/>
              </a:spcBef>
            </a:pPr>
            <a:r>
              <a:rPr lang="en-US" altLang="zh-CN" sz="2200"/>
              <a:t>&lt;Job&gt;</a:t>
            </a:r>
            <a:r>
              <a:rPr lang="zh-CN" altLang="en-US" sz="2200"/>
              <a:t>军队</a:t>
            </a:r>
            <a:r>
              <a:rPr lang="en-US" altLang="zh-CN" sz="2200"/>
              <a:t>&lt;/Job&gt;</a:t>
            </a:r>
          </a:p>
          <a:p>
            <a:pPr lvl="2" eaLnBrk="1" hangingPunct="1">
              <a:lnSpc>
                <a:spcPct val="90000"/>
              </a:lnSpc>
              <a:spcBef>
                <a:spcPct val="50000"/>
              </a:spcBef>
            </a:pPr>
            <a:r>
              <a:rPr lang="en-US" altLang="zh-CN" sz="2200"/>
              <a:t>&lt;Text&gt;</a:t>
            </a:r>
            <a:r>
              <a:rPr lang="zh-CN" altLang="en-US" sz="2200"/>
              <a:t>海纳百川，有容乃大；壁立千仞，无欲则刚</a:t>
            </a:r>
            <a:r>
              <a:rPr lang="en-US" altLang="zh-CN" sz="2200"/>
              <a:t>&lt;/Text&gt;</a:t>
            </a:r>
          </a:p>
          <a:p>
            <a:pPr lvl="1" eaLnBrk="1" hangingPunct="1">
              <a:lnSpc>
                <a:spcPct val="90000"/>
              </a:lnSpc>
              <a:spcBef>
                <a:spcPct val="50000"/>
              </a:spcBef>
            </a:pPr>
            <a:r>
              <a:rPr lang="en-US" altLang="zh-CN" sz="2200"/>
              <a:t>&lt;/UserData&gt;</a:t>
            </a:r>
          </a:p>
        </p:txBody>
      </p:sp>
    </p:spTree>
  </p:cSld>
  <p:clrMapOvr>
    <a:masterClrMapping/>
  </p:clrMapOvr>
  <p:transition>
    <p:blinds dir="vert"/>
  </p:transition>
</p:sld>
</file>

<file path=ppt/slides/slide9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42" name="Text Box 2"/>
          <p:cNvSpPr txBox="1">
            <a:spLocks noChangeArrowheads="1"/>
          </p:cNvSpPr>
          <p:nvPr/>
        </p:nvSpPr>
        <p:spPr bwMode="auto">
          <a:xfrm>
            <a:off x="1325563" y="603250"/>
            <a:ext cx="6491287"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b="1"/>
              <a:t>1. </a:t>
            </a:r>
            <a:r>
              <a:rPr lang="zh-CN" altLang="en-US" b="1"/>
              <a:t>程序源文件</a:t>
            </a:r>
          </a:p>
          <a:p>
            <a:pPr eaLnBrk="1" hangingPunct="1">
              <a:lnSpc>
                <a:spcPct val="150000"/>
              </a:lnSpc>
            </a:pPr>
            <a:r>
              <a:rPr lang="en-US" altLang="zh-CN"/>
              <a:t>//</a:t>
            </a:r>
            <a:r>
              <a:rPr lang="zh-CN" altLang="en-US"/>
              <a:t>程序文件名</a:t>
            </a:r>
            <a:r>
              <a:rPr lang="en-US" altLang="zh-CN"/>
              <a:t>UsePanel.java</a:t>
            </a:r>
          </a:p>
          <a:p>
            <a:pPr eaLnBrk="1" hangingPunct="1">
              <a:lnSpc>
                <a:spcPct val="150000"/>
              </a:lnSpc>
            </a:pPr>
            <a:r>
              <a:rPr lang="en-US" altLang="zh-CN"/>
              <a:t>import java.awt.*;</a:t>
            </a:r>
          </a:p>
          <a:p>
            <a:pPr eaLnBrk="1" hangingPunct="1">
              <a:lnSpc>
                <a:spcPct val="150000"/>
              </a:lnSpc>
            </a:pPr>
            <a:r>
              <a:rPr lang="en-US" altLang="zh-CN"/>
              <a:t>import java.awt.event.*;</a:t>
            </a:r>
          </a:p>
          <a:p>
            <a:pPr eaLnBrk="1" hangingPunct="1">
              <a:lnSpc>
                <a:spcPct val="150000"/>
              </a:lnSpc>
            </a:pPr>
            <a:r>
              <a:rPr lang="en-US" altLang="zh-CN"/>
              <a:t>import java.applet.*;</a:t>
            </a:r>
          </a:p>
          <a:p>
            <a:pPr eaLnBrk="1" hangingPunct="1">
              <a:lnSpc>
                <a:spcPct val="150000"/>
              </a:lnSpc>
            </a:pPr>
            <a:r>
              <a:rPr lang="en-US" altLang="zh-CN"/>
              <a:t>import java.applet.Applet;</a:t>
            </a:r>
          </a:p>
          <a:p>
            <a:pPr eaLnBrk="1" hangingPunct="1">
              <a:lnSpc>
                <a:spcPct val="150000"/>
              </a:lnSpc>
            </a:pPr>
            <a:r>
              <a:rPr lang="en-US" altLang="zh-CN"/>
              <a:t>import java.io.*;</a:t>
            </a:r>
          </a:p>
          <a:p>
            <a:pPr eaLnBrk="1" hangingPunct="1">
              <a:lnSpc>
                <a:spcPct val="150000"/>
              </a:lnSpc>
            </a:pPr>
            <a:r>
              <a:rPr lang="en-US" altLang="zh-CN"/>
              <a:t>import javax.xml.parsers.DocumentBuilder;</a:t>
            </a:r>
          </a:p>
          <a:p>
            <a:pPr eaLnBrk="1" hangingPunct="1">
              <a:lnSpc>
                <a:spcPct val="150000"/>
              </a:lnSpc>
            </a:pPr>
            <a:r>
              <a:rPr lang="en-US" altLang="zh-CN"/>
              <a:t>import javax.xml.parsers.DocumentBuilderFactory;</a:t>
            </a:r>
          </a:p>
          <a:p>
            <a:pPr eaLnBrk="1" hangingPunct="1">
              <a:lnSpc>
                <a:spcPct val="150000"/>
              </a:lnSpc>
            </a:pPr>
            <a:r>
              <a:rPr lang="en-US" altLang="zh-CN"/>
              <a:t>import org.w3c.dom.*;</a:t>
            </a:r>
          </a:p>
        </p:txBody>
      </p:sp>
    </p:spTree>
  </p:cSld>
  <p:clrMapOvr>
    <a:masterClrMapping/>
  </p:clrMapOvr>
  <p:transition>
    <p:blinds dir="vert"/>
  </p:transition>
</p:sld>
</file>

<file path=ppt/slides/slide9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4066" name="Text Box 2"/>
          <p:cNvSpPr txBox="1">
            <a:spLocks noChangeArrowheads="1"/>
          </p:cNvSpPr>
          <p:nvPr/>
        </p:nvSpPr>
        <p:spPr bwMode="auto">
          <a:xfrm>
            <a:off x="593725" y="536575"/>
            <a:ext cx="8148638"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a:t>public class UsePanel extends Applet implements ActionLi</a:t>
            </a:r>
            <a:r>
              <a:rPr lang="en-US" altLang="zh-CN">
                <a:solidFill>
                  <a:schemeClr val="bg1"/>
                </a:solidFill>
              </a:rPr>
              <a:t>stener</a:t>
            </a:r>
          </a:p>
          <a:p>
            <a:pPr eaLnBrk="1" hangingPunct="1">
              <a:lnSpc>
                <a:spcPct val="120000"/>
              </a:lnSpc>
            </a:pPr>
            <a:r>
              <a:rPr lang="en-US" altLang="zh-CN"/>
              <a:t>{</a:t>
            </a:r>
          </a:p>
          <a:p>
            <a:pPr eaLnBrk="1" hangingPunct="1">
              <a:lnSpc>
                <a:spcPct val="120000"/>
              </a:lnSpc>
            </a:pPr>
            <a:r>
              <a:rPr lang="en-US" altLang="zh-CN"/>
              <a:t>	Label lblName,lblNumber,lblSex,lblJob,lblText;	</a:t>
            </a:r>
          </a:p>
          <a:p>
            <a:pPr eaLnBrk="1" hangingPunct="1">
              <a:lnSpc>
                <a:spcPct val="120000"/>
              </a:lnSpc>
            </a:pPr>
            <a:r>
              <a:rPr lang="en-US" altLang="zh-CN"/>
              <a:t>	TextField tfName,tfNumber;</a:t>
            </a:r>
          </a:p>
          <a:p>
            <a:pPr eaLnBrk="1" hangingPunct="1">
              <a:lnSpc>
                <a:spcPct val="120000"/>
              </a:lnSpc>
            </a:pPr>
            <a:r>
              <a:rPr lang="en-US" altLang="zh-CN"/>
              <a:t>	Checkbox chMale, chFemale;</a:t>
            </a:r>
          </a:p>
          <a:p>
            <a:pPr eaLnBrk="1" hangingPunct="1">
              <a:lnSpc>
                <a:spcPct val="120000"/>
              </a:lnSpc>
            </a:pPr>
            <a:r>
              <a:rPr lang="en-US" altLang="zh-CN"/>
              <a:t>	CheckboxGroup c;</a:t>
            </a:r>
          </a:p>
          <a:p>
            <a:pPr eaLnBrk="1" hangingPunct="1">
              <a:lnSpc>
                <a:spcPct val="120000"/>
              </a:lnSpc>
            </a:pPr>
            <a:r>
              <a:rPr lang="en-US" altLang="zh-CN"/>
              <a:t>	TextArea taText;</a:t>
            </a:r>
          </a:p>
          <a:p>
            <a:pPr eaLnBrk="1" hangingPunct="1">
              <a:lnSpc>
                <a:spcPct val="120000"/>
              </a:lnSpc>
            </a:pPr>
            <a:r>
              <a:rPr lang="en-US" altLang="zh-CN"/>
              <a:t>	Choice chJob;</a:t>
            </a:r>
          </a:p>
          <a:p>
            <a:pPr eaLnBrk="1" hangingPunct="1">
              <a:lnSpc>
                <a:spcPct val="120000"/>
              </a:lnSpc>
            </a:pPr>
            <a:r>
              <a:rPr lang="en-US" altLang="zh-CN"/>
              <a:t>	Button btnOk,btnDisplay;</a:t>
            </a:r>
          </a:p>
          <a:p>
            <a:pPr eaLnBrk="1" hangingPunct="1">
              <a:lnSpc>
                <a:spcPct val="120000"/>
              </a:lnSpc>
            </a:pPr>
            <a:r>
              <a:rPr lang="en-US" altLang="zh-CN"/>
              <a:t>	Panel p1,p2,p3,p4,p5,p6,p7,p8,p9;</a:t>
            </a:r>
          </a:p>
          <a:p>
            <a:pPr eaLnBrk="1" hangingPunct="1">
              <a:lnSpc>
                <a:spcPct val="120000"/>
              </a:lnSpc>
            </a:pPr>
            <a:r>
              <a:rPr lang="en-US" altLang="zh-CN"/>
              <a:t>	String strName,strNumber,strSex,strJob,strText;</a:t>
            </a:r>
          </a:p>
          <a:p>
            <a:pPr eaLnBrk="1" hangingPunct="1">
              <a:lnSpc>
                <a:spcPct val="120000"/>
              </a:lnSpc>
            </a:pPr>
            <a:r>
              <a:rPr lang="en-US" altLang="zh-CN"/>
              <a:t>	public void init()</a:t>
            </a:r>
          </a:p>
          <a:p>
            <a:pPr eaLnBrk="1" hangingPunct="1">
              <a:lnSpc>
                <a:spcPct val="120000"/>
              </a:lnSpc>
            </a:pPr>
            <a:r>
              <a:rPr lang="en-US" altLang="zh-CN"/>
              <a:t>	{</a:t>
            </a:r>
          </a:p>
        </p:txBody>
      </p:sp>
    </p:spTree>
  </p:cSld>
  <p:clrMapOvr>
    <a:masterClrMapping/>
  </p:clrMapOvr>
  <p:transition>
    <p:blinds dir="vert"/>
  </p:transition>
</p:sld>
</file>

<file path=ppt/slides/slide9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5090" name="Text Box 2"/>
          <p:cNvSpPr txBox="1">
            <a:spLocks noChangeArrowheads="1"/>
          </p:cNvSpPr>
          <p:nvPr/>
        </p:nvSpPr>
        <p:spPr bwMode="auto">
          <a:xfrm>
            <a:off x="990600" y="536575"/>
            <a:ext cx="7040563"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a:t>		//</a:t>
            </a:r>
            <a:r>
              <a:rPr lang="zh-CN" altLang="en-US"/>
              <a:t>初始化界面对象</a:t>
            </a:r>
          </a:p>
          <a:p>
            <a:pPr eaLnBrk="1" hangingPunct="1">
              <a:lnSpc>
                <a:spcPct val="120000"/>
              </a:lnSpc>
            </a:pPr>
            <a:r>
              <a:rPr lang="zh-CN" altLang="en-US"/>
              <a:t>		</a:t>
            </a:r>
            <a:r>
              <a:rPr lang="en-US" altLang="zh-CN"/>
              <a:t>lblName = new Label("</a:t>
            </a:r>
            <a:r>
              <a:rPr lang="zh-CN" altLang="en-US"/>
              <a:t>姓名：</a:t>
            </a:r>
            <a:r>
              <a:rPr lang="en-US" altLang="zh-CN"/>
              <a:t>");</a:t>
            </a:r>
          </a:p>
          <a:p>
            <a:pPr eaLnBrk="1" hangingPunct="1">
              <a:lnSpc>
                <a:spcPct val="120000"/>
              </a:lnSpc>
            </a:pPr>
            <a:r>
              <a:rPr lang="en-US" altLang="zh-CN"/>
              <a:t>		lblNumber = new Label("</a:t>
            </a:r>
            <a:r>
              <a:rPr lang="zh-CN" altLang="en-US"/>
              <a:t>身份证号：</a:t>
            </a:r>
            <a:r>
              <a:rPr lang="en-US" altLang="zh-CN"/>
              <a:t>");</a:t>
            </a:r>
          </a:p>
          <a:p>
            <a:pPr eaLnBrk="1" hangingPunct="1">
              <a:lnSpc>
                <a:spcPct val="120000"/>
              </a:lnSpc>
            </a:pPr>
            <a:r>
              <a:rPr lang="en-US" altLang="zh-CN"/>
              <a:t>		lblSex = new Label("</a:t>
            </a:r>
            <a:r>
              <a:rPr lang="zh-CN" altLang="en-US"/>
              <a:t>性别</a:t>
            </a:r>
            <a:r>
              <a:rPr lang="en-US" altLang="zh-CN"/>
              <a:t>");</a:t>
            </a:r>
          </a:p>
          <a:p>
            <a:pPr eaLnBrk="1" hangingPunct="1">
              <a:lnSpc>
                <a:spcPct val="120000"/>
              </a:lnSpc>
            </a:pPr>
            <a:r>
              <a:rPr lang="en-US" altLang="zh-CN"/>
              <a:t>		lblJob = new Label("</a:t>
            </a:r>
            <a:r>
              <a:rPr lang="zh-CN" altLang="en-US"/>
              <a:t>职业</a:t>
            </a:r>
            <a:r>
              <a:rPr lang="en-US" altLang="zh-CN"/>
              <a:t>");</a:t>
            </a:r>
          </a:p>
          <a:p>
            <a:pPr eaLnBrk="1" hangingPunct="1">
              <a:lnSpc>
                <a:spcPct val="120000"/>
              </a:lnSpc>
            </a:pPr>
            <a:r>
              <a:rPr lang="en-US" altLang="zh-CN"/>
              <a:t>		lblText = new Label("</a:t>
            </a:r>
            <a:r>
              <a:rPr lang="zh-CN" altLang="en-US"/>
              <a:t>个性化宣言</a:t>
            </a:r>
            <a:r>
              <a:rPr lang="en-US" altLang="zh-CN"/>
              <a:t>:");</a:t>
            </a:r>
          </a:p>
          <a:p>
            <a:pPr eaLnBrk="1" hangingPunct="1">
              <a:lnSpc>
                <a:spcPct val="120000"/>
              </a:lnSpc>
            </a:pPr>
            <a:r>
              <a:rPr lang="en-US" altLang="zh-CN"/>
              <a:t>		tfName = new TextField(23);</a:t>
            </a:r>
          </a:p>
          <a:p>
            <a:pPr eaLnBrk="1" hangingPunct="1">
              <a:lnSpc>
                <a:spcPct val="120000"/>
              </a:lnSpc>
            </a:pPr>
            <a:r>
              <a:rPr lang="en-US" altLang="zh-CN"/>
              <a:t>		tfNumber = new TextField(20);</a:t>
            </a:r>
          </a:p>
          <a:p>
            <a:pPr eaLnBrk="1" hangingPunct="1">
              <a:lnSpc>
                <a:spcPct val="120000"/>
              </a:lnSpc>
            </a:pPr>
            <a:r>
              <a:rPr lang="en-US" altLang="zh-CN"/>
              <a:t>		taText = new TextArea(10,20);</a:t>
            </a:r>
          </a:p>
          <a:p>
            <a:pPr eaLnBrk="1" hangingPunct="1">
              <a:lnSpc>
                <a:spcPct val="120000"/>
              </a:lnSpc>
            </a:pPr>
            <a:r>
              <a:rPr lang="en-US" altLang="zh-CN"/>
              <a:t>		c = new CheckboxGroup();</a:t>
            </a:r>
          </a:p>
          <a:p>
            <a:pPr eaLnBrk="1" hangingPunct="1">
              <a:lnSpc>
                <a:spcPct val="120000"/>
              </a:lnSpc>
            </a:pPr>
            <a:r>
              <a:rPr lang="en-US" altLang="zh-CN"/>
              <a:t>		chMale = new Checkbox("</a:t>
            </a:r>
            <a:r>
              <a:rPr lang="zh-CN" altLang="en-US"/>
              <a:t>男</a:t>
            </a:r>
            <a:r>
              <a:rPr lang="en-US" altLang="zh-CN"/>
              <a:t>",c,true);</a:t>
            </a:r>
          </a:p>
          <a:p>
            <a:pPr eaLnBrk="1" hangingPunct="1">
              <a:lnSpc>
                <a:spcPct val="120000"/>
              </a:lnSpc>
            </a:pPr>
            <a:r>
              <a:rPr lang="en-US" altLang="zh-CN"/>
              <a:t>		chFemale = new Checkbox("</a:t>
            </a:r>
            <a:r>
              <a:rPr lang="zh-CN" altLang="en-US"/>
              <a:t>女</a:t>
            </a:r>
            <a:r>
              <a:rPr lang="en-US" altLang="zh-CN"/>
              <a:t>",c,false);</a:t>
            </a:r>
          </a:p>
          <a:p>
            <a:pPr eaLnBrk="1" hangingPunct="1">
              <a:lnSpc>
                <a:spcPct val="120000"/>
              </a:lnSpc>
            </a:pPr>
            <a:r>
              <a:rPr lang="en-US" altLang="zh-CN"/>
              <a:t>		chJob = new Choice();</a:t>
            </a:r>
          </a:p>
        </p:txBody>
      </p:sp>
    </p:spTree>
  </p:cSld>
  <p:clrMapOvr>
    <a:masterClrMapping/>
  </p:clrMapOvr>
  <p:transition>
    <p:blinds dir="vert"/>
  </p:transition>
</p:sld>
</file>

<file path=ppt/slides/slide9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6114" name="Text Box 2"/>
          <p:cNvSpPr txBox="1">
            <a:spLocks noChangeArrowheads="1"/>
          </p:cNvSpPr>
          <p:nvPr/>
        </p:nvSpPr>
        <p:spPr bwMode="auto">
          <a:xfrm>
            <a:off x="914400" y="609600"/>
            <a:ext cx="6230938"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a:t>		chJob.add("</a:t>
            </a:r>
            <a:r>
              <a:rPr lang="zh-CN" altLang="en-US"/>
              <a:t>计算机业</a:t>
            </a:r>
            <a:r>
              <a:rPr lang="en-US" altLang="zh-CN"/>
              <a:t>");</a:t>
            </a:r>
          </a:p>
          <a:p>
            <a:pPr eaLnBrk="1" hangingPunct="1">
              <a:lnSpc>
                <a:spcPct val="130000"/>
              </a:lnSpc>
            </a:pPr>
            <a:r>
              <a:rPr lang="en-US" altLang="zh-CN"/>
              <a:t>		chJob.add("</a:t>
            </a:r>
            <a:r>
              <a:rPr lang="zh-CN" altLang="en-US"/>
              <a:t>医生</a:t>
            </a:r>
            <a:r>
              <a:rPr lang="en-US" altLang="zh-CN"/>
              <a:t>");</a:t>
            </a:r>
          </a:p>
          <a:p>
            <a:pPr eaLnBrk="1" hangingPunct="1">
              <a:lnSpc>
                <a:spcPct val="130000"/>
              </a:lnSpc>
            </a:pPr>
            <a:r>
              <a:rPr lang="en-US" altLang="zh-CN"/>
              <a:t>		chJob.add("</a:t>
            </a:r>
            <a:r>
              <a:rPr lang="zh-CN" altLang="en-US"/>
              <a:t>教师</a:t>
            </a:r>
            <a:r>
              <a:rPr lang="en-US" altLang="zh-CN"/>
              <a:t>");</a:t>
            </a:r>
          </a:p>
          <a:p>
            <a:pPr eaLnBrk="1" hangingPunct="1">
              <a:lnSpc>
                <a:spcPct val="130000"/>
              </a:lnSpc>
            </a:pPr>
            <a:r>
              <a:rPr lang="en-US" altLang="zh-CN"/>
              <a:t>		chJob.add("</a:t>
            </a:r>
            <a:r>
              <a:rPr lang="zh-CN" altLang="en-US"/>
              <a:t>军队</a:t>
            </a:r>
            <a:r>
              <a:rPr lang="en-US" altLang="zh-CN"/>
              <a:t>");</a:t>
            </a:r>
          </a:p>
          <a:p>
            <a:pPr eaLnBrk="1" hangingPunct="1">
              <a:lnSpc>
                <a:spcPct val="130000"/>
              </a:lnSpc>
            </a:pPr>
            <a:r>
              <a:rPr lang="en-US" altLang="zh-CN"/>
              <a:t>		btnOk = new Button("</a:t>
            </a:r>
            <a:r>
              <a:rPr lang="zh-CN" altLang="en-US"/>
              <a:t>确定</a:t>
            </a:r>
            <a:r>
              <a:rPr lang="en-US" altLang="zh-CN"/>
              <a:t>");</a:t>
            </a:r>
          </a:p>
          <a:p>
            <a:pPr eaLnBrk="1" hangingPunct="1">
              <a:lnSpc>
                <a:spcPct val="130000"/>
              </a:lnSpc>
            </a:pPr>
            <a:r>
              <a:rPr lang="en-US" altLang="zh-CN"/>
              <a:t>		btnDisplay = new Button("</a:t>
            </a:r>
            <a:r>
              <a:rPr lang="zh-CN" altLang="en-US"/>
              <a:t>显示</a:t>
            </a:r>
            <a:r>
              <a:rPr lang="en-US" altLang="zh-CN"/>
              <a:t>");</a:t>
            </a:r>
          </a:p>
          <a:p>
            <a:pPr eaLnBrk="1" hangingPunct="1">
              <a:lnSpc>
                <a:spcPct val="130000"/>
              </a:lnSpc>
            </a:pPr>
            <a:r>
              <a:rPr lang="en-US" altLang="zh-CN"/>
              <a:t>		p1 = new Panel();</a:t>
            </a:r>
          </a:p>
          <a:p>
            <a:pPr eaLnBrk="1" hangingPunct="1">
              <a:lnSpc>
                <a:spcPct val="130000"/>
              </a:lnSpc>
            </a:pPr>
            <a:r>
              <a:rPr lang="en-US" altLang="zh-CN"/>
              <a:t>		p2 = new Panel();</a:t>
            </a:r>
          </a:p>
          <a:p>
            <a:pPr eaLnBrk="1" hangingPunct="1">
              <a:lnSpc>
                <a:spcPct val="130000"/>
              </a:lnSpc>
            </a:pPr>
            <a:r>
              <a:rPr lang="en-US" altLang="zh-CN"/>
              <a:t>		p3 = new Panel();</a:t>
            </a:r>
          </a:p>
          <a:p>
            <a:pPr eaLnBrk="1" hangingPunct="1">
              <a:lnSpc>
                <a:spcPct val="130000"/>
              </a:lnSpc>
            </a:pPr>
            <a:r>
              <a:rPr lang="en-US" altLang="zh-CN"/>
              <a:t>		p4 = new Panel();</a:t>
            </a:r>
          </a:p>
          <a:p>
            <a:pPr eaLnBrk="1" hangingPunct="1">
              <a:lnSpc>
                <a:spcPct val="130000"/>
              </a:lnSpc>
            </a:pPr>
            <a:r>
              <a:rPr lang="en-US" altLang="zh-CN"/>
              <a:t>		p5 = new Panel();</a:t>
            </a:r>
          </a:p>
          <a:p>
            <a:pPr eaLnBrk="1" hangingPunct="1">
              <a:lnSpc>
                <a:spcPct val="130000"/>
              </a:lnSpc>
            </a:pPr>
            <a:r>
              <a:rPr lang="en-US" altLang="zh-CN"/>
              <a:t>		p6 = new Panel();</a:t>
            </a:r>
          </a:p>
        </p:txBody>
      </p:sp>
    </p:spTree>
  </p:cSld>
  <p:clrMapOvr>
    <a:masterClrMapping/>
  </p:clrMapOvr>
  <p:transition>
    <p:blinds dir="vert"/>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3954" name="Text Box 2"/>
          <p:cNvSpPr txBox="1">
            <a:spLocks noChangeArrowheads="1"/>
          </p:cNvSpPr>
          <p:nvPr/>
        </p:nvSpPr>
        <p:spPr bwMode="auto">
          <a:xfrm>
            <a:off x="1295400" y="688975"/>
            <a:ext cx="6969125"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80000"/>
              </a:lnSpc>
            </a:pPr>
            <a:r>
              <a:rPr lang="zh-CN" altLang="en-US"/>
              <a:t>其中：</a:t>
            </a:r>
          </a:p>
          <a:p>
            <a:pPr eaLnBrk="1" hangingPunct="1">
              <a:lnSpc>
                <a:spcPct val="180000"/>
              </a:lnSpc>
            </a:pPr>
            <a:r>
              <a:rPr lang="en-US" altLang="zh-CN"/>
              <a:t>(1) </a:t>
            </a:r>
            <a:r>
              <a:rPr lang="zh-CN" altLang="en-US"/>
              <a:t>表达式</a:t>
            </a:r>
            <a:r>
              <a:rPr lang="en-US" altLang="zh-CN"/>
              <a:t>1</a:t>
            </a:r>
            <a:r>
              <a:rPr lang="zh-CN" altLang="en-US"/>
              <a:t>的值必须与整型兼容。</a:t>
            </a:r>
          </a:p>
          <a:p>
            <a:pPr eaLnBrk="1" hangingPunct="1">
              <a:lnSpc>
                <a:spcPct val="180000"/>
              </a:lnSpc>
            </a:pPr>
            <a:r>
              <a:rPr lang="en-US" altLang="zh-CN"/>
              <a:t>(2)  case</a:t>
            </a:r>
            <a:r>
              <a:rPr lang="zh-CN" altLang="en-US"/>
              <a:t>分支要执行的程序语句。</a:t>
            </a:r>
          </a:p>
          <a:p>
            <a:pPr eaLnBrk="1" hangingPunct="1">
              <a:lnSpc>
                <a:spcPct val="180000"/>
              </a:lnSpc>
            </a:pPr>
            <a:r>
              <a:rPr lang="en-US" altLang="zh-CN"/>
              <a:t>(3) </a:t>
            </a:r>
            <a:r>
              <a:rPr lang="zh-CN" altLang="en-US"/>
              <a:t>表达式</a:t>
            </a:r>
            <a:r>
              <a:rPr lang="en-US" altLang="zh-CN"/>
              <a:t>2</a:t>
            </a:r>
            <a:r>
              <a:rPr lang="zh-CN" altLang="en-US"/>
              <a:t>、</a:t>
            </a:r>
            <a:r>
              <a:rPr lang="en-US" altLang="zh-CN"/>
              <a:t>3</a:t>
            </a:r>
            <a:r>
              <a:rPr lang="zh-CN" altLang="en-US"/>
              <a:t>、</a:t>
            </a:r>
            <a:r>
              <a:rPr lang="en-US" altLang="zh-CN"/>
              <a:t>4</a:t>
            </a:r>
            <a:r>
              <a:rPr lang="zh-CN" altLang="en-US"/>
              <a:t>是可能出现的值。</a:t>
            </a:r>
          </a:p>
          <a:p>
            <a:pPr eaLnBrk="1" hangingPunct="1">
              <a:lnSpc>
                <a:spcPct val="180000"/>
              </a:lnSpc>
            </a:pPr>
            <a:r>
              <a:rPr lang="en-US" altLang="zh-CN"/>
              <a:t>(4) </a:t>
            </a:r>
            <a:r>
              <a:rPr lang="zh-CN" altLang="en-US"/>
              <a:t>不同的</a:t>
            </a:r>
            <a:r>
              <a:rPr lang="en-US" altLang="zh-CN"/>
              <a:t>case</a:t>
            </a:r>
            <a:r>
              <a:rPr lang="zh-CN" altLang="en-US"/>
              <a:t>分支对应着不同的语句或块序列。 </a:t>
            </a:r>
          </a:p>
          <a:p>
            <a:pPr eaLnBrk="1" hangingPunct="1">
              <a:lnSpc>
                <a:spcPct val="180000"/>
              </a:lnSpc>
            </a:pPr>
            <a:r>
              <a:rPr lang="zh-CN" altLang="en-US"/>
              <a:t>    </a:t>
            </a:r>
            <a:r>
              <a:rPr lang="en-US" altLang="zh-CN"/>
              <a:t>(5)  break</a:t>
            </a:r>
            <a:r>
              <a:rPr lang="zh-CN" altLang="en-US"/>
              <a:t>表示跳出这一分支。    </a:t>
            </a:r>
          </a:p>
        </p:txBody>
      </p:sp>
    </p:spTree>
  </p:cSld>
  <p:clrMapOvr>
    <a:masterClrMapping/>
  </p:clrMapOvr>
  <p:transition>
    <p:zoom dir="in"/>
  </p:transition>
</p:sld>
</file>

<file path=ppt/slides/slide9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7138" name="Text Box 2"/>
          <p:cNvSpPr txBox="1">
            <a:spLocks noChangeArrowheads="1"/>
          </p:cNvSpPr>
          <p:nvPr/>
        </p:nvSpPr>
        <p:spPr bwMode="auto">
          <a:xfrm>
            <a:off x="609600" y="525463"/>
            <a:ext cx="668496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a:t>		p7 = new Panel(new BorderLayout());</a:t>
            </a:r>
          </a:p>
          <a:p>
            <a:pPr eaLnBrk="1" hangingPunct="1">
              <a:lnSpc>
                <a:spcPct val="140000"/>
              </a:lnSpc>
            </a:pPr>
            <a:r>
              <a:rPr lang="en-US" altLang="zh-CN"/>
              <a:t>		p8 = new Panel();</a:t>
            </a:r>
          </a:p>
          <a:p>
            <a:pPr eaLnBrk="1" hangingPunct="1">
              <a:lnSpc>
                <a:spcPct val="140000"/>
              </a:lnSpc>
            </a:pPr>
            <a:r>
              <a:rPr lang="en-US" altLang="zh-CN"/>
              <a:t>		p9 = new Panel(new BorderLayout());</a:t>
            </a:r>
          </a:p>
          <a:p>
            <a:pPr eaLnBrk="1" hangingPunct="1">
              <a:lnSpc>
                <a:spcPct val="140000"/>
              </a:lnSpc>
            </a:pPr>
            <a:r>
              <a:rPr lang="en-US" altLang="zh-CN"/>
              <a:t>	           //</a:t>
            </a:r>
            <a:r>
              <a:rPr lang="zh-CN" altLang="en-US"/>
              <a:t>设置界面 </a:t>
            </a:r>
          </a:p>
          <a:p>
            <a:pPr eaLnBrk="1" hangingPunct="1">
              <a:lnSpc>
                <a:spcPct val="140000"/>
              </a:lnSpc>
            </a:pPr>
            <a:r>
              <a:rPr lang="zh-CN" altLang="en-US"/>
              <a:t>		</a:t>
            </a:r>
            <a:r>
              <a:rPr lang="en-US" altLang="zh-CN"/>
              <a:t>p1.add(lblName);</a:t>
            </a:r>
          </a:p>
          <a:p>
            <a:pPr eaLnBrk="1" hangingPunct="1">
              <a:lnSpc>
                <a:spcPct val="140000"/>
              </a:lnSpc>
            </a:pPr>
            <a:r>
              <a:rPr lang="en-US" altLang="zh-CN"/>
              <a:t>		p1.add(tfName);</a:t>
            </a:r>
          </a:p>
          <a:p>
            <a:pPr eaLnBrk="1" hangingPunct="1">
              <a:lnSpc>
                <a:spcPct val="140000"/>
              </a:lnSpc>
            </a:pPr>
            <a:r>
              <a:rPr lang="en-US" altLang="zh-CN"/>
              <a:t>		p2.add(lblNumber);</a:t>
            </a:r>
          </a:p>
          <a:p>
            <a:pPr eaLnBrk="1" hangingPunct="1">
              <a:lnSpc>
                <a:spcPct val="140000"/>
              </a:lnSpc>
            </a:pPr>
            <a:r>
              <a:rPr lang="en-US" altLang="zh-CN"/>
              <a:t>		p2.add(tfNumber);</a:t>
            </a:r>
          </a:p>
          <a:p>
            <a:pPr eaLnBrk="1" hangingPunct="1">
              <a:lnSpc>
                <a:spcPct val="140000"/>
              </a:lnSpc>
            </a:pPr>
            <a:r>
              <a:rPr lang="en-US" altLang="zh-CN"/>
              <a:t>		p3.add(lblSex);</a:t>
            </a:r>
          </a:p>
          <a:p>
            <a:pPr eaLnBrk="1" hangingPunct="1">
              <a:lnSpc>
                <a:spcPct val="140000"/>
              </a:lnSpc>
            </a:pPr>
            <a:r>
              <a:rPr lang="en-US" altLang="zh-CN"/>
              <a:t>		p3.add(chMale);</a:t>
            </a:r>
          </a:p>
          <a:p>
            <a:pPr eaLnBrk="1" hangingPunct="1">
              <a:lnSpc>
                <a:spcPct val="140000"/>
              </a:lnSpc>
            </a:pPr>
            <a:r>
              <a:rPr lang="en-US" altLang="zh-CN"/>
              <a:t>		p3.add(chFemale);</a:t>
            </a:r>
          </a:p>
        </p:txBody>
      </p:sp>
    </p:spTree>
  </p:cSld>
  <p:clrMapOvr>
    <a:masterClrMapping/>
  </p:clrMapOvr>
  <p:transition>
    <p:blinds dir="vert"/>
  </p:transition>
</p:sld>
</file>

<file path=ppt/slides/slide9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8162" name="Text Box 2"/>
          <p:cNvSpPr txBox="1">
            <a:spLocks noChangeArrowheads="1"/>
          </p:cNvSpPr>
          <p:nvPr/>
        </p:nvSpPr>
        <p:spPr bwMode="auto">
          <a:xfrm>
            <a:off x="762000" y="603250"/>
            <a:ext cx="6942138"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		p4.add(lblJob);</a:t>
            </a:r>
          </a:p>
          <a:p>
            <a:pPr eaLnBrk="1" hangingPunct="1">
              <a:lnSpc>
                <a:spcPct val="150000"/>
              </a:lnSpc>
            </a:pPr>
            <a:r>
              <a:rPr lang="en-US" altLang="zh-CN"/>
              <a:t>		p4.add(chJob);</a:t>
            </a:r>
          </a:p>
          <a:p>
            <a:pPr eaLnBrk="1" hangingPunct="1">
              <a:lnSpc>
                <a:spcPct val="150000"/>
              </a:lnSpc>
            </a:pPr>
            <a:r>
              <a:rPr lang="en-US" altLang="zh-CN"/>
              <a:t>		p5.add(p3);</a:t>
            </a:r>
          </a:p>
          <a:p>
            <a:pPr eaLnBrk="1" hangingPunct="1">
              <a:lnSpc>
                <a:spcPct val="150000"/>
              </a:lnSpc>
            </a:pPr>
            <a:r>
              <a:rPr lang="en-US" altLang="zh-CN"/>
              <a:t>		p5.add(p4);</a:t>
            </a:r>
          </a:p>
          <a:p>
            <a:pPr eaLnBrk="1" hangingPunct="1">
              <a:lnSpc>
                <a:spcPct val="150000"/>
              </a:lnSpc>
            </a:pPr>
            <a:r>
              <a:rPr lang="en-US" altLang="zh-CN"/>
              <a:t>		p6.setLayout(new BorderLayout());</a:t>
            </a:r>
          </a:p>
          <a:p>
            <a:pPr eaLnBrk="1" hangingPunct="1">
              <a:lnSpc>
                <a:spcPct val="150000"/>
              </a:lnSpc>
            </a:pPr>
            <a:r>
              <a:rPr lang="en-US" altLang="zh-CN"/>
              <a:t>		p6.add(p1,BorderLayout.NORTH);</a:t>
            </a:r>
          </a:p>
          <a:p>
            <a:pPr eaLnBrk="1" hangingPunct="1">
              <a:lnSpc>
                <a:spcPct val="150000"/>
              </a:lnSpc>
            </a:pPr>
            <a:r>
              <a:rPr lang="en-US" altLang="zh-CN"/>
              <a:t>		p6.add(p2,BorderLayout.CENTER);</a:t>
            </a:r>
          </a:p>
          <a:p>
            <a:pPr eaLnBrk="1" hangingPunct="1">
              <a:lnSpc>
                <a:spcPct val="150000"/>
              </a:lnSpc>
            </a:pPr>
            <a:r>
              <a:rPr lang="en-US" altLang="zh-CN"/>
              <a:t>		p6.add(p5,BorderLayout.SOUTH);</a:t>
            </a:r>
          </a:p>
          <a:p>
            <a:pPr eaLnBrk="1" hangingPunct="1">
              <a:lnSpc>
                <a:spcPct val="150000"/>
              </a:lnSpc>
            </a:pPr>
            <a:r>
              <a:rPr lang="en-US" altLang="zh-CN"/>
              <a:t>		p7.add(lblText,BorderLayout.NORTH);</a:t>
            </a:r>
          </a:p>
          <a:p>
            <a:pPr eaLnBrk="1" hangingPunct="1">
              <a:lnSpc>
                <a:spcPct val="150000"/>
              </a:lnSpc>
            </a:pPr>
            <a:r>
              <a:rPr lang="en-US" altLang="zh-CN"/>
              <a:t>		p7.add(taText,BorderLayout.CENTER);</a:t>
            </a:r>
          </a:p>
        </p:txBody>
      </p:sp>
    </p:spTree>
  </p:cSld>
  <p:clrMapOvr>
    <a:masterClrMapping/>
  </p:clrMapOvr>
  <p:transition>
    <p:blinds dir="vert"/>
  </p:transition>
</p:sld>
</file>

<file path=ppt/slides/slide9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9186" name="Text Box 2"/>
          <p:cNvSpPr txBox="1">
            <a:spLocks noChangeArrowheads="1"/>
          </p:cNvSpPr>
          <p:nvPr/>
        </p:nvSpPr>
        <p:spPr bwMode="auto">
          <a:xfrm>
            <a:off x="1303338" y="679450"/>
            <a:ext cx="7840662"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p8.setLayout(new FlowLayout(FlowLayout.CENTER,30,10));</a:t>
            </a:r>
          </a:p>
          <a:p>
            <a:pPr eaLnBrk="1" hangingPunct="1">
              <a:lnSpc>
                <a:spcPct val="150000"/>
              </a:lnSpc>
            </a:pPr>
            <a:r>
              <a:rPr lang="en-US" altLang="zh-CN"/>
              <a:t>p8.add(btnOk);</a:t>
            </a:r>
          </a:p>
          <a:p>
            <a:pPr eaLnBrk="1" hangingPunct="1">
              <a:lnSpc>
                <a:spcPct val="150000"/>
              </a:lnSpc>
            </a:pPr>
            <a:r>
              <a:rPr lang="en-US" altLang="zh-CN"/>
              <a:t>p8.add(btnDisplay);</a:t>
            </a:r>
          </a:p>
          <a:p>
            <a:pPr eaLnBrk="1" hangingPunct="1">
              <a:lnSpc>
                <a:spcPct val="150000"/>
              </a:lnSpc>
            </a:pPr>
            <a:r>
              <a:rPr lang="en-US" altLang="zh-CN"/>
              <a:t>p9.add(p6,BorderLayout.NORTH);</a:t>
            </a:r>
          </a:p>
          <a:p>
            <a:pPr eaLnBrk="1" hangingPunct="1">
              <a:lnSpc>
                <a:spcPct val="150000"/>
              </a:lnSpc>
            </a:pPr>
            <a:r>
              <a:rPr lang="en-US" altLang="zh-CN"/>
              <a:t>p9.add(p7,BorderLayout.CENTER);</a:t>
            </a:r>
          </a:p>
          <a:p>
            <a:pPr eaLnBrk="1" hangingPunct="1">
              <a:lnSpc>
                <a:spcPct val="150000"/>
              </a:lnSpc>
            </a:pPr>
            <a:r>
              <a:rPr lang="en-US" altLang="zh-CN"/>
              <a:t>p9.add(p8,BorderLayout.SOUTH);</a:t>
            </a:r>
          </a:p>
          <a:p>
            <a:pPr eaLnBrk="1" hangingPunct="1">
              <a:lnSpc>
                <a:spcPct val="150000"/>
              </a:lnSpc>
            </a:pPr>
            <a:r>
              <a:rPr lang="en-US" altLang="zh-CN"/>
              <a:t>add(p9);</a:t>
            </a:r>
          </a:p>
          <a:p>
            <a:pPr eaLnBrk="1" hangingPunct="1">
              <a:lnSpc>
                <a:spcPct val="150000"/>
              </a:lnSpc>
            </a:pPr>
            <a:r>
              <a:rPr lang="en-US" altLang="zh-CN"/>
              <a:t>//</a:t>
            </a:r>
            <a:r>
              <a:rPr lang="zh-CN" altLang="en-US"/>
              <a:t>添加监听事件</a:t>
            </a:r>
          </a:p>
          <a:p>
            <a:pPr eaLnBrk="1" hangingPunct="1">
              <a:lnSpc>
                <a:spcPct val="150000"/>
              </a:lnSpc>
            </a:pPr>
            <a:r>
              <a:rPr lang="en-US" altLang="zh-CN"/>
              <a:t>btnOk.addActionListener(this);</a:t>
            </a:r>
          </a:p>
          <a:p>
            <a:pPr eaLnBrk="1" hangingPunct="1">
              <a:lnSpc>
                <a:spcPct val="150000"/>
              </a:lnSpc>
            </a:pPr>
            <a:r>
              <a:rPr lang="en-US" altLang="zh-CN"/>
              <a:t>btnDisplay.addActionListener(this);</a:t>
            </a:r>
          </a:p>
        </p:txBody>
      </p:sp>
    </p:spTree>
  </p:cSld>
  <p:clrMapOvr>
    <a:masterClrMapping/>
  </p:clrMapOvr>
  <p:transition>
    <p:blinds dir="vert"/>
  </p:transition>
</p:sld>
</file>

<file path=ppt/slides/slide9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0210" name="Text Box 2"/>
          <p:cNvSpPr txBox="1">
            <a:spLocks noChangeArrowheads="1"/>
          </p:cNvSpPr>
          <p:nvPr/>
        </p:nvSpPr>
        <p:spPr bwMode="auto">
          <a:xfrm>
            <a:off x="822325" y="536575"/>
            <a:ext cx="6770688"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a:t>		btnDisplay.setEnabled(false);</a:t>
            </a:r>
          </a:p>
          <a:p>
            <a:pPr eaLnBrk="1" hangingPunct="1">
              <a:lnSpc>
                <a:spcPct val="120000"/>
              </a:lnSpc>
            </a:pPr>
            <a:r>
              <a:rPr lang="en-US" altLang="zh-CN"/>
              <a:t>		strName = new String();</a:t>
            </a:r>
          </a:p>
          <a:p>
            <a:pPr eaLnBrk="1" hangingPunct="1">
              <a:lnSpc>
                <a:spcPct val="120000"/>
              </a:lnSpc>
            </a:pPr>
            <a:r>
              <a:rPr lang="en-US" altLang="zh-CN"/>
              <a:t>		strNumber = new String();</a:t>
            </a:r>
          </a:p>
          <a:p>
            <a:pPr eaLnBrk="1" hangingPunct="1">
              <a:lnSpc>
                <a:spcPct val="120000"/>
              </a:lnSpc>
            </a:pPr>
            <a:r>
              <a:rPr lang="en-US" altLang="zh-CN"/>
              <a:t>		strSex = new String();</a:t>
            </a:r>
          </a:p>
          <a:p>
            <a:pPr eaLnBrk="1" hangingPunct="1">
              <a:lnSpc>
                <a:spcPct val="120000"/>
              </a:lnSpc>
            </a:pPr>
            <a:r>
              <a:rPr lang="en-US" altLang="zh-CN"/>
              <a:t>		strJob = new String();</a:t>
            </a:r>
          </a:p>
          <a:p>
            <a:pPr eaLnBrk="1" hangingPunct="1">
              <a:lnSpc>
                <a:spcPct val="120000"/>
              </a:lnSpc>
            </a:pPr>
            <a:r>
              <a:rPr lang="en-US" altLang="zh-CN"/>
              <a:t>		strText = new String();</a:t>
            </a:r>
          </a:p>
          <a:p>
            <a:pPr eaLnBrk="1" hangingPunct="1">
              <a:lnSpc>
                <a:spcPct val="120000"/>
              </a:lnSpc>
            </a:pPr>
            <a:r>
              <a:rPr lang="en-US" altLang="zh-CN"/>
              <a:t>	}</a:t>
            </a:r>
          </a:p>
          <a:p>
            <a:pPr eaLnBrk="1" hangingPunct="1">
              <a:lnSpc>
                <a:spcPct val="120000"/>
              </a:lnSpc>
            </a:pPr>
            <a:r>
              <a:rPr lang="en-US" altLang="zh-CN"/>
              <a:t>	public void actionPerformed(ActionEvent evt)</a:t>
            </a:r>
          </a:p>
          <a:p>
            <a:pPr eaLnBrk="1" hangingPunct="1">
              <a:lnSpc>
                <a:spcPct val="120000"/>
              </a:lnSpc>
            </a:pPr>
            <a:r>
              <a:rPr lang="en-US" altLang="zh-CN"/>
              <a:t>	{</a:t>
            </a:r>
          </a:p>
          <a:p>
            <a:pPr eaLnBrk="1" hangingPunct="1">
              <a:lnSpc>
                <a:spcPct val="120000"/>
              </a:lnSpc>
            </a:pPr>
            <a:r>
              <a:rPr lang="en-US" altLang="zh-CN"/>
              <a:t>		String arg = evt.getActionCommand();</a:t>
            </a:r>
          </a:p>
          <a:p>
            <a:pPr eaLnBrk="1" hangingPunct="1">
              <a:lnSpc>
                <a:spcPct val="120000"/>
              </a:lnSpc>
            </a:pPr>
            <a:r>
              <a:rPr lang="en-US" altLang="zh-CN"/>
              <a:t>        		//</a:t>
            </a:r>
            <a:r>
              <a:rPr lang="zh-CN" altLang="en-US"/>
              <a:t>收集用户信息并写入</a:t>
            </a:r>
            <a:r>
              <a:rPr lang="en-US" altLang="zh-CN"/>
              <a:t>XML</a:t>
            </a:r>
            <a:r>
              <a:rPr lang="zh-CN" altLang="en-US"/>
              <a:t>文件</a:t>
            </a:r>
          </a:p>
          <a:p>
            <a:pPr eaLnBrk="1" hangingPunct="1">
              <a:lnSpc>
                <a:spcPct val="120000"/>
              </a:lnSpc>
            </a:pPr>
            <a:r>
              <a:rPr lang="zh-CN" altLang="en-US"/>
              <a:t>		</a:t>
            </a:r>
            <a:r>
              <a:rPr lang="en-US" altLang="zh-CN"/>
              <a:t>if(arg.equals("</a:t>
            </a:r>
            <a:r>
              <a:rPr lang="zh-CN" altLang="en-US"/>
              <a:t>确定</a:t>
            </a:r>
            <a:r>
              <a:rPr lang="en-US" altLang="zh-CN"/>
              <a:t>"))</a:t>
            </a:r>
          </a:p>
          <a:p>
            <a:pPr eaLnBrk="1" hangingPunct="1">
              <a:lnSpc>
                <a:spcPct val="120000"/>
              </a:lnSpc>
            </a:pPr>
            <a:r>
              <a:rPr lang="en-US" altLang="zh-CN"/>
              <a:t>		{</a:t>
            </a:r>
          </a:p>
        </p:txBody>
      </p:sp>
    </p:spTree>
  </p:cSld>
  <p:clrMapOvr>
    <a:masterClrMapping/>
  </p:clrMapOvr>
  <p:transition>
    <p:blinds dir="vert"/>
  </p:transition>
</p:sld>
</file>

<file path=ppt/slides/slide9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1234" name="Text Box 2"/>
          <p:cNvSpPr txBox="1">
            <a:spLocks noChangeArrowheads="1"/>
          </p:cNvSpPr>
          <p:nvPr/>
        </p:nvSpPr>
        <p:spPr bwMode="auto">
          <a:xfrm>
            <a:off x="593725" y="498475"/>
            <a:ext cx="8550275"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eaLnBrk="0" hangingPunct="0">
              <a:defRPr kumimoji="1"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4" eaLnBrk="1" hangingPunct="1">
              <a:lnSpc>
                <a:spcPct val="120000"/>
              </a:lnSpc>
            </a:pPr>
            <a:r>
              <a:rPr lang="en-US" altLang="zh-CN"/>
              <a:t>strName = tfName.getText().trim();</a:t>
            </a:r>
          </a:p>
          <a:p>
            <a:pPr lvl="4" eaLnBrk="1" hangingPunct="1">
              <a:lnSpc>
                <a:spcPct val="120000"/>
              </a:lnSpc>
            </a:pPr>
            <a:r>
              <a:rPr lang="en-US" altLang="zh-CN"/>
              <a:t>strNumber = tfNumber.getText().trim();</a:t>
            </a:r>
          </a:p>
          <a:p>
            <a:pPr lvl="4" eaLnBrk="1" hangingPunct="1">
              <a:lnSpc>
                <a:spcPct val="120000"/>
              </a:lnSpc>
            </a:pPr>
            <a:r>
              <a:rPr lang="en-US" altLang="zh-CN"/>
              <a:t>if(chMale.getState())</a:t>
            </a:r>
          </a:p>
          <a:p>
            <a:pPr lvl="4" eaLnBrk="1" hangingPunct="1">
              <a:lnSpc>
                <a:spcPct val="120000"/>
              </a:lnSpc>
            </a:pPr>
            <a:r>
              <a:rPr lang="en-US" altLang="zh-CN"/>
              <a:t>		strSex = "</a:t>
            </a:r>
            <a:r>
              <a:rPr lang="zh-CN" altLang="en-US"/>
              <a:t>男</a:t>
            </a:r>
            <a:r>
              <a:rPr lang="en-US" altLang="zh-CN"/>
              <a:t>";</a:t>
            </a:r>
          </a:p>
          <a:p>
            <a:pPr lvl="4" eaLnBrk="1" hangingPunct="1">
              <a:lnSpc>
                <a:spcPct val="120000"/>
              </a:lnSpc>
            </a:pPr>
            <a:r>
              <a:rPr lang="en-US" altLang="zh-CN"/>
              <a:t>	else</a:t>
            </a:r>
          </a:p>
          <a:p>
            <a:pPr lvl="4" eaLnBrk="1" hangingPunct="1">
              <a:lnSpc>
                <a:spcPct val="120000"/>
              </a:lnSpc>
            </a:pPr>
            <a:r>
              <a:rPr lang="en-US" altLang="zh-CN"/>
              <a:t>		strSex = "</a:t>
            </a:r>
            <a:r>
              <a:rPr lang="zh-CN" altLang="en-US"/>
              <a:t>女</a:t>
            </a:r>
            <a:r>
              <a:rPr lang="en-US" altLang="zh-CN"/>
              <a:t>";</a:t>
            </a:r>
          </a:p>
          <a:p>
            <a:pPr lvl="4" eaLnBrk="1" hangingPunct="1">
              <a:lnSpc>
                <a:spcPct val="120000"/>
              </a:lnSpc>
            </a:pPr>
            <a:r>
              <a:rPr lang="en-US" altLang="zh-CN"/>
              <a:t>	strJob = chJob.getSelectedItem();</a:t>
            </a:r>
          </a:p>
          <a:p>
            <a:pPr lvl="4" eaLnBrk="1" hangingPunct="1">
              <a:lnSpc>
                <a:spcPct val="120000"/>
              </a:lnSpc>
            </a:pPr>
            <a:r>
              <a:rPr lang="en-US" altLang="zh-CN"/>
              <a:t>	strText = taText.getText().trim();</a:t>
            </a:r>
          </a:p>
          <a:p>
            <a:pPr lvl="4" eaLnBrk="1" hangingPunct="1">
              <a:lnSpc>
                <a:spcPct val="120000"/>
              </a:lnSpc>
            </a:pPr>
            <a:r>
              <a:rPr lang="en-US" altLang="zh-CN"/>
              <a:t>	try</a:t>
            </a:r>
          </a:p>
          <a:p>
            <a:pPr lvl="4" eaLnBrk="1" hangingPunct="1">
              <a:lnSpc>
                <a:spcPct val="120000"/>
              </a:lnSpc>
            </a:pPr>
            <a:r>
              <a:rPr lang="en-US" altLang="zh-CN"/>
              <a:t>	{</a:t>
            </a:r>
          </a:p>
          <a:p>
            <a:pPr lvl="4" eaLnBrk="1" hangingPunct="1">
              <a:lnSpc>
                <a:spcPct val="120000"/>
              </a:lnSpc>
            </a:pPr>
            <a:r>
              <a:rPr lang="en-US" altLang="zh-CN"/>
              <a:t>                  //</a:t>
            </a:r>
            <a:r>
              <a:rPr lang="zh-CN" altLang="en-US"/>
              <a:t>创建新的文档对象</a:t>
            </a:r>
          </a:p>
          <a:p>
            <a:pPr lvl="4" eaLnBrk="1" hangingPunct="1">
              <a:lnSpc>
                <a:spcPct val="120000"/>
              </a:lnSpc>
            </a:pPr>
            <a:r>
              <a:rPr lang="zh-CN" altLang="en-US"/>
              <a:t>	       </a:t>
            </a:r>
            <a:r>
              <a:rPr lang="en-US" altLang="zh-CN"/>
              <a:t>DocumentBuilderFactory dbf = DocumentBuilderFactory.newInstance();</a:t>
            </a:r>
          </a:p>
        </p:txBody>
      </p:sp>
    </p:spTree>
  </p:cSld>
  <p:clrMapOvr>
    <a:masterClrMapping/>
  </p:clrMapOvr>
  <p:transition>
    <p:blinds dir="vert"/>
  </p:transition>
</p:sld>
</file>

<file path=ppt/slides/slide9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2258" name="Text Box 2"/>
          <p:cNvSpPr txBox="1">
            <a:spLocks noChangeArrowheads="1"/>
          </p:cNvSpPr>
          <p:nvPr/>
        </p:nvSpPr>
        <p:spPr bwMode="auto">
          <a:xfrm>
            <a:off x="822325" y="693738"/>
            <a:ext cx="7443788"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a:t>	DocumentBuilder db = dbf.newDocumentBuilder();</a:t>
            </a:r>
          </a:p>
          <a:p>
            <a:pPr eaLnBrk="1" hangingPunct="1">
              <a:lnSpc>
                <a:spcPct val="150000"/>
              </a:lnSpc>
            </a:pPr>
            <a:r>
              <a:rPr lang="en-US" altLang="zh-CN"/>
              <a:t>	Document doc = db.newDocument();</a:t>
            </a:r>
          </a:p>
          <a:p>
            <a:pPr eaLnBrk="1" hangingPunct="1">
              <a:lnSpc>
                <a:spcPct val="150000"/>
              </a:lnSpc>
            </a:pPr>
            <a:r>
              <a:rPr lang="en-US" altLang="zh-CN"/>
              <a:t>	//</a:t>
            </a:r>
            <a:r>
              <a:rPr lang="zh-CN" altLang="en-US"/>
              <a:t>创建元素</a:t>
            </a:r>
          </a:p>
          <a:p>
            <a:pPr eaLnBrk="1" hangingPunct="1">
              <a:lnSpc>
                <a:spcPct val="150000"/>
              </a:lnSpc>
            </a:pPr>
            <a:r>
              <a:rPr lang="zh-CN" altLang="en-US"/>
              <a:t>	</a:t>
            </a:r>
            <a:r>
              <a:rPr lang="en-US" altLang="zh-CN"/>
              <a:t>Element root = doc.createElement("UserData");</a:t>
            </a:r>
          </a:p>
          <a:p>
            <a:pPr eaLnBrk="1" hangingPunct="1">
              <a:lnSpc>
                <a:spcPct val="150000"/>
              </a:lnSpc>
            </a:pPr>
            <a:r>
              <a:rPr lang="en-US" altLang="zh-CN"/>
              <a:t>	Element eName = doc.createElement("Name");</a:t>
            </a:r>
          </a:p>
          <a:p>
            <a:pPr eaLnBrk="1" hangingPunct="1">
              <a:lnSpc>
                <a:spcPct val="150000"/>
              </a:lnSpc>
            </a:pPr>
            <a:r>
              <a:rPr lang="en-US" altLang="zh-CN"/>
              <a:t>	Element eNumber = doc.createElement("Number");</a:t>
            </a:r>
          </a:p>
          <a:p>
            <a:pPr eaLnBrk="1" hangingPunct="1">
              <a:lnSpc>
                <a:spcPct val="150000"/>
              </a:lnSpc>
            </a:pPr>
            <a:r>
              <a:rPr lang="en-US" altLang="zh-CN"/>
              <a:t>	Element eSex = doc.createElement("Sex");</a:t>
            </a:r>
          </a:p>
          <a:p>
            <a:pPr eaLnBrk="1" hangingPunct="1">
              <a:lnSpc>
                <a:spcPct val="150000"/>
              </a:lnSpc>
            </a:pPr>
            <a:r>
              <a:rPr lang="en-US" altLang="zh-CN"/>
              <a:t>	Element eJob = doc.createElement("Job");</a:t>
            </a:r>
          </a:p>
          <a:p>
            <a:pPr eaLnBrk="1" hangingPunct="1">
              <a:lnSpc>
                <a:spcPct val="150000"/>
              </a:lnSpc>
            </a:pPr>
            <a:r>
              <a:rPr lang="en-US" altLang="zh-CN"/>
              <a:t>	Element eText = doc.createElement("Text");</a:t>
            </a:r>
          </a:p>
          <a:p>
            <a:pPr eaLnBrk="1" hangingPunct="1">
              <a:lnSpc>
                <a:spcPct val="150000"/>
              </a:lnSpc>
            </a:pPr>
            <a:r>
              <a:rPr lang="en-US" altLang="zh-CN"/>
              <a:t>	//</a:t>
            </a:r>
            <a:r>
              <a:rPr lang="zh-CN" altLang="en-US"/>
              <a:t>添加节点</a:t>
            </a:r>
          </a:p>
        </p:txBody>
      </p:sp>
    </p:spTree>
  </p:cSld>
  <p:clrMapOvr>
    <a:masterClrMapping/>
  </p:clrMapOvr>
  <p:transition>
    <p:blinds dir="vert"/>
  </p:transition>
</p:sld>
</file>

<file path=ppt/slides/slide9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3282" name="Text Box 2"/>
          <p:cNvSpPr txBox="1">
            <a:spLocks noChangeArrowheads="1"/>
          </p:cNvSpPr>
          <p:nvPr/>
        </p:nvSpPr>
        <p:spPr bwMode="auto">
          <a:xfrm>
            <a:off x="914400" y="539750"/>
            <a:ext cx="8251825" cy="562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sz="2200"/>
              <a:t>root.appendChild(eName);</a:t>
            </a:r>
          </a:p>
          <a:p>
            <a:pPr eaLnBrk="1" hangingPunct="1">
              <a:lnSpc>
                <a:spcPct val="150000"/>
              </a:lnSpc>
            </a:pPr>
            <a:r>
              <a:rPr lang="en-US" altLang="zh-CN" sz="2200"/>
              <a:t>root.appendChild(eNumber);</a:t>
            </a:r>
          </a:p>
          <a:p>
            <a:pPr eaLnBrk="1" hangingPunct="1">
              <a:lnSpc>
                <a:spcPct val="150000"/>
              </a:lnSpc>
            </a:pPr>
            <a:r>
              <a:rPr lang="en-US" altLang="zh-CN" sz="2200"/>
              <a:t>root.appendChild(eSex);</a:t>
            </a:r>
          </a:p>
          <a:p>
            <a:pPr eaLnBrk="1" hangingPunct="1">
              <a:lnSpc>
                <a:spcPct val="150000"/>
              </a:lnSpc>
            </a:pPr>
            <a:r>
              <a:rPr lang="en-US" altLang="zh-CN" sz="2200"/>
              <a:t>root.appendChild(eJob);</a:t>
            </a:r>
          </a:p>
          <a:p>
            <a:pPr eaLnBrk="1" hangingPunct="1">
              <a:lnSpc>
                <a:spcPct val="150000"/>
              </a:lnSpc>
            </a:pPr>
            <a:r>
              <a:rPr lang="en-US" altLang="zh-CN" sz="2200"/>
              <a:t>root.appendChild(eText);</a:t>
            </a:r>
          </a:p>
          <a:p>
            <a:pPr eaLnBrk="1" hangingPunct="1">
              <a:lnSpc>
                <a:spcPct val="150000"/>
              </a:lnSpc>
            </a:pPr>
            <a:r>
              <a:rPr lang="en-US" altLang="zh-CN" sz="2200"/>
              <a:t>//</a:t>
            </a:r>
            <a:r>
              <a:rPr lang="zh-CN" altLang="en-US" sz="2200"/>
              <a:t>添加值</a:t>
            </a:r>
          </a:p>
          <a:p>
            <a:pPr eaLnBrk="1" hangingPunct="1">
              <a:lnSpc>
                <a:spcPct val="150000"/>
              </a:lnSpc>
            </a:pPr>
            <a:r>
              <a:rPr lang="en-US" altLang="zh-CN" sz="2200"/>
              <a:t>eName.appendChild(doc.createTextNode("\n "+ strName +" \n"));</a:t>
            </a:r>
          </a:p>
          <a:p>
            <a:pPr eaLnBrk="1" hangingPunct="1">
              <a:lnSpc>
                <a:spcPct val="150000"/>
              </a:lnSpc>
            </a:pPr>
            <a:r>
              <a:rPr lang="en-US" altLang="zh-CN" sz="2200"/>
              <a:t>eNumber.appendChild(doc.createTextNode("\n " + strNumber + " \n"));</a:t>
            </a:r>
          </a:p>
          <a:p>
            <a:pPr eaLnBrk="1" hangingPunct="1">
              <a:lnSpc>
                <a:spcPct val="150000"/>
              </a:lnSpc>
            </a:pPr>
            <a:r>
              <a:rPr lang="en-US" altLang="zh-CN" sz="2200"/>
              <a:t>eSex.appendChild(doc.createTextNode("\n "+ strSex +" \n"));</a:t>
            </a:r>
          </a:p>
          <a:p>
            <a:pPr eaLnBrk="1" hangingPunct="1">
              <a:lnSpc>
                <a:spcPct val="150000"/>
              </a:lnSpc>
            </a:pPr>
            <a:r>
              <a:rPr lang="en-US" altLang="zh-CN" sz="2200"/>
              <a:t>eJob.appendChild(doc.createTextNode("\n "+ strJob +" \n"));</a:t>
            </a:r>
          </a:p>
          <a:p>
            <a:pPr eaLnBrk="1" hangingPunct="1">
              <a:lnSpc>
                <a:spcPct val="150000"/>
              </a:lnSpc>
            </a:pPr>
            <a:r>
              <a:rPr lang="en-US" altLang="zh-CN" sz="2200"/>
              <a:t>eText.appendChild(doc.createTextNode("\n "+ strText +" \n"));</a:t>
            </a:r>
          </a:p>
        </p:txBody>
      </p:sp>
    </p:spTree>
  </p:cSld>
  <p:clrMapOvr>
    <a:masterClrMapping/>
  </p:clrMapOvr>
  <p:transition>
    <p:blinds dir="vert"/>
  </p:transition>
</p:sld>
</file>

<file path=ppt/slides/slide9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4306" name="Text Box 2"/>
          <p:cNvSpPr txBox="1">
            <a:spLocks noChangeArrowheads="1"/>
          </p:cNvSpPr>
          <p:nvPr/>
        </p:nvSpPr>
        <p:spPr bwMode="auto">
          <a:xfrm>
            <a:off x="152400" y="669925"/>
            <a:ext cx="9066213" cy="574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eaLnBrk="1" hangingPunct="1">
              <a:lnSpc>
                <a:spcPct val="130000"/>
              </a:lnSpc>
            </a:pPr>
            <a:r>
              <a:rPr lang="en-US" altLang="zh-CN" sz="2200"/>
              <a:t>//</a:t>
            </a:r>
            <a:r>
              <a:rPr lang="zh-CN" altLang="en-US" sz="2200"/>
              <a:t>创建文件对象</a:t>
            </a:r>
          </a:p>
          <a:p>
            <a:pPr lvl="1" eaLnBrk="1" hangingPunct="1">
              <a:lnSpc>
                <a:spcPct val="130000"/>
              </a:lnSpc>
            </a:pPr>
            <a:r>
              <a:rPr lang="en-US" altLang="zh-CN" sz="2200"/>
              <a:t>File f = new File("user.xml");</a:t>
            </a:r>
          </a:p>
          <a:p>
            <a:pPr lvl="1" eaLnBrk="1" hangingPunct="1">
              <a:lnSpc>
                <a:spcPct val="130000"/>
              </a:lnSpc>
            </a:pPr>
            <a:r>
              <a:rPr lang="en-US" altLang="zh-CN" sz="2200"/>
              <a:t>FileOutputStream fOut = new FileOutputStream(f);</a:t>
            </a:r>
          </a:p>
          <a:p>
            <a:pPr lvl="1" eaLnBrk="1" hangingPunct="1">
              <a:lnSpc>
                <a:spcPct val="130000"/>
              </a:lnSpc>
            </a:pPr>
            <a:r>
              <a:rPr lang="en-US" altLang="zh-CN" sz="2200"/>
              <a:t>//</a:t>
            </a:r>
            <a:r>
              <a:rPr lang="zh-CN" altLang="en-US" sz="2200"/>
              <a:t>初始化</a:t>
            </a:r>
            <a:r>
              <a:rPr lang="en-US" altLang="zh-CN" sz="2200"/>
              <a:t>xml</a:t>
            </a:r>
            <a:r>
              <a:rPr lang="zh-CN" altLang="en-US" sz="2200"/>
              <a:t>文件</a:t>
            </a:r>
          </a:p>
          <a:p>
            <a:pPr lvl="1" eaLnBrk="1" hangingPunct="1">
              <a:lnSpc>
                <a:spcPct val="130000"/>
              </a:lnSpc>
            </a:pPr>
            <a:r>
              <a:rPr lang="en-US" altLang="zh-CN" sz="2200"/>
              <a:t>fOut.write("&lt;?xml version=\"1.0\" encoding=\"gb2312\" ?&gt;\n".getBytes());</a:t>
            </a:r>
          </a:p>
          <a:p>
            <a:pPr lvl="1" eaLnBrk="1" hangingPunct="1">
              <a:lnSpc>
                <a:spcPct val="130000"/>
              </a:lnSpc>
            </a:pPr>
            <a:r>
              <a:rPr lang="en-US" altLang="zh-CN" sz="2200"/>
              <a:t>//</a:t>
            </a:r>
            <a:r>
              <a:rPr lang="zh-CN" altLang="en-US" sz="2200"/>
              <a:t>写入文件</a:t>
            </a:r>
          </a:p>
          <a:p>
            <a:pPr lvl="1" eaLnBrk="1" hangingPunct="1">
              <a:lnSpc>
                <a:spcPct val="130000"/>
              </a:lnSpc>
            </a:pPr>
            <a:r>
              <a:rPr lang="en-US" altLang="zh-CN" sz="2200"/>
              <a:t>fOut.write(root.toString().getBytes());</a:t>
            </a:r>
          </a:p>
          <a:p>
            <a:pPr lvl="1" eaLnBrk="1" hangingPunct="1">
              <a:lnSpc>
                <a:spcPct val="130000"/>
              </a:lnSpc>
            </a:pPr>
            <a:r>
              <a:rPr lang="en-US" altLang="zh-CN" sz="2200"/>
              <a:t>fOut.flush();</a:t>
            </a:r>
          </a:p>
          <a:p>
            <a:pPr lvl="1" eaLnBrk="1" hangingPunct="1">
              <a:lnSpc>
                <a:spcPct val="130000"/>
              </a:lnSpc>
            </a:pPr>
            <a:r>
              <a:rPr lang="en-US" altLang="zh-CN" sz="2200"/>
              <a:t>fOut.close();</a:t>
            </a:r>
          </a:p>
          <a:p>
            <a:pPr lvl="1" eaLnBrk="1" hangingPunct="1">
              <a:lnSpc>
                <a:spcPct val="130000"/>
              </a:lnSpc>
            </a:pPr>
            <a:r>
              <a:rPr lang="en-US" altLang="zh-CN" sz="2200"/>
              <a:t>btnDisplay.setEnabled(true);</a:t>
            </a:r>
          </a:p>
          <a:p>
            <a:pPr eaLnBrk="1" hangingPunct="1">
              <a:lnSpc>
                <a:spcPct val="130000"/>
              </a:lnSpc>
            </a:pPr>
            <a:r>
              <a:rPr lang="en-US" altLang="zh-CN" sz="2200"/>
              <a:t>}</a:t>
            </a:r>
          </a:p>
          <a:p>
            <a:pPr eaLnBrk="1" hangingPunct="1">
              <a:lnSpc>
                <a:spcPct val="130000"/>
              </a:lnSpc>
            </a:pPr>
            <a:r>
              <a:rPr lang="en-US" altLang="zh-CN" sz="2200"/>
              <a:t>catch(Exception e)</a:t>
            </a:r>
          </a:p>
          <a:p>
            <a:pPr eaLnBrk="1" hangingPunct="1">
              <a:lnSpc>
                <a:spcPct val="130000"/>
              </a:lnSpc>
            </a:pPr>
            <a:r>
              <a:rPr lang="en-US" altLang="zh-CN" sz="2200"/>
              <a:t>{</a:t>
            </a:r>
          </a:p>
        </p:txBody>
      </p:sp>
    </p:spTree>
  </p:cSld>
  <p:clrMapOvr>
    <a:masterClrMapping/>
  </p:clrMapOvr>
  <p:transition>
    <p:blinds dir="vert"/>
  </p:transition>
</p:sld>
</file>

<file path=ppt/slides/slide9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5330" name="Text Box 2"/>
          <p:cNvSpPr txBox="1">
            <a:spLocks noChangeArrowheads="1"/>
          </p:cNvSpPr>
          <p:nvPr/>
        </p:nvSpPr>
        <p:spPr bwMode="auto">
          <a:xfrm>
            <a:off x="244475" y="517525"/>
            <a:ext cx="8994775" cy="595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lang="en-US" altLang="zh-CN" sz="2200"/>
              <a:t>	System.out.println(e.getMessage());	</a:t>
            </a:r>
          </a:p>
          <a:p>
            <a:pPr eaLnBrk="1" hangingPunct="1">
              <a:lnSpc>
                <a:spcPct val="125000"/>
              </a:lnSpc>
            </a:pPr>
            <a:r>
              <a:rPr lang="en-US" altLang="zh-CN" sz="2200"/>
              <a:t>        }</a:t>
            </a:r>
          </a:p>
          <a:p>
            <a:pPr eaLnBrk="1" hangingPunct="1">
              <a:lnSpc>
                <a:spcPct val="125000"/>
              </a:lnSpc>
            </a:pPr>
            <a:r>
              <a:rPr lang="en-US" altLang="zh-CN" sz="2200"/>
              <a:t>}</a:t>
            </a:r>
          </a:p>
          <a:p>
            <a:pPr eaLnBrk="1" hangingPunct="1">
              <a:lnSpc>
                <a:spcPct val="125000"/>
              </a:lnSpc>
            </a:pPr>
            <a:r>
              <a:rPr lang="en-US" altLang="zh-CN" sz="2200"/>
              <a:t>//</a:t>
            </a:r>
            <a:r>
              <a:rPr lang="zh-CN" altLang="en-US" sz="2200"/>
              <a:t>读取</a:t>
            </a:r>
            <a:r>
              <a:rPr lang="en-US" altLang="zh-CN" sz="2200"/>
              <a:t>XML</a:t>
            </a:r>
            <a:r>
              <a:rPr lang="zh-CN" altLang="en-US" sz="2200"/>
              <a:t>文件并输出到文本区域</a:t>
            </a:r>
          </a:p>
          <a:p>
            <a:pPr eaLnBrk="1" hangingPunct="1">
              <a:lnSpc>
                <a:spcPct val="125000"/>
              </a:lnSpc>
            </a:pPr>
            <a:r>
              <a:rPr lang="en-US" altLang="zh-CN" sz="2200"/>
              <a:t>else if(arg.equals("</a:t>
            </a:r>
            <a:r>
              <a:rPr lang="zh-CN" altLang="en-US" sz="2200"/>
              <a:t>显示</a:t>
            </a:r>
            <a:r>
              <a:rPr lang="en-US" altLang="zh-CN" sz="2200"/>
              <a:t>"))</a:t>
            </a:r>
          </a:p>
          <a:p>
            <a:pPr eaLnBrk="1" hangingPunct="1">
              <a:lnSpc>
                <a:spcPct val="125000"/>
              </a:lnSpc>
            </a:pPr>
            <a:r>
              <a:rPr lang="en-US" altLang="zh-CN" sz="2200"/>
              <a:t>{</a:t>
            </a:r>
          </a:p>
          <a:p>
            <a:pPr eaLnBrk="1" hangingPunct="1">
              <a:lnSpc>
                <a:spcPct val="125000"/>
              </a:lnSpc>
            </a:pPr>
            <a:r>
              <a:rPr lang="en-US" altLang="zh-CN" sz="2200"/>
              <a:t>        try</a:t>
            </a:r>
          </a:p>
          <a:p>
            <a:pPr eaLnBrk="1" hangingPunct="1">
              <a:lnSpc>
                <a:spcPct val="125000"/>
              </a:lnSpc>
            </a:pPr>
            <a:r>
              <a:rPr lang="en-US" altLang="zh-CN" sz="2200"/>
              <a:t>        {</a:t>
            </a:r>
          </a:p>
          <a:p>
            <a:pPr eaLnBrk="1" hangingPunct="1">
              <a:lnSpc>
                <a:spcPct val="125000"/>
              </a:lnSpc>
            </a:pPr>
            <a:r>
              <a:rPr lang="en-US" altLang="zh-CN" sz="2200"/>
              <a:t>         //</a:t>
            </a:r>
            <a:r>
              <a:rPr lang="zh-CN" altLang="en-US" sz="2200"/>
              <a:t>得到</a:t>
            </a:r>
            <a:r>
              <a:rPr lang="en-US" altLang="zh-CN" sz="2200"/>
              <a:t>XML</a:t>
            </a:r>
            <a:r>
              <a:rPr lang="zh-CN" altLang="en-US" sz="2200"/>
              <a:t>文档对象</a:t>
            </a:r>
          </a:p>
          <a:p>
            <a:pPr eaLnBrk="1" hangingPunct="1">
              <a:lnSpc>
                <a:spcPct val="125000"/>
              </a:lnSpc>
            </a:pPr>
            <a:r>
              <a:rPr lang="zh-CN" altLang="en-US" sz="2200"/>
              <a:t>         </a:t>
            </a:r>
            <a:r>
              <a:rPr lang="en-US" altLang="zh-CN" sz="2200"/>
              <a:t>DocumentBuilderFactory dbf = DocumentBuilderFactory.newInstance();</a:t>
            </a:r>
          </a:p>
          <a:p>
            <a:pPr eaLnBrk="1" hangingPunct="1">
              <a:lnSpc>
                <a:spcPct val="125000"/>
              </a:lnSpc>
            </a:pPr>
            <a:r>
              <a:rPr lang="en-US" altLang="zh-CN" sz="2200"/>
              <a:t>         DocumentBuilder db = dbf.newDocumentBuilder();</a:t>
            </a:r>
          </a:p>
          <a:p>
            <a:pPr eaLnBrk="1" hangingPunct="1">
              <a:lnSpc>
                <a:spcPct val="125000"/>
              </a:lnSpc>
            </a:pPr>
            <a:r>
              <a:rPr lang="en-US" altLang="zh-CN" sz="2200"/>
              <a:t>         Document doc = db.parse("user.xml");</a:t>
            </a:r>
          </a:p>
          <a:p>
            <a:pPr eaLnBrk="1" hangingPunct="1">
              <a:lnSpc>
                <a:spcPct val="125000"/>
              </a:lnSpc>
            </a:pPr>
            <a:r>
              <a:rPr lang="en-US" altLang="zh-CN" sz="2200"/>
              <a:t>         Element root = doc.getDocumentElement();</a:t>
            </a:r>
          </a:p>
          <a:p>
            <a:pPr eaLnBrk="1" hangingPunct="1">
              <a:lnSpc>
                <a:spcPct val="125000"/>
              </a:lnSpc>
            </a:pPr>
            <a:r>
              <a:rPr lang="en-US" altLang="zh-CN" sz="2200"/>
              <a:t>        //</a:t>
            </a:r>
            <a:r>
              <a:rPr lang="zh-CN" altLang="en-US" sz="2200"/>
              <a:t>获取叶子节点值</a:t>
            </a:r>
          </a:p>
        </p:txBody>
      </p:sp>
    </p:spTree>
  </p:cSld>
  <p:clrMapOvr>
    <a:masterClrMapping/>
  </p:clrMapOvr>
  <p:transition>
    <p:blinds dir="vert"/>
  </p:transition>
</p:sld>
</file>

<file path=ppt/slides/slide9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6354" name="Text Box 2"/>
          <p:cNvSpPr txBox="1">
            <a:spLocks noChangeArrowheads="1"/>
          </p:cNvSpPr>
          <p:nvPr/>
        </p:nvSpPr>
        <p:spPr bwMode="auto">
          <a:xfrm>
            <a:off x="1279525" y="555625"/>
            <a:ext cx="740727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2200"/>
              <a:t>strName = root.getElementsByTagName("Name").item(0)</a:t>
            </a:r>
          </a:p>
          <a:p>
            <a:pPr eaLnBrk="1" hangingPunct="1">
              <a:lnSpc>
                <a:spcPct val="110000"/>
              </a:lnSpc>
            </a:pPr>
            <a:r>
              <a:rPr lang="en-US" altLang="zh-CN" sz="2200"/>
              <a:t>.getFirstChild().getNodeValue().trim();</a:t>
            </a:r>
          </a:p>
          <a:p>
            <a:pPr eaLnBrk="1" hangingPunct="1">
              <a:lnSpc>
                <a:spcPct val="110000"/>
              </a:lnSpc>
            </a:pPr>
            <a:r>
              <a:rPr lang="en-US" altLang="zh-CN" sz="2200"/>
              <a:t>strNumber =root.getElementsByTagName("Number").item(0).</a:t>
            </a:r>
          </a:p>
          <a:p>
            <a:pPr eaLnBrk="1" hangingPunct="1">
              <a:lnSpc>
                <a:spcPct val="110000"/>
              </a:lnSpc>
            </a:pPr>
            <a:r>
              <a:rPr lang="en-US" altLang="zh-CN" sz="2200"/>
              <a:t>getFirstChild().</a:t>
            </a:r>
          </a:p>
          <a:p>
            <a:pPr eaLnBrk="1" hangingPunct="1">
              <a:lnSpc>
                <a:spcPct val="110000"/>
              </a:lnSpc>
            </a:pPr>
            <a:r>
              <a:rPr lang="en-US" altLang="zh-CN" sz="2200"/>
              <a:t>                   getNodeValue().trim();</a:t>
            </a:r>
          </a:p>
          <a:p>
            <a:pPr eaLnBrk="1" hangingPunct="1">
              <a:lnSpc>
                <a:spcPct val="110000"/>
              </a:lnSpc>
            </a:pPr>
            <a:r>
              <a:rPr lang="en-US" altLang="zh-CN" sz="2200"/>
              <a:t>strSex = root.getElementsByTagName("Sex").item(0).</a:t>
            </a:r>
          </a:p>
          <a:p>
            <a:pPr eaLnBrk="1" hangingPunct="1">
              <a:lnSpc>
                <a:spcPct val="110000"/>
              </a:lnSpc>
            </a:pPr>
            <a:r>
              <a:rPr lang="en-US" altLang="zh-CN" sz="2200"/>
              <a:t>getFirstChild().</a:t>
            </a:r>
          </a:p>
          <a:p>
            <a:pPr eaLnBrk="1" hangingPunct="1">
              <a:lnSpc>
                <a:spcPct val="110000"/>
              </a:lnSpc>
            </a:pPr>
            <a:r>
              <a:rPr lang="en-US" altLang="zh-CN" sz="2200"/>
              <a:t>	      getNodeValue().trim();</a:t>
            </a:r>
          </a:p>
          <a:p>
            <a:pPr eaLnBrk="1" hangingPunct="1">
              <a:lnSpc>
                <a:spcPct val="110000"/>
              </a:lnSpc>
            </a:pPr>
            <a:r>
              <a:rPr lang="en-US" altLang="zh-CN" sz="2200"/>
              <a:t>strJob = root.getElementsByTagName("Job").item(0).</a:t>
            </a:r>
          </a:p>
          <a:p>
            <a:pPr eaLnBrk="1" hangingPunct="1">
              <a:lnSpc>
                <a:spcPct val="110000"/>
              </a:lnSpc>
            </a:pPr>
            <a:r>
              <a:rPr lang="en-US" altLang="zh-CN" sz="2200"/>
              <a:t>getFirstChild().</a:t>
            </a:r>
          </a:p>
          <a:p>
            <a:pPr eaLnBrk="1" hangingPunct="1">
              <a:lnSpc>
                <a:spcPct val="110000"/>
              </a:lnSpc>
            </a:pPr>
            <a:r>
              <a:rPr lang="en-US" altLang="zh-CN" sz="2200"/>
              <a:t>	      getNodeValue().trim();</a:t>
            </a:r>
          </a:p>
          <a:p>
            <a:pPr eaLnBrk="1" hangingPunct="1">
              <a:lnSpc>
                <a:spcPct val="110000"/>
              </a:lnSpc>
            </a:pPr>
            <a:r>
              <a:rPr lang="en-US" altLang="zh-CN" sz="2200"/>
              <a:t>strText = root.getElementsByTagName("Text").item(0).</a:t>
            </a:r>
          </a:p>
          <a:p>
            <a:pPr eaLnBrk="1" hangingPunct="1">
              <a:lnSpc>
                <a:spcPct val="110000"/>
              </a:lnSpc>
            </a:pPr>
            <a:r>
              <a:rPr lang="en-US" altLang="zh-CN" sz="2200"/>
              <a:t>getFirstChild().</a:t>
            </a:r>
          </a:p>
          <a:p>
            <a:pPr eaLnBrk="1" hangingPunct="1">
              <a:lnSpc>
                <a:spcPct val="110000"/>
              </a:lnSpc>
            </a:pPr>
            <a:r>
              <a:rPr lang="en-US" altLang="zh-CN" sz="2200"/>
              <a:t>  	      getNodeValue().trim();</a:t>
            </a:r>
          </a:p>
          <a:p>
            <a:pPr eaLnBrk="1" hangingPunct="1">
              <a:lnSpc>
                <a:spcPct val="110000"/>
              </a:lnSpc>
            </a:pPr>
            <a:r>
              <a:rPr lang="en-US" altLang="zh-CN" sz="2200"/>
              <a:t>//</a:t>
            </a:r>
            <a:r>
              <a:rPr lang="zh-CN" altLang="en-US" sz="2200"/>
              <a:t>输出到文本区域</a:t>
            </a:r>
          </a:p>
        </p:txBody>
      </p:sp>
    </p:spTree>
  </p:cSld>
  <p:clrMapOvr>
    <a:masterClrMapping/>
  </p:clrMapOvr>
  <p:transition>
    <p:blinds dir="vert"/>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4978" name="Text Box 2"/>
          <p:cNvSpPr txBox="1">
            <a:spLocks noChangeArrowheads="1"/>
          </p:cNvSpPr>
          <p:nvPr/>
        </p:nvSpPr>
        <p:spPr bwMode="auto">
          <a:xfrm>
            <a:off x="533400" y="746125"/>
            <a:ext cx="8382000"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en-US" altLang="zh-CN">
                <a:ea typeface="黑体" panose="02010609060101010101" pitchFamily="49" charset="-122"/>
              </a:rPr>
              <a:t>   【</a:t>
            </a:r>
            <a:r>
              <a:rPr lang="zh-CN" altLang="en-US">
                <a:ea typeface="黑体" panose="02010609060101010101" pitchFamily="49" charset="-122"/>
              </a:rPr>
              <a:t>例</a:t>
            </a:r>
            <a:r>
              <a:rPr lang="en-US" altLang="zh-CN">
                <a:ea typeface="黑体" panose="02010609060101010101" pitchFamily="49" charset="-122"/>
              </a:rPr>
              <a:t>2.8】</a:t>
            </a:r>
            <a:r>
              <a:rPr lang="zh-CN" altLang="en-US"/>
              <a:t>测试</a:t>
            </a:r>
            <a:r>
              <a:rPr lang="en-US" altLang="zh-CN"/>
              <a:t>switch</a:t>
            </a:r>
            <a:r>
              <a:rPr lang="zh-CN" altLang="en-US"/>
              <a:t>语句，当</a:t>
            </a:r>
            <a:r>
              <a:rPr lang="en-US" altLang="zh-CN"/>
              <a:t>x=1</a:t>
            </a:r>
            <a:r>
              <a:rPr lang="zh-CN" altLang="en-US"/>
              <a:t>、</a:t>
            </a:r>
            <a:r>
              <a:rPr lang="en-US" altLang="zh-CN"/>
              <a:t>2</a:t>
            </a:r>
            <a:r>
              <a:rPr lang="zh-CN" altLang="en-US"/>
              <a:t>、</a:t>
            </a:r>
            <a:r>
              <a:rPr lang="en-US" altLang="zh-CN"/>
              <a:t>3</a:t>
            </a:r>
            <a:r>
              <a:rPr lang="zh-CN" altLang="en-US"/>
              <a:t>时，分别打印</a:t>
            </a:r>
            <a:r>
              <a:rPr lang="en-US" altLang="zh-CN"/>
              <a:t>1</a:t>
            </a:r>
            <a:r>
              <a:rPr lang="zh-CN" altLang="en-US"/>
              <a:t>、</a:t>
            </a:r>
            <a:r>
              <a:rPr lang="en-US" altLang="zh-CN"/>
              <a:t>2</a:t>
            </a:r>
            <a:r>
              <a:rPr lang="zh-CN" altLang="en-US"/>
              <a:t>、</a:t>
            </a:r>
            <a:r>
              <a:rPr lang="en-US" altLang="zh-CN"/>
              <a:t>3</a:t>
            </a:r>
            <a:r>
              <a:rPr lang="zh-CN" altLang="en-US"/>
              <a:t>，</a:t>
            </a:r>
            <a:r>
              <a:rPr lang="en-US" altLang="zh-CN"/>
              <a:t>x</a:t>
            </a:r>
            <a:r>
              <a:rPr lang="zh-CN" altLang="en-US"/>
              <a:t>不为这三个值时，打印</a:t>
            </a:r>
            <a:r>
              <a:rPr lang="en-US" altLang="zh-CN"/>
              <a:t>x</a:t>
            </a:r>
            <a:r>
              <a:rPr lang="zh-CN" altLang="en-US"/>
              <a:t>的值。程序输出结果如图</a:t>
            </a:r>
            <a:r>
              <a:rPr lang="en-US" altLang="zh-CN"/>
              <a:t>2.8</a:t>
            </a:r>
            <a:r>
              <a:rPr lang="zh-CN" altLang="en-US"/>
              <a:t>所示。源程序代码如下：</a:t>
            </a:r>
          </a:p>
          <a:p>
            <a:pPr algn="just" eaLnBrk="1" hangingPunct="1">
              <a:spcBef>
                <a:spcPct val="50000"/>
              </a:spcBef>
            </a:pPr>
            <a:r>
              <a:rPr lang="en-US" altLang="zh-CN"/>
              <a:t>//</a:t>
            </a:r>
            <a:r>
              <a:rPr lang="zh-CN" altLang="en-US"/>
              <a:t>程序文件名称为</a:t>
            </a:r>
            <a:r>
              <a:rPr lang="en-US" altLang="zh-CN"/>
              <a:t>TestSwitch.java</a:t>
            </a:r>
          </a:p>
          <a:p>
            <a:pPr algn="just" eaLnBrk="1" hangingPunct="1">
              <a:spcBef>
                <a:spcPct val="50000"/>
              </a:spcBef>
            </a:pPr>
            <a:r>
              <a:rPr lang="en-US" altLang="zh-CN"/>
              <a:t>public class TestSwitch</a:t>
            </a:r>
          </a:p>
          <a:p>
            <a:pPr algn="just" eaLnBrk="1" hangingPunct="1">
              <a:spcBef>
                <a:spcPct val="50000"/>
              </a:spcBef>
            </a:pPr>
            <a:r>
              <a:rPr lang="en-US" altLang="zh-CN"/>
              <a:t>{</a:t>
            </a:r>
          </a:p>
          <a:p>
            <a:pPr algn="just" eaLnBrk="1" hangingPunct="1">
              <a:spcBef>
                <a:spcPct val="50000"/>
              </a:spcBef>
            </a:pPr>
            <a:r>
              <a:rPr lang="en-US" altLang="zh-CN"/>
              <a:t>	public static void main(String args[])</a:t>
            </a:r>
          </a:p>
          <a:p>
            <a:pPr algn="just" eaLnBrk="1" hangingPunct="1">
              <a:spcBef>
                <a:spcPct val="50000"/>
              </a:spcBef>
            </a:pPr>
            <a:r>
              <a:rPr lang="en-US" altLang="zh-CN"/>
              <a:t>		//</a:t>
            </a:r>
            <a:r>
              <a:rPr lang="zh-CN" altLang="en-US"/>
              <a:t>声明变量</a:t>
            </a:r>
            <a:r>
              <a:rPr lang="en-US" altLang="zh-CN"/>
              <a:t>x</a:t>
            </a:r>
          </a:p>
          <a:p>
            <a:pPr algn="just" eaLnBrk="1" hangingPunct="1">
              <a:spcBef>
                <a:spcPct val="50000"/>
              </a:spcBef>
            </a:pPr>
            <a:r>
              <a:rPr lang="en-US" altLang="zh-CN"/>
              <a:t>		int x;		</a:t>
            </a:r>
          </a:p>
          <a:p>
            <a:pPr eaLnBrk="1" hangingPunct="1">
              <a:spcBef>
                <a:spcPct val="50000"/>
              </a:spcBef>
            </a:pPr>
            <a:r>
              <a:rPr lang="en-US" altLang="zh-CN"/>
              <a:t>		x = 12; </a:t>
            </a:r>
          </a:p>
        </p:txBody>
      </p:sp>
    </p:spTree>
  </p:cSld>
  <p:clrMapOvr>
    <a:masterClrMapping/>
  </p:clrMapOvr>
  <p:transition>
    <p:zoom dir="in"/>
  </p:transition>
</p:sld>
</file>

<file path=ppt/slides/slide9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7378" name="Text Box 2"/>
          <p:cNvSpPr txBox="1">
            <a:spLocks noChangeArrowheads="1"/>
          </p:cNvSpPr>
          <p:nvPr/>
        </p:nvSpPr>
        <p:spPr bwMode="auto">
          <a:xfrm>
            <a:off x="517525" y="685800"/>
            <a:ext cx="8626475" cy="531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200"/>
              <a:t>	       taText.setText("");</a:t>
            </a:r>
          </a:p>
          <a:p>
            <a:pPr eaLnBrk="1" hangingPunct="1">
              <a:lnSpc>
                <a:spcPct val="120000"/>
              </a:lnSpc>
            </a:pPr>
            <a:r>
              <a:rPr lang="en-US" altLang="zh-CN" sz="2200"/>
              <a:t>	       taText.append("</a:t>
            </a:r>
            <a:r>
              <a:rPr lang="zh-CN" altLang="en-US" sz="2200"/>
              <a:t>姓名：</a:t>
            </a:r>
            <a:r>
              <a:rPr lang="en-US" altLang="zh-CN" sz="2200"/>
              <a:t>" + strName + "\n</a:t>
            </a:r>
            <a:r>
              <a:rPr lang="zh-CN" altLang="en-US" sz="2200"/>
              <a:t>身份证号：</a:t>
            </a:r>
            <a:r>
              <a:rPr lang="en-US" altLang="zh-CN" sz="2200"/>
              <a:t>" +strNumber + "\n</a:t>
            </a:r>
            <a:r>
              <a:rPr lang="zh-CN" altLang="en-US" sz="2200"/>
              <a:t>性别：</a:t>
            </a:r>
            <a:r>
              <a:rPr lang="en-US" altLang="zh-CN" sz="2200"/>
              <a:t>" + strSex + "\n</a:t>
            </a:r>
            <a:r>
              <a:rPr lang="zh-CN" altLang="en-US" sz="2200"/>
              <a:t>职业：</a:t>
            </a:r>
            <a:r>
              <a:rPr lang="en-US" altLang="zh-CN" sz="2200"/>
              <a:t>" + strJob + "\n</a:t>
            </a:r>
            <a:r>
              <a:rPr lang="zh-CN" altLang="en-US" sz="2200"/>
              <a:t>个性化宣言：</a:t>
            </a:r>
            <a:r>
              <a:rPr lang="en-US" altLang="zh-CN" sz="2200"/>
              <a:t>\n" + strText);</a:t>
            </a:r>
          </a:p>
          <a:p>
            <a:pPr eaLnBrk="1" hangingPunct="1">
              <a:lnSpc>
                <a:spcPct val="120000"/>
              </a:lnSpc>
            </a:pPr>
            <a:r>
              <a:rPr lang="en-US" altLang="zh-CN" sz="2200"/>
              <a:t>	}</a:t>
            </a:r>
          </a:p>
          <a:p>
            <a:pPr eaLnBrk="1" hangingPunct="1">
              <a:lnSpc>
                <a:spcPct val="120000"/>
              </a:lnSpc>
            </a:pPr>
            <a:r>
              <a:rPr lang="en-US" altLang="zh-CN" sz="2200"/>
              <a:t>	catch(Exception e)</a:t>
            </a:r>
          </a:p>
          <a:p>
            <a:pPr eaLnBrk="1" hangingPunct="1">
              <a:lnSpc>
                <a:spcPct val="120000"/>
              </a:lnSpc>
            </a:pPr>
            <a:r>
              <a:rPr lang="en-US" altLang="zh-CN" sz="2200"/>
              <a:t>	{</a:t>
            </a:r>
          </a:p>
          <a:p>
            <a:pPr eaLnBrk="1" hangingPunct="1">
              <a:lnSpc>
                <a:spcPct val="120000"/>
              </a:lnSpc>
            </a:pPr>
            <a:r>
              <a:rPr lang="en-US" altLang="zh-CN" sz="2200"/>
              <a:t>                     System.out.println(e.getMessage());</a:t>
            </a:r>
          </a:p>
          <a:p>
            <a:pPr eaLnBrk="1" hangingPunct="1">
              <a:lnSpc>
                <a:spcPct val="120000"/>
              </a:lnSpc>
            </a:pPr>
            <a:r>
              <a:rPr lang="en-US" altLang="zh-CN" sz="2200"/>
              <a:t>	}</a:t>
            </a:r>
          </a:p>
          <a:p>
            <a:pPr eaLnBrk="1" hangingPunct="1">
              <a:lnSpc>
                <a:spcPct val="120000"/>
              </a:lnSpc>
            </a:pPr>
            <a:r>
              <a:rPr lang="en-US" altLang="zh-CN" sz="2200"/>
              <a:t>       }	</a:t>
            </a:r>
          </a:p>
          <a:p>
            <a:pPr eaLnBrk="1" hangingPunct="1">
              <a:lnSpc>
                <a:spcPct val="120000"/>
              </a:lnSpc>
            </a:pPr>
            <a:r>
              <a:rPr lang="en-US" altLang="zh-CN" sz="2200"/>
              <a:t>}	</a:t>
            </a:r>
          </a:p>
          <a:p>
            <a:pPr eaLnBrk="1" hangingPunct="1">
              <a:lnSpc>
                <a:spcPct val="120000"/>
              </a:lnSpc>
            </a:pPr>
            <a:r>
              <a:rPr lang="en-US" altLang="zh-CN" sz="2200"/>
              <a:t>public static void main(String args[])</a:t>
            </a:r>
          </a:p>
          <a:p>
            <a:pPr eaLnBrk="1" hangingPunct="1">
              <a:lnSpc>
                <a:spcPct val="120000"/>
              </a:lnSpc>
            </a:pPr>
            <a:r>
              <a:rPr lang="en-US" altLang="zh-CN" sz="2200"/>
              <a:t>{</a:t>
            </a:r>
          </a:p>
        </p:txBody>
      </p:sp>
    </p:spTree>
  </p:cSld>
  <p:clrMapOvr>
    <a:masterClrMapping/>
  </p:clrMapOvr>
  <p:transition>
    <p:blinds dir="vert"/>
  </p:transition>
</p:sld>
</file>

<file path=ppt/slides/slide9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8402" name="Text Box 2"/>
          <p:cNvSpPr txBox="1">
            <a:spLocks noChangeArrowheads="1"/>
          </p:cNvSpPr>
          <p:nvPr/>
        </p:nvSpPr>
        <p:spPr bwMode="auto">
          <a:xfrm>
            <a:off x="823913" y="533400"/>
            <a:ext cx="7329487" cy="578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200"/>
              <a:t>	Frame f = new Frame("</a:t>
            </a:r>
            <a:r>
              <a:rPr lang="zh-CN" altLang="en-US" sz="2200"/>
              <a:t>收集用户界面</a:t>
            </a:r>
            <a:r>
              <a:rPr lang="en-US" altLang="zh-CN" sz="2200"/>
              <a:t>");</a:t>
            </a:r>
          </a:p>
          <a:p>
            <a:pPr eaLnBrk="1" hangingPunct="1"/>
            <a:r>
              <a:rPr lang="en-US" altLang="zh-CN" sz="2200"/>
              <a:t>             //</a:t>
            </a:r>
            <a:r>
              <a:rPr lang="zh-CN" altLang="en-US" sz="2200"/>
              <a:t>关闭窗口退出程序</a:t>
            </a:r>
          </a:p>
          <a:p>
            <a:pPr eaLnBrk="1" hangingPunct="1"/>
            <a:r>
              <a:rPr lang="zh-CN" altLang="en-US" sz="2200"/>
              <a:t>	</a:t>
            </a:r>
            <a:r>
              <a:rPr lang="en-US" altLang="zh-CN" sz="2200"/>
              <a:t>f.addWindowListener(new WindowAdapter()</a:t>
            </a:r>
          </a:p>
          <a:p>
            <a:pPr eaLnBrk="1" hangingPunct="1"/>
            <a:r>
              <a:rPr lang="en-US" altLang="zh-CN" sz="2200"/>
              <a:t>	{</a:t>
            </a:r>
          </a:p>
          <a:p>
            <a:pPr eaLnBrk="1" hangingPunct="1"/>
            <a:r>
              <a:rPr lang="en-US" altLang="zh-CN" sz="2200"/>
              <a:t>		public void windowClosing(WindowEvent evt)</a:t>
            </a:r>
          </a:p>
          <a:p>
            <a:pPr eaLnBrk="1" hangingPunct="1"/>
            <a:r>
              <a:rPr lang="en-US" altLang="zh-CN" sz="2200"/>
              <a:t>		{</a:t>
            </a:r>
          </a:p>
          <a:p>
            <a:pPr eaLnBrk="1" hangingPunct="1"/>
            <a:r>
              <a:rPr lang="en-US" altLang="zh-CN" sz="2200"/>
              <a:t>			System.exit(0);</a:t>
            </a:r>
          </a:p>
          <a:p>
            <a:pPr eaLnBrk="1" hangingPunct="1"/>
            <a:r>
              <a:rPr lang="en-US" altLang="zh-CN" sz="2200"/>
              <a:t>		}</a:t>
            </a:r>
          </a:p>
          <a:p>
            <a:pPr eaLnBrk="1" hangingPunct="1"/>
            <a:r>
              <a:rPr lang="en-US" altLang="zh-CN" sz="2200"/>
              <a:t>	});</a:t>
            </a:r>
          </a:p>
          <a:p>
            <a:pPr eaLnBrk="1" hangingPunct="1"/>
            <a:r>
              <a:rPr lang="en-US" altLang="zh-CN" sz="2200"/>
              <a:t>		//</a:t>
            </a:r>
            <a:r>
              <a:rPr lang="zh-CN" altLang="en-US" sz="2200"/>
              <a:t>定义类实例</a:t>
            </a:r>
          </a:p>
          <a:p>
            <a:pPr eaLnBrk="1" hangingPunct="1"/>
            <a:r>
              <a:rPr lang="zh-CN" altLang="en-US" sz="2200"/>
              <a:t>		</a:t>
            </a:r>
            <a:r>
              <a:rPr lang="en-US" altLang="zh-CN" sz="2200"/>
              <a:t>UsePanel p = new UsePanel();</a:t>
            </a:r>
          </a:p>
          <a:p>
            <a:pPr eaLnBrk="1" hangingPunct="1"/>
            <a:r>
              <a:rPr lang="en-US" altLang="zh-CN" sz="2200"/>
              <a:t>		p.init();</a:t>
            </a:r>
          </a:p>
          <a:p>
            <a:pPr eaLnBrk="1" hangingPunct="1"/>
            <a:r>
              <a:rPr lang="en-US" altLang="zh-CN" sz="2200"/>
              <a:t>		f.add("Center",p);</a:t>
            </a:r>
          </a:p>
          <a:p>
            <a:pPr eaLnBrk="1" hangingPunct="1"/>
            <a:r>
              <a:rPr lang="en-US" altLang="zh-CN" sz="2200"/>
              <a:t>		f.setSize(600,450);</a:t>
            </a:r>
          </a:p>
          <a:p>
            <a:pPr eaLnBrk="1" hangingPunct="1"/>
            <a:r>
              <a:rPr lang="en-US" altLang="zh-CN" sz="2200"/>
              <a:t>		f.show();</a:t>
            </a:r>
          </a:p>
          <a:p>
            <a:pPr eaLnBrk="1" hangingPunct="1"/>
            <a:r>
              <a:rPr lang="en-US" altLang="zh-CN" sz="2200"/>
              <a:t>	}</a:t>
            </a:r>
          </a:p>
          <a:p>
            <a:pPr eaLnBrk="1" hangingPunct="1"/>
            <a:r>
              <a:rPr lang="en-US" altLang="zh-CN" sz="2200"/>
              <a:t>};</a:t>
            </a:r>
          </a:p>
        </p:txBody>
      </p:sp>
    </p:spTree>
  </p:cSld>
  <p:clrMapOvr>
    <a:masterClrMapping/>
  </p:clrMapOvr>
  <p:transition>
    <p:blinds dir="vert"/>
  </p:transition>
</p:sld>
</file>

<file path=ppt/slides/slide9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9426" name="Text Box 2"/>
          <p:cNvSpPr txBox="1">
            <a:spLocks noChangeArrowheads="1"/>
          </p:cNvSpPr>
          <p:nvPr/>
        </p:nvSpPr>
        <p:spPr bwMode="auto">
          <a:xfrm>
            <a:off x="381000" y="838200"/>
            <a:ext cx="8534400"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5000"/>
              </a:lnSpc>
              <a:spcBef>
                <a:spcPct val="50000"/>
              </a:spcBef>
            </a:pPr>
            <a:r>
              <a:rPr lang="en-US" altLang="zh-CN" b="1"/>
              <a:t>        2. </a:t>
            </a:r>
            <a:r>
              <a:rPr lang="zh-CN" altLang="en-US" b="1"/>
              <a:t>结果分析</a:t>
            </a:r>
          </a:p>
          <a:p>
            <a:pPr eaLnBrk="1" hangingPunct="1">
              <a:lnSpc>
                <a:spcPct val="145000"/>
              </a:lnSpc>
              <a:spcBef>
                <a:spcPct val="50000"/>
              </a:spcBef>
            </a:pPr>
            <a:r>
              <a:rPr lang="zh-CN" altLang="en-US"/>
              <a:t>        图</a:t>
            </a:r>
            <a:r>
              <a:rPr lang="en-US" altLang="zh-CN"/>
              <a:t>14.5</a:t>
            </a:r>
            <a:r>
              <a:rPr lang="zh-CN" altLang="en-US"/>
              <a:t>显示用户输入的信息，初始化时“显示”按钮变灰，无法使用。单击“确定”按钮时，用户输入的信息存入</a:t>
            </a:r>
            <a:r>
              <a:rPr lang="en-US" altLang="zh-CN"/>
              <a:t>user.xml</a:t>
            </a:r>
            <a:r>
              <a:rPr lang="zh-CN" altLang="en-US"/>
              <a:t>文件，“显示”按钮可以使用，此时单击“显示”按钮，将得到如图</a:t>
            </a:r>
            <a:r>
              <a:rPr lang="en-US" altLang="zh-CN"/>
              <a:t>14.6</a:t>
            </a:r>
            <a:r>
              <a:rPr lang="zh-CN" altLang="en-US"/>
              <a:t>所示的输出结果。文本区域内是从</a:t>
            </a:r>
            <a:r>
              <a:rPr lang="en-US" altLang="zh-CN"/>
              <a:t>user.xml</a:t>
            </a:r>
            <a:r>
              <a:rPr lang="zh-CN" altLang="en-US"/>
              <a:t>文件中读取的节点标签和相应的节点值。</a:t>
            </a:r>
          </a:p>
        </p:txBody>
      </p:sp>
    </p:spTree>
  </p:cSld>
  <p:clrMapOvr>
    <a:masterClrMapping/>
  </p:clrMapOvr>
  <p:transition>
    <p:blinds dir="vert"/>
  </p:transition>
</p:sld>
</file>

<file path=ppt/slides/slide9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7939" name="Rectangle 2"/>
          <p:cNvSpPr>
            <a:spLocks noChangeArrowheads="1"/>
          </p:cNvSpPr>
          <p:nvPr/>
        </p:nvSpPr>
        <p:spPr bwMode="auto">
          <a:xfrm>
            <a:off x="3200400" y="5867400"/>
            <a:ext cx="2393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14.5  </a:t>
            </a:r>
            <a:r>
              <a:rPr lang="zh-CN" altLang="en-US"/>
              <a:t>信息输入</a:t>
            </a:r>
          </a:p>
        </p:txBody>
      </p:sp>
      <p:graphicFrame>
        <p:nvGraphicFramePr>
          <p:cNvPr id="167938" name="Object 3"/>
          <p:cNvGraphicFramePr>
            <a:graphicFrameLocks noChangeAspect="1"/>
          </p:cNvGraphicFramePr>
          <p:nvPr/>
        </p:nvGraphicFramePr>
        <p:xfrm>
          <a:off x="2303463" y="685800"/>
          <a:ext cx="4537075" cy="5181600"/>
        </p:xfrm>
        <a:graphic>
          <a:graphicData uri="http://schemas.openxmlformats.org/presentationml/2006/ole">
            <mc:AlternateContent xmlns:mc="http://schemas.openxmlformats.org/markup-compatibility/2006">
              <mc:Choice xmlns:v="urn:schemas-microsoft-com:vml" Requires="v">
                <p:oleObj spid="_x0000_s167940" name="Bitmap Image" r:id="rId3" imgW="2461473" imgH="2812024" progId="Paint.Picture">
                  <p:embed/>
                </p:oleObj>
              </mc:Choice>
              <mc:Fallback>
                <p:oleObj name="Bitmap Image" r:id="rId3" imgW="2461473" imgH="2812024"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3463" y="685800"/>
                        <a:ext cx="4537075" cy="518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blinds dir="vert"/>
  </p:transition>
</p:sld>
</file>

<file path=ppt/slides/slide9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8963" name="Text Box 2"/>
          <p:cNvSpPr txBox="1">
            <a:spLocks noChangeArrowheads="1"/>
          </p:cNvSpPr>
          <p:nvPr/>
        </p:nvSpPr>
        <p:spPr bwMode="auto">
          <a:xfrm>
            <a:off x="1524000" y="5943600"/>
            <a:ext cx="6084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14.6  </a:t>
            </a:r>
            <a:r>
              <a:rPr lang="zh-CN" altLang="en-US"/>
              <a:t>单击“显示”按钮后读出</a:t>
            </a:r>
            <a:r>
              <a:rPr lang="en-US" altLang="zh-CN"/>
              <a:t>XML</a:t>
            </a:r>
            <a:r>
              <a:rPr lang="zh-CN" altLang="en-US"/>
              <a:t>文件内容</a:t>
            </a:r>
          </a:p>
        </p:txBody>
      </p:sp>
      <p:graphicFrame>
        <p:nvGraphicFramePr>
          <p:cNvPr id="168962" name="Object 3"/>
          <p:cNvGraphicFramePr>
            <a:graphicFrameLocks noChangeAspect="1"/>
          </p:cNvGraphicFramePr>
          <p:nvPr/>
        </p:nvGraphicFramePr>
        <p:xfrm>
          <a:off x="2344738" y="762000"/>
          <a:ext cx="4454525" cy="5105400"/>
        </p:xfrm>
        <a:graphic>
          <a:graphicData uri="http://schemas.openxmlformats.org/presentationml/2006/ole">
            <mc:AlternateContent xmlns:mc="http://schemas.openxmlformats.org/markup-compatibility/2006">
              <mc:Choice xmlns:v="urn:schemas-microsoft-com:vml" Requires="v">
                <p:oleObj spid="_x0000_s168965" name="Bitmap Image" r:id="rId3" imgW="2461473" imgH="2819644" progId="Paint.Picture">
                  <p:embed/>
                </p:oleObj>
              </mc:Choice>
              <mc:Fallback>
                <p:oleObj name="Bitmap Image" r:id="rId3" imgW="2461473" imgH="2819644"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4738" y="762000"/>
                        <a:ext cx="4454525" cy="510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8964" name="AutoShape 4">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blinds dir="vert"/>
  </p:transition>
</p:sld>
</file>

<file path=ppt/slides/slide9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0450" name="Rectangle 2"/>
          <p:cNvSpPr>
            <a:spLocks noChangeArrowheads="1"/>
          </p:cNvSpPr>
          <p:nvPr/>
        </p:nvSpPr>
        <p:spPr bwMode="auto">
          <a:xfrm>
            <a:off x="3867150" y="609600"/>
            <a:ext cx="1409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习    题</a:t>
            </a:r>
          </a:p>
        </p:txBody>
      </p:sp>
      <p:sp>
        <p:nvSpPr>
          <p:cNvPr id="1000451" name="Text Box 3"/>
          <p:cNvSpPr txBox="1">
            <a:spLocks noChangeArrowheads="1"/>
          </p:cNvSpPr>
          <p:nvPr/>
        </p:nvSpPr>
        <p:spPr bwMode="auto">
          <a:xfrm>
            <a:off x="593725" y="1127125"/>
            <a:ext cx="6927850"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80000"/>
              </a:lnSpc>
            </a:pPr>
            <a:r>
              <a:rPr lang="en-US" altLang="zh-CN"/>
              <a:t>1. </a:t>
            </a:r>
            <a:r>
              <a:rPr lang="zh-CN" altLang="en-US"/>
              <a:t>编写</a:t>
            </a:r>
            <a:r>
              <a:rPr lang="en-US" altLang="zh-CN"/>
              <a:t>test.xml</a:t>
            </a:r>
            <a:r>
              <a:rPr lang="zh-CN" altLang="en-US"/>
              <a:t>文件，要求在浏览器中的显示如下：</a:t>
            </a:r>
          </a:p>
          <a:p>
            <a:pPr eaLnBrk="1" hangingPunct="1">
              <a:lnSpc>
                <a:spcPct val="180000"/>
              </a:lnSpc>
            </a:pPr>
            <a:r>
              <a:rPr lang="zh-CN" altLang="en-US"/>
              <a:t>	</a:t>
            </a:r>
            <a:r>
              <a:rPr lang="en-US" altLang="zh-CN"/>
              <a:t>&lt;?xml version="1.0"encoding="gb2312"?&gt;</a:t>
            </a:r>
          </a:p>
          <a:p>
            <a:pPr eaLnBrk="1" hangingPunct="1">
              <a:lnSpc>
                <a:spcPct val="180000"/>
              </a:lnSpc>
            </a:pPr>
            <a:r>
              <a:rPr lang="en-US" altLang="zh-CN"/>
              <a:t>	</a:t>
            </a:r>
            <a:r>
              <a:rPr lang="zh-CN" altLang="en-US"/>
              <a:t>－</a:t>
            </a:r>
            <a:r>
              <a:rPr lang="en-US" altLang="zh-CN"/>
              <a:t>&lt;person&gt;</a:t>
            </a:r>
          </a:p>
          <a:p>
            <a:pPr eaLnBrk="1" hangingPunct="1">
              <a:lnSpc>
                <a:spcPct val="180000"/>
              </a:lnSpc>
            </a:pPr>
            <a:r>
              <a:rPr lang="en-US" altLang="zh-CN"/>
              <a:t>		&lt;name&gt;</a:t>
            </a:r>
            <a:r>
              <a:rPr lang="zh-CN" altLang="en-US"/>
              <a:t>王月</a:t>
            </a:r>
            <a:r>
              <a:rPr lang="en-US" altLang="zh-CN"/>
              <a:t>&lt;/name&gt;</a:t>
            </a:r>
          </a:p>
          <a:p>
            <a:pPr eaLnBrk="1" hangingPunct="1">
              <a:lnSpc>
                <a:spcPct val="180000"/>
              </a:lnSpc>
            </a:pPr>
            <a:r>
              <a:rPr lang="en-US" altLang="zh-CN"/>
              <a:t>		&lt;college&gt;</a:t>
            </a:r>
            <a:r>
              <a:rPr lang="zh-CN" altLang="en-US"/>
              <a:t>交通大学</a:t>
            </a:r>
            <a:r>
              <a:rPr lang="en-US" altLang="zh-CN"/>
              <a:t>&lt;/college&gt;</a:t>
            </a:r>
          </a:p>
          <a:p>
            <a:pPr eaLnBrk="1" hangingPunct="1">
              <a:lnSpc>
                <a:spcPct val="180000"/>
              </a:lnSpc>
            </a:pPr>
            <a:r>
              <a:rPr lang="en-US" altLang="zh-CN"/>
              <a:t>		&lt;telephone&gt;2673457&lt;/telephone&gt;</a:t>
            </a:r>
          </a:p>
          <a:p>
            <a:pPr eaLnBrk="1" hangingPunct="1">
              <a:lnSpc>
                <a:spcPct val="180000"/>
              </a:lnSpc>
            </a:pPr>
            <a:r>
              <a:rPr lang="en-US" altLang="zh-CN"/>
              <a:t>		&lt;title&gt;</a:t>
            </a:r>
            <a:r>
              <a:rPr lang="zh-CN" altLang="en-US"/>
              <a:t>教授</a:t>
            </a:r>
            <a:r>
              <a:rPr lang="en-US" altLang="zh-CN"/>
              <a:t>&lt;/title&gt;</a:t>
            </a:r>
          </a:p>
          <a:p>
            <a:pPr eaLnBrk="1" hangingPunct="1">
              <a:lnSpc>
                <a:spcPct val="180000"/>
              </a:lnSpc>
            </a:pPr>
            <a:r>
              <a:rPr lang="en-US" altLang="zh-CN"/>
              <a:t>	&lt;/person&gt;</a:t>
            </a:r>
          </a:p>
        </p:txBody>
      </p:sp>
    </p:spTree>
  </p:cSld>
  <p:clrMapOvr>
    <a:masterClrMapping/>
  </p:clrMapOvr>
  <p:transition>
    <p:blinds dir="vert"/>
  </p:transition>
</p:sld>
</file>

<file path=ppt/slides/slide9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1474" name="Text Box 2"/>
          <p:cNvSpPr txBox="1">
            <a:spLocks noChangeArrowheads="1"/>
          </p:cNvSpPr>
          <p:nvPr/>
        </p:nvSpPr>
        <p:spPr bwMode="auto">
          <a:xfrm>
            <a:off x="381000" y="685800"/>
            <a:ext cx="86106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a:t>         2. </a:t>
            </a:r>
            <a:r>
              <a:rPr lang="zh-CN" altLang="en-US"/>
              <a:t>通过</a:t>
            </a:r>
            <a:r>
              <a:rPr lang="en-US" altLang="zh-CN"/>
              <a:t>SAX</a:t>
            </a:r>
            <a:r>
              <a:rPr lang="zh-CN" altLang="en-US"/>
              <a:t>接口将本章</a:t>
            </a:r>
            <a:r>
              <a:rPr lang="en-US" altLang="zh-CN"/>
              <a:t>person.xml</a:t>
            </a:r>
            <a:r>
              <a:rPr lang="zh-CN" altLang="en-US"/>
              <a:t>文件用表的格式显示在图形用户界面上，要求文件中的节点标签分别为表的列名称，相应节点的值为一条记录。</a:t>
            </a:r>
          </a:p>
          <a:p>
            <a:pPr eaLnBrk="1" hangingPunct="1">
              <a:lnSpc>
                <a:spcPct val="130000"/>
              </a:lnSpc>
              <a:spcBef>
                <a:spcPct val="50000"/>
              </a:spcBef>
            </a:pPr>
            <a:r>
              <a:rPr lang="zh-CN" altLang="en-US"/>
              <a:t>         </a:t>
            </a:r>
            <a:r>
              <a:rPr lang="en-US" altLang="zh-CN"/>
              <a:t>3. </a:t>
            </a:r>
            <a:r>
              <a:rPr lang="zh-CN" altLang="en-US"/>
              <a:t>根据习题</a:t>
            </a:r>
            <a:r>
              <a:rPr lang="en-US" altLang="zh-CN"/>
              <a:t>1</a:t>
            </a:r>
            <a:r>
              <a:rPr lang="zh-CN" altLang="en-US"/>
              <a:t>设计图形用户界面，输入各项内容后，用</a:t>
            </a:r>
            <a:r>
              <a:rPr lang="en-US" altLang="zh-CN"/>
              <a:t>DOM</a:t>
            </a:r>
            <a:r>
              <a:rPr lang="zh-CN" altLang="en-US"/>
              <a:t>接口存入</a:t>
            </a:r>
            <a:r>
              <a:rPr lang="en-US" altLang="zh-CN"/>
              <a:t>my.xml</a:t>
            </a:r>
            <a:r>
              <a:rPr lang="zh-CN" altLang="en-US"/>
              <a:t>文件。</a:t>
            </a:r>
          </a:p>
          <a:p>
            <a:pPr eaLnBrk="1" hangingPunct="1">
              <a:lnSpc>
                <a:spcPct val="130000"/>
              </a:lnSpc>
              <a:spcBef>
                <a:spcPct val="50000"/>
              </a:spcBef>
            </a:pPr>
            <a:r>
              <a:rPr lang="zh-CN" altLang="en-US"/>
              <a:t>         </a:t>
            </a:r>
            <a:r>
              <a:rPr lang="en-US" altLang="zh-CN"/>
              <a:t>4. </a:t>
            </a:r>
            <a:r>
              <a:rPr lang="zh-CN" altLang="en-US"/>
              <a:t>用</a:t>
            </a:r>
            <a:r>
              <a:rPr lang="en-US" altLang="zh-CN"/>
              <a:t>DOM</a:t>
            </a:r>
            <a:r>
              <a:rPr lang="zh-CN" altLang="en-US"/>
              <a:t>接口访问例</a:t>
            </a:r>
            <a:r>
              <a:rPr lang="en-US" altLang="zh-CN"/>
              <a:t>14.1</a:t>
            </a:r>
            <a:r>
              <a:rPr lang="zh-CN" altLang="en-US"/>
              <a:t>的</a:t>
            </a:r>
            <a:r>
              <a:rPr lang="en-US" altLang="zh-CN"/>
              <a:t>person.xml</a:t>
            </a:r>
            <a:r>
              <a:rPr lang="zh-CN" altLang="en-US"/>
              <a:t>文件，并用树形结构显示在图形用户界面上，要求文件中的节点名称为树结点名称，文件中的值为树的叶子结点。</a:t>
            </a:r>
          </a:p>
          <a:p>
            <a:pPr eaLnBrk="1" hangingPunct="1">
              <a:lnSpc>
                <a:spcPct val="130000"/>
              </a:lnSpc>
              <a:spcBef>
                <a:spcPct val="50000"/>
              </a:spcBef>
            </a:pPr>
            <a:r>
              <a:rPr lang="zh-CN" altLang="en-US"/>
              <a:t>         </a:t>
            </a:r>
            <a:r>
              <a:rPr lang="en-US" altLang="zh-CN"/>
              <a:t>5. </a:t>
            </a:r>
            <a:r>
              <a:rPr lang="zh-CN" altLang="en-US"/>
              <a:t>编写</a:t>
            </a:r>
            <a:r>
              <a:rPr lang="en-US" altLang="zh-CN"/>
              <a:t>Servlet</a:t>
            </a:r>
            <a:r>
              <a:rPr lang="zh-CN" altLang="en-US"/>
              <a:t>，读取例</a:t>
            </a:r>
            <a:r>
              <a:rPr lang="en-US" altLang="zh-CN"/>
              <a:t>14.2</a:t>
            </a:r>
            <a:r>
              <a:rPr lang="zh-CN" altLang="en-US"/>
              <a:t>的</a:t>
            </a:r>
            <a:r>
              <a:rPr lang="en-US" altLang="zh-CN"/>
              <a:t>user.xml</a:t>
            </a:r>
            <a:r>
              <a:rPr lang="zh-CN" altLang="en-US"/>
              <a:t>文件，将内容输出到</a:t>
            </a:r>
            <a:r>
              <a:rPr lang="en-US" altLang="zh-CN"/>
              <a:t>HTML</a:t>
            </a:r>
            <a:r>
              <a:rPr lang="zh-CN" altLang="en-US"/>
              <a:t>页面上，显示结果如第</a:t>
            </a:r>
            <a:r>
              <a:rPr lang="en-US" altLang="zh-CN"/>
              <a:t>13</a:t>
            </a:r>
            <a:r>
              <a:rPr lang="zh-CN" altLang="en-US"/>
              <a:t>章的图</a:t>
            </a:r>
            <a:r>
              <a:rPr lang="en-US" altLang="zh-CN"/>
              <a:t>13.4</a:t>
            </a:r>
            <a:r>
              <a:rPr lang="zh-CN" altLang="en-US"/>
              <a:t>所示。</a:t>
            </a:r>
          </a:p>
        </p:txBody>
      </p:sp>
      <p:sp>
        <p:nvSpPr>
          <p:cNvPr id="1001475" name="AutoShape 3">
            <a:hlinkClick r:id="" action="ppaction://hlinkshowjump?jump=firstslide" highlightClick="1"/>
          </p:cNvPr>
          <p:cNvSpPr>
            <a:spLocks noChangeArrowheads="1"/>
          </p:cNvSpPr>
          <p:nvPr/>
        </p:nvSpPr>
        <p:spPr bwMode="auto">
          <a:xfrm>
            <a:off x="8458200" y="6400800"/>
            <a:ext cx="6858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blinds dir="vert"/>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02" name="Text Box 2"/>
          <p:cNvSpPr txBox="1">
            <a:spLocks noChangeArrowheads="1"/>
          </p:cNvSpPr>
          <p:nvPr/>
        </p:nvSpPr>
        <p:spPr bwMode="auto">
          <a:xfrm>
            <a:off x="1584325" y="609600"/>
            <a:ext cx="60356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a:t>	System.out.println("x=12</a:t>
            </a:r>
            <a:r>
              <a:rPr lang="zh-CN" altLang="en-US"/>
              <a:t>时打印的值</a:t>
            </a:r>
            <a:r>
              <a:rPr lang="en-US" altLang="zh-CN"/>
              <a:t>");</a:t>
            </a:r>
          </a:p>
          <a:p>
            <a:pPr eaLnBrk="1" hangingPunct="1">
              <a:lnSpc>
                <a:spcPct val="140000"/>
              </a:lnSpc>
            </a:pPr>
            <a:r>
              <a:rPr lang="en-US" altLang="zh-CN"/>
              <a:t>	choose(x);</a:t>
            </a:r>
          </a:p>
          <a:p>
            <a:pPr eaLnBrk="1" hangingPunct="1">
              <a:lnSpc>
                <a:spcPct val="140000"/>
              </a:lnSpc>
            </a:pPr>
            <a:r>
              <a:rPr lang="en-US" altLang="zh-CN"/>
              <a:t>	x = 3;</a:t>
            </a:r>
          </a:p>
          <a:p>
            <a:pPr eaLnBrk="1" hangingPunct="1">
              <a:lnSpc>
                <a:spcPct val="140000"/>
              </a:lnSpc>
            </a:pPr>
            <a:r>
              <a:rPr lang="en-US" altLang="zh-CN"/>
              <a:t>	System.out.println("x=3</a:t>
            </a:r>
            <a:r>
              <a:rPr lang="zh-CN" altLang="en-US"/>
              <a:t>时打印的值</a:t>
            </a:r>
            <a:r>
              <a:rPr lang="en-US" altLang="zh-CN"/>
              <a:t>");</a:t>
            </a:r>
          </a:p>
          <a:p>
            <a:pPr eaLnBrk="1" hangingPunct="1">
              <a:lnSpc>
                <a:spcPct val="140000"/>
              </a:lnSpc>
            </a:pPr>
            <a:r>
              <a:rPr lang="en-US" altLang="zh-CN"/>
              <a:t>	choose(x);</a:t>
            </a:r>
          </a:p>
          <a:p>
            <a:pPr eaLnBrk="1" hangingPunct="1">
              <a:lnSpc>
                <a:spcPct val="140000"/>
              </a:lnSpc>
            </a:pPr>
            <a:r>
              <a:rPr lang="en-US" altLang="zh-CN"/>
              <a:t>}</a:t>
            </a:r>
          </a:p>
          <a:p>
            <a:pPr eaLnBrk="1" hangingPunct="1">
              <a:lnSpc>
                <a:spcPct val="140000"/>
              </a:lnSpc>
            </a:pPr>
            <a:r>
              <a:rPr lang="en-US" altLang="zh-CN"/>
              <a:t>//choose</a:t>
            </a:r>
            <a:r>
              <a:rPr lang="zh-CN" altLang="en-US"/>
              <a:t>方法：</a:t>
            </a:r>
            <a:r>
              <a:rPr lang="en-US" altLang="zh-CN"/>
              <a:t>switch</a:t>
            </a:r>
            <a:r>
              <a:rPr lang="zh-CN" altLang="en-US"/>
              <a:t>语句结构</a:t>
            </a:r>
          </a:p>
          <a:p>
            <a:pPr eaLnBrk="1" hangingPunct="1">
              <a:lnSpc>
                <a:spcPct val="140000"/>
              </a:lnSpc>
            </a:pPr>
            <a:r>
              <a:rPr lang="en-US" altLang="zh-CN"/>
              <a:t>public static void choose(int x)</a:t>
            </a:r>
          </a:p>
          <a:p>
            <a:pPr eaLnBrk="1" hangingPunct="1">
              <a:lnSpc>
                <a:spcPct val="140000"/>
              </a:lnSpc>
            </a:pPr>
            <a:r>
              <a:rPr lang="en-US" altLang="zh-CN"/>
              <a:t>{</a:t>
            </a:r>
          </a:p>
          <a:p>
            <a:pPr eaLnBrk="1" hangingPunct="1">
              <a:lnSpc>
                <a:spcPct val="140000"/>
              </a:lnSpc>
            </a:pPr>
            <a:r>
              <a:rPr lang="en-US" altLang="zh-CN"/>
              <a:t>	switch(x)</a:t>
            </a:r>
          </a:p>
          <a:p>
            <a:pPr eaLnBrk="1" hangingPunct="1">
              <a:lnSpc>
                <a:spcPct val="140000"/>
              </a:lnSpc>
            </a:pPr>
            <a:r>
              <a:rPr lang="en-US" altLang="zh-CN"/>
              <a:t>	{ </a:t>
            </a:r>
          </a:p>
        </p:txBody>
      </p:sp>
    </p:spTree>
  </p:cSld>
  <p:clrMapOvr>
    <a:masterClrMapping/>
  </p:clrMapOvr>
  <p:transition>
    <p:zoom dir="in"/>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7026" name="Text Box 2"/>
          <p:cNvSpPr txBox="1">
            <a:spLocks noChangeArrowheads="1"/>
          </p:cNvSpPr>
          <p:nvPr/>
        </p:nvSpPr>
        <p:spPr bwMode="auto">
          <a:xfrm>
            <a:off x="1295400" y="495300"/>
            <a:ext cx="6530975" cy="598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pPr>
            <a:r>
              <a:rPr lang="en-US" altLang="zh-CN"/>
              <a:t>			case 1:</a:t>
            </a:r>
          </a:p>
          <a:p>
            <a:pPr eaLnBrk="1" hangingPunct="1">
              <a:lnSpc>
                <a:spcPct val="115000"/>
              </a:lnSpc>
            </a:pPr>
            <a:r>
              <a:rPr lang="en-US" altLang="zh-CN"/>
              <a:t>				System.out.println(1);</a:t>
            </a:r>
          </a:p>
          <a:p>
            <a:pPr eaLnBrk="1" hangingPunct="1">
              <a:lnSpc>
                <a:spcPct val="115000"/>
              </a:lnSpc>
            </a:pPr>
            <a:r>
              <a:rPr lang="en-US" altLang="zh-CN"/>
              <a:t>				break;</a:t>
            </a:r>
          </a:p>
          <a:p>
            <a:pPr eaLnBrk="1" hangingPunct="1">
              <a:lnSpc>
                <a:spcPct val="115000"/>
              </a:lnSpc>
            </a:pPr>
            <a:r>
              <a:rPr lang="en-US" altLang="zh-CN"/>
              <a:t>			case 2:</a:t>
            </a:r>
          </a:p>
          <a:p>
            <a:pPr eaLnBrk="1" hangingPunct="1">
              <a:lnSpc>
                <a:spcPct val="115000"/>
              </a:lnSpc>
            </a:pPr>
            <a:r>
              <a:rPr lang="en-US" altLang="zh-CN"/>
              <a:t>				System.out.println(2);</a:t>
            </a:r>
          </a:p>
          <a:p>
            <a:pPr eaLnBrk="1" hangingPunct="1">
              <a:lnSpc>
                <a:spcPct val="115000"/>
              </a:lnSpc>
            </a:pPr>
            <a:r>
              <a:rPr lang="en-US" altLang="zh-CN"/>
              <a:t>				break;</a:t>
            </a:r>
          </a:p>
          <a:p>
            <a:pPr eaLnBrk="1" hangingPunct="1">
              <a:lnSpc>
                <a:spcPct val="115000"/>
              </a:lnSpc>
            </a:pPr>
            <a:r>
              <a:rPr lang="en-US" altLang="zh-CN"/>
              <a:t>			case 3:</a:t>
            </a:r>
          </a:p>
          <a:p>
            <a:pPr eaLnBrk="1" hangingPunct="1">
              <a:lnSpc>
                <a:spcPct val="115000"/>
              </a:lnSpc>
            </a:pPr>
            <a:r>
              <a:rPr lang="en-US" altLang="zh-CN"/>
              <a:t>				System.out.println(3);</a:t>
            </a:r>
          </a:p>
          <a:p>
            <a:pPr eaLnBrk="1" hangingPunct="1">
              <a:lnSpc>
                <a:spcPct val="115000"/>
              </a:lnSpc>
            </a:pPr>
            <a:r>
              <a:rPr lang="en-US" altLang="zh-CN"/>
              <a:t>				break;</a:t>
            </a:r>
          </a:p>
          <a:p>
            <a:pPr eaLnBrk="1" hangingPunct="1">
              <a:lnSpc>
                <a:spcPct val="115000"/>
              </a:lnSpc>
            </a:pPr>
            <a:r>
              <a:rPr lang="en-US" altLang="zh-CN"/>
              <a:t>			default:</a:t>
            </a:r>
          </a:p>
          <a:p>
            <a:pPr eaLnBrk="1" hangingPunct="1">
              <a:lnSpc>
                <a:spcPct val="115000"/>
              </a:lnSpc>
            </a:pPr>
            <a:r>
              <a:rPr lang="en-US" altLang="zh-CN"/>
              <a:t>				System.out.println(x);</a:t>
            </a:r>
          </a:p>
          <a:p>
            <a:pPr eaLnBrk="1" hangingPunct="1">
              <a:lnSpc>
                <a:spcPct val="115000"/>
              </a:lnSpc>
            </a:pPr>
            <a:r>
              <a:rPr lang="en-US" altLang="zh-CN"/>
              <a:t>		}		</a:t>
            </a:r>
          </a:p>
          <a:p>
            <a:pPr eaLnBrk="1" hangingPunct="1">
              <a:lnSpc>
                <a:spcPct val="115000"/>
              </a:lnSpc>
            </a:pPr>
            <a:r>
              <a:rPr lang="en-US" altLang="zh-CN"/>
              <a:t>	}	</a:t>
            </a:r>
          </a:p>
          <a:p>
            <a:pPr eaLnBrk="1" hangingPunct="1">
              <a:lnSpc>
                <a:spcPct val="115000"/>
              </a:lnSpc>
            </a:pPr>
            <a:r>
              <a:rPr lang="en-US" altLang="zh-CN"/>
              <a:t>} </a:t>
            </a:r>
          </a:p>
        </p:txBody>
      </p:sp>
    </p:spTree>
  </p:cSld>
  <p:clrMapOvr>
    <a:masterClrMapping/>
  </p:clrMapOvr>
  <p:transition>
    <p:zoom dir="in"/>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5602" name="Object 2"/>
          <p:cNvGraphicFramePr>
            <a:graphicFrameLocks noChangeAspect="1"/>
          </p:cNvGraphicFramePr>
          <p:nvPr/>
        </p:nvGraphicFramePr>
        <p:xfrm>
          <a:off x="838200" y="1143000"/>
          <a:ext cx="7467600" cy="3278188"/>
        </p:xfrm>
        <a:graphic>
          <a:graphicData uri="http://schemas.openxmlformats.org/presentationml/2006/ole">
            <mc:AlternateContent xmlns:mc="http://schemas.openxmlformats.org/markup-compatibility/2006">
              <mc:Choice xmlns:v="urn:schemas-microsoft-com:vml" Requires="v">
                <p:oleObj spid="_x0000_s25604" name="Bitmap Image" r:id="rId3" imgW="4031329" imgH="1775614" progId="Paint.Picture">
                  <p:embed/>
                </p:oleObj>
              </mc:Choice>
              <mc:Fallback>
                <p:oleObj name="Bitmap Image" r:id="rId3" imgW="4031329" imgH="1775614"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143000"/>
                        <a:ext cx="7467600" cy="3278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03" name="Text Box 3"/>
          <p:cNvSpPr txBox="1">
            <a:spLocks noChangeArrowheads="1"/>
          </p:cNvSpPr>
          <p:nvPr/>
        </p:nvSpPr>
        <p:spPr bwMode="auto">
          <a:xfrm>
            <a:off x="3108325" y="4953000"/>
            <a:ext cx="292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图</a:t>
            </a:r>
            <a:r>
              <a:rPr lang="en-US" altLang="zh-CN"/>
              <a:t>2.8  </a:t>
            </a:r>
            <a:r>
              <a:rPr lang="zh-CN" altLang="en-US"/>
              <a:t>程序输出结果 </a:t>
            </a:r>
          </a:p>
        </p:txBody>
      </p:sp>
    </p:spTree>
  </p:cSld>
  <p:clrMapOvr>
    <a:masterClrMapping/>
  </p:clrMapOvr>
  <p:transition>
    <p:zoom dir="in"/>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纸张">
  <a:themeElements>
    <a:clrScheme name="纸张">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纸张">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纸张">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67</TotalTime>
  <Words>57515</Words>
  <Application>Microsoft Office PowerPoint</Application>
  <PresentationFormat>On-screen Show (4:3)</PresentationFormat>
  <Paragraphs>6834</Paragraphs>
  <Slides>966</Slides>
  <Notes>0</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4</vt:i4>
      </vt:variant>
      <vt:variant>
        <vt:lpstr>Slide Titles</vt:lpstr>
      </vt:variant>
      <vt:variant>
        <vt:i4>966</vt:i4>
      </vt:variant>
    </vt:vector>
  </HeadingPairs>
  <TitlesOfParts>
    <vt:vector size="985" baseType="lpstr">
      <vt:lpstr>Times New Roman</vt:lpstr>
      <vt:lpstr>宋体</vt:lpstr>
      <vt:lpstr>Arial</vt:lpstr>
      <vt:lpstr>Constantia</vt:lpstr>
      <vt:lpstr>华文新魏</vt:lpstr>
      <vt:lpstr>Wingdings 2</vt:lpstr>
      <vt:lpstr>Calibri</vt:lpstr>
      <vt:lpstr>华文行楷</vt:lpstr>
      <vt:lpstr>方正细圆简体</vt:lpstr>
      <vt:lpstr>方正综艺_GBK</vt:lpstr>
      <vt:lpstr>楷体_GB2312</vt:lpstr>
      <vt:lpstr>幼圆</vt:lpstr>
      <vt:lpstr>黑体</vt:lpstr>
      <vt:lpstr>华文中宋</vt:lpstr>
      <vt:lpstr>纸张</vt:lpstr>
      <vt:lpstr>Paintbrush Picture</vt:lpstr>
      <vt:lpstr>Microsoft Equation 3.0</vt:lpstr>
      <vt:lpstr>Microsoft Word 97 - 2003 Document</vt:lpstr>
      <vt:lpstr>VISIO 4 Drawing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西安火炬电脑公司</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mwz2</dc:creator>
  <cp:lastModifiedBy>Jasmine Qian</cp:lastModifiedBy>
  <cp:revision>9</cp:revision>
  <dcterms:created xsi:type="dcterms:W3CDTF">2004-03-24T07:44:26Z</dcterms:created>
  <dcterms:modified xsi:type="dcterms:W3CDTF">2018-06-26T02:47:14Z</dcterms:modified>
</cp:coreProperties>
</file>